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67" r:id="rId3"/>
  </p:sldMasterIdLst>
  <p:notesMasterIdLst>
    <p:notesMasterId r:id="rId160"/>
  </p:notesMasterIdLst>
  <p:handoutMasterIdLst>
    <p:handoutMasterId r:id="rId161"/>
  </p:handoutMasterIdLst>
  <p:sldIdLst>
    <p:sldId id="445" r:id="rId4"/>
    <p:sldId id="1608" r:id="rId5"/>
    <p:sldId id="1609" r:id="rId6"/>
    <p:sldId id="1611" r:id="rId7"/>
    <p:sldId id="1612" r:id="rId8"/>
    <p:sldId id="1801" r:id="rId9"/>
    <p:sldId id="1800" r:id="rId10"/>
    <p:sldId id="1618" r:id="rId11"/>
    <p:sldId id="1619" r:id="rId12"/>
    <p:sldId id="1620" r:id="rId13"/>
    <p:sldId id="1621" r:id="rId14"/>
    <p:sldId id="1622" r:id="rId15"/>
    <p:sldId id="1625" r:id="rId16"/>
    <p:sldId id="1626" r:id="rId17"/>
    <p:sldId id="1627" r:id="rId18"/>
    <p:sldId id="1628" r:id="rId19"/>
    <p:sldId id="1629" r:id="rId20"/>
    <p:sldId id="1630" r:id="rId21"/>
    <p:sldId id="1631" r:id="rId22"/>
    <p:sldId id="1633" r:id="rId23"/>
    <p:sldId id="1634" r:id="rId24"/>
    <p:sldId id="1635" r:id="rId25"/>
    <p:sldId id="1636" r:id="rId26"/>
    <p:sldId id="1638" r:id="rId27"/>
    <p:sldId id="1642" r:id="rId28"/>
    <p:sldId id="1643" r:id="rId29"/>
    <p:sldId id="1644" r:id="rId30"/>
    <p:sldId id="1645" r:id="rId31"/>
    <p:sldId id="1646" r:id="rId32"/>
    <p:sldId id="1647" r:id="rId33"/>
    <p:sldId id="1648" r:id="rId34"/>
    <p:sldId id="1649" r:id="rId35"/>
    <p:sldId id="1650" r:id="rId36"/>
    <p:sldId id="1651" r:id="rId37"/>
    <p:sldId id="1652" r:id="rId38"/>
    <p:sldId id="1653" r:id="rId39"/>
    <p:sldId id="1655" r:id="rId40"/>
    <p:sldId id="1656" r:id="rId41"/>
    <p:sldId id="1657" r:id="rId42"/>
    <p:sldId id="1659" r:id="rId43"/>
    <p:sldId id="1660" r:id="rId44"/>
    <p:sldId id="1661" r:id="rId45"/>
    <p:sldId id="1662" r:id="rId46"/>
    <p:sldId id="1663" r:id="rId47"/>
    <p:sldId id="1666" r:id="rId48"/>
    <p:sldId id="1667" r:id="rId49"/>
    <p:sldId id="1668" r:id="rId50"/>
    <p:sldId id="1670" r:id="rId51"/>
    <p:sldId id="1671" r:id="rId52"/>
    <p:sldId id="1674" r:id="rId53"/>
    <p:sldId id="1675" r:id="rId54"/>
    <p:sldId id="1676" r:id="rId55"/>
    <p:sldId id="1678" r:id="rId56"/>
    <p:sldId id="1681" r:id="rId57"/>
    <p:sldId id="1686" r:id="rId58"/>
    <p:sldId id="1687" r:id="rId59"/>
    <p:sldId id="1688" r:id="rId60"/>
    <p:sldId id="1689" r:id="rId61"/>
    <p:sldId id="1690" r:id="rId62"/>
    <p:sldId id="1691" r:id="rId63"/>
    <p:sldId id="1693" r:id="rId64"/>
    <p:sldId id="1694" r:id="rId65"/>
    <p:sldId id="1695" r:id="rId66"/>
    <p:sldId id="1696" r:id="rId67"/>
    <p:sldId id="1697" r:id="rId68"/>
    <p:sldId id="1700" r:id="rId69"/>
    <p:sldId id="1701" r:id="rId70"/>
    <p:sldId id="1702" r:id="rId71"/>
    <p:sldId id="1703" r:id="rId72"/>
    <p:sldId id="1705" r:id="rId73"/>
    <p:sldId id="1706" r:id="rId74"/>
    <p:sldId id="1707" r:id="rId75"/>
    <p:sldId id="1708" r:id="rId76"/>
    <p:sldId id="1709" r:id="rId77"/>
    <p:sldId id="1711" r:id="rId78"/>
    <p:sldId id="1712" r:id="rId79"/>
    <p:sldId id="1713" r:id="rId80"/>
    <p:sldId id="1714" r:id="rId81"/>
    <p:sldId id="1715" r:id="rId82"/>
    <p:sldId id="1716" r:id="rId83"/>
    <p:sldId id="1717" r:id="rId84"/>
    <p:sldId id="1718" r:id="rId85"/>
    <p:sldId id="1719" r:id="rId86"/>
    <p:sldId id="1720" r:id="rId87"/>
    <p:sldId id="1721" r:id="rId88"/>
    <p:sldId id="1722" r:id="rId89"/>
    <p:sldId id="1723" r:id="rId90"/>
    <p:sldId id="1724" r:id="rId91"/>
    <p:sldId id="1725" r:id="rId92"/>
    <p:sldId id="1726" r:id="rId93"/>
    <p:sldId id="1729" r:id="rId94"/>
    <p:sldId id="1730" r:id="rId95"/>
    <p:sldId id="1731" r:id="rId96"/>
    <p:sldId id="1732" r:id="rId97"/>
    <p:sldId id="1733" r:id="rId98"/>
    <p:sldId id="1734" r:id="rId99"/>
    <p:sldId id="1735" r:id="rId100"/>
    <p:sldId id="1736" r:id="rId101"/>
    <p:sldId id="1737" r:id="rId102"/>
    <p:sldId id="1738" r:id="rId103"/>
    <p:sldId id="1739" r:id="rId104"/>
    <p:sldId id="1740" r:id="rId105"/>
    <p:sldId id="1741" r:id="rId106"/>
    <p:sldId id="1742" r:id="rId107"/>
    <p:sldId id="1743" r:id="rId108"/>
    <p:sldId id="1744" r:id="rId109"/>
    <p:sldId id="1745" r:id="rId110"/>
    <p:sldId id="1746" r:id="rId111"/>
    <p:sldId id="1747" r:id="rId112"/>
    <p:sldId id="1748" r:id="rId113"/>
    <p:sldId id="1749" r:id="rId114"/>
    <p:sldId id="1750" r:id="rId115"/>
    <p:sldId id="1751" r:id="rId116"/>
    <p:sldId id="1752" r:id="rId117"/>
    <p:sldId id="1753" r:id="rId118"/>
    <p:sldId id="1754" r:id="rId119"/>
    <p:sldId id="1755" r:id="rId120"/>
    <p:sldId id="1756" r:id="rId121"/>
    <p:sldId id="1757" r:id="rId122"/>
    <p:sldId id="1758" r:id="rId123"/>
    <p:sldId id="1759" r:id="rId124"/>
    <p:sldId id="1760" r:id="rId125"/>
    <p:sldId id="1761" r:id="rId126"/>
    <p:sldId id="1762" r:id="rId127"/>
    <p:sldId id="1764" r:id="rId128"/>
    <p:sldId id="1765" r:id="rId129"/>
    <p:sldId id="1766" r:id="rId130"/>
    <p:sldId id="1767" r:id="rId131"/>
    <p:sldId id="1768" r:id="rId132"/>
    <p:sldId id="1769" r:id="rId133"/>
    <p:sldId id="1770" r:id="rId134"/>
    <p:sldId id="1771" r:id="rId135"/>
    <p:sldId id="1772" r:id="rId136"/>
    <p:sldId id="1773" r:id="rId137"/>
    <p:sldId id="1774" r:id="rId138"/>
    <p:sldId id="1775" r:id="rId139"/>
    <p:sldId id="1776" r:id="rId140"/>
    <p:sldId id="1779" r:id="rId141"/>
    <p:sldId id="1780" r:id="rId142"/>
    <p:sldId id="1781" r:id="rId143"/>
    <p:sldId id="1782" r:id="rId144"/>
    <p:sldId id="1783" r:id="rId145"/>
    <p:sldId id="1784" r:id="rId146"/>
    <p:sldId id="1785" r:id="rId147"/>
    <p:sldId id="1786" r:id="rId148"/>
    <p:sldId id="1787" r:id="rId149"/>
    <p:sldId id="1788" r:id="rId150"/>
    <p:sldId id="1791" r:id="rId151"/>
    <p:sldId id="1792" r:id="rId152"/>
    <p:sldId id="1793" r:id="rId153"/>
    <p:sldId id="1794" r:id="rId154"/>
    <p:sldId id="1795" r:id="rId155"/>
    <p:sldId id="1796" r:id="rId156"/>
    <p:sldId id="1797" r:id="rId157"/>
    <p:sldId id="1798" r:id="rId158"/>
    <p:sldId id="366" r:id="rId15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3AFF"/>
    <a:srgbClr val="2E75B6"/>
    <a:srgbClr val="92D050"/>
    <a:srgbClr val="27649B"/>
    <a:srgbClr val="FFC000"/>
    <a:srgbClr val="A5A5A5"/>
    <a:srgbClr val="ED7D31"/>
    <a:srgbClr val="6EB32F"/>
    <a:srgbClr val="A6A6A6"/>
    <a:srgbClr val="333F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33" autoAdjust="0"/>
    <p:restoredTop sz="75307" autoAdjust="0"/>
  </p:normalViewPr>
  <p:slideViewPr>
    <p:cSldViewPr snapToGrid="0">
      <p:cViewPr varScale="1">
        <p:scale>
          <a:sx n="66" d="100"/>
          <a:sy n="66" d="100"/>
        </p:scale>
        <p:origin x="1502" y="48"/>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63" Type="http://schemas.openxmlformats.org/officeDocument/2006/relationships/slide" Target="slides/slide60.xml"/><Relationship Id="rId84" Type="http://schemas.openxmlformats.org/officeDocument/2006/relationships/slide" Target="slides/slide81.xml"/><Relationship Id="rId138" Type="http://schemas.openxmlformats.org/officeDocument/2006/relationships/slide" Target="slides/slide135.xml"/><Relationship Id="rId159" Type="http://schemas.openxmlformats.org/officeDocument/2006/relationships/slide" Target="slides/slide156.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53" Type="http://schemas.openxmlformats.org/officeDocument/2006/relationships/slide" Target="slides/slide50.xml"/><Relationship Id="rId74" Type="http://schemas.openxmlformats.org/officeDocument/2006/relationships/slide" Target="slides/slide71.xml"/><Relationship Id="rId128" Type="http://schemas.openxmlformats.org/officeDocument/2006/relationships/slide" Target="slides/slide125.xml"/><Relationship Id="rId149" Type="http://schemas.openxmlformats.org/officeDocument/2006/relationships/slide" Target="slides/slide146.xml"/><Relationship Id="rId5" Type="http://schemas.openxmlformats.org/officeDocument/2006/relationships/slide" Target="slides/slide2.xml"/><Relationship Id="rId95" Type="http://schemas.openxmlformats.org/officeDocument/2006/relationships/slide" Target="slides/slide92.xml"/><Relationship Id="rId160" Type="http://schemas.openxmlformats.org/officeDocument/2006/relationships/notesMaster" Target="notesMasters/notesMaster1.xml"/><Relationship Id="rId22" Type="http://schemas.openxmlformats.org/officeDocument/2006/relationships/slide" Target="slides/slide19.xml"/><Relationship Id="rId43" Type="http://schemas.openxmlformats.org/officeDocument/2006/relationships/slide" Target="slides/slide40.xml"/><Relationship Id="rId64" Type="http://schemas.openxmlformats.org/officeDocument/2006/relationships/slide" Target="slides/slide61.xml"/><Relationship Id="rId118" Type="http://schemas.openxmlformats.org/officeDocument/2006/relationships/slide" Target="slides/slide115.xml"/><Relationship Id="rId139" Type="http://schemas.openxmlformats.org/officeDocument/2006/relationships/slide" Target="slides/slide136.xml"/><Relationship Id="rId85" Type="http://schemas.openxmlformats.org/officeDocument/2006/relationships/slide" Target="slides/slide82.xml"/><Relationship Id="rId150" Type="http://schemas.openxmlformats.org/officeDocument/2006/relationships/slide" Target="slides/slide147.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slide" Target="slides/slide105.xml"/><Relationship Id="rId124" Type="http://schemas.openxmlformats.org/officeDocument/2006/relationships/slide" Target="slides/slide121.xml"/><Relationship Id="rId129" Type="http://schemas.openxmlformats.org/officeDocument/2006/relationships/slide" Target="slides/slide126.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40" Type="http://schemas.openxmlformats.org/officeDocument/2006/relationships/slide" Target="slides/slide137.xml"/><Relationship Id="rId145" Type="http://schemas.openxmlformats.org/officeDocument/2006/relationships/slide" Target="slides/slide142.xml"/><Relationship Id="rId16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3.xml"/><Relationship Id="rId23" Type="http://schemas.openxmlformats.org/officeDocument/2006/relationships/slide" Target="slides/slide2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slide" Target="slides/slide111.xml"/><Relationship Id="rId119" Type="http://schemas.openxmlformats.org/officeDocument/2006/relationships/slide" Target="slides/slide116.xml"/><Relationship Id="rId44" Type="http://schemas.openxmlformats.org/officeDocument/2006/relationships/slide" Target="slides/slide41.xml"/><Relationship Id="rId60" Type="http://schemas.openxmlformats.org/officeDocument/2006/relationships/slide" Target="slides/slide57.xml"/><Relationship Id="rId65" Type="http://schemas.openxmlformats.org/officeDocument/2006/relationships/slide" Target="slides/slide62.xml"/><Relationship Id="rId81" Type="http://schemas.openxmlformats.org/officeDocument/2006/relationships/slide" Target="slides/slide78.xml"/><Relationship Id="rId86" Type="http://schemas.openxmlformats.org/officeDocument/2006/relationships/slide" Target="slides/slide83.xml"/><Relationship Id="rId130" Type="http://schemas.openxmlformats.org/officeDocument/2006/relationships/slide" Target="slides/slide127.xml"/><Relationship Id="rId135" Type="http://schemas.openxmlformats.org/officeDocument/2006/relationships/slide" Target="slides/slide132.xml"/><Relationship Id="rId151" Type="http://schemas.openxmlformats.org/officeDocument/2006/relationships/slide" Target="slides/slide148.xml"/><Relationship Id="rId156" Type="http://schemas.openxmlformats.org/officeDocument/2006/relationships/slide" Target="slides/slide153.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120" Type="http://schemas.openxmlformats.org/officeDocument/2006/relationships/slide" Target="slides/slide117.xml"/><Relationship Id="rId125" Type="http://schemas.openxmlformats.org/officeDocument/2006/relationships/slide" Target="slides/slide122.xml"/><Relationship Id="rId141" Type="http://schemas.openxmlformats.org/officeDocument/2006/relationships/slide" Target="slides/slide138.xml"/><Relationship Id="rId146" Type="http://schemas.openxmlformats.org/officeDocument/2006/relationships/slide" Target="slides/slide143.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162"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slide" Target="slides/slide112.xml"/><Relationship Id="rId131" Type="http://schemas.openxmlformats.org/officeDocument/2006/relationships/slide" Target="slides/slide128.xml"/><Relationship Id="rId136" Type="http://schemas.openxmlformats.org/officeDocument/2006/relationships/slide" Target="slides/slide133.xml"/><Relationship Id="rId157" Type="http://schemas.openxmlformats.org/officeDocument/2006/relationships/slide" Target="slides/slide154.xml"/><Relationship Id="rId61" Type="http://schemas.openxmlformats.org/officeDocument/2006/relationships/slide" Target="slides/slide58.xml"/><Relationship Id="rId82" Type="http://schemas.openxmlformats.org/officeDocument/2006/relationships/slide" Target="slides/slide79.xml"/><Relationship Id="rId152" Type="http://schemas.openxmlformats.org/officeDocument/2006/relationships/slide" Target="slides/slide14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26" Type="http://schemas.openxmlformats.org/officeDocument/2006/relationships/slide" Target="slides/slide123.xml"/><Relationship Id="rId147" Type="http://schemas.openxmlformats.org/officeDocument/2006/relationships/slide" Target="slides/slide14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slide" Target="slides/slide118.xml"/><Relationship Id="rId142" Type="http://schemas.openxmlformats.org/officeDocument/2006/relationships/slide" Target="slides/slide139.xml"/><Relationship Id="rId163" Type="http://schemas.openxmlformats.org/officeDocument/2006/relationships/viewProps" Target="viewProps.xml"/><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slide" Target="slides/slide113.xml"/><Relationship Id="rId137" Type="http://schemas.openxmlformats.org/officeDocument/2006/relationships/slide" Target="slides/slide134.xml"/><Relationship Id="rId158" Type="http://schemas.openxmlformats.org/officeDocument/2006/relationships/slide" Target="slides/slide155.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slide" Target="slides/slide108.xml"/><Relationship Id="rId132" Type="http://schemas.openxmlformats.org/officeDocument/2006/relationships/slide" Target="slides/slide129.xml"/><Relationship Id="rId153" Type="http://schemas.openxmlformats.org/officeDocument/2006/relationships/slide" Target="slides/slide150.xml"/><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 Id="rId127" Type="http://schemas.openxmlformats.org/officeDocument/2006/relationships/slide" Target="slides/slide124.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143" Type="http://schemas.openxmlformats.org/officeDocument/2006/relationships/slide" Target="slides/slide140.xml"/><Relationship Id="rId148" Type="http://schemas.openxmlformats.org/officeDocument/2006/relationships/slide" Target="slides/slide145.xml"/><Relationship Id="rId16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26" Type="http://schemas.openxmlformats.org/officeDocument/2006/relationships/slide" Target="slides/slide23.xml"/><Relationship Id="rId47" Type="http://schemas.openxmlformats.org/officeDocument/2006/relationships/slide" Target="slides/slide44.xml"/><Relationship Id="rId68" Type="http://schemas.openxmlformats.org/officeDocument/2006/relationships/slide" Target="slides/slide65.xml"/><Relationship Id="rId89" Type="http://schemas.openxmlformats.org/officeDocument/2006/relationships/slide" Target="slides/slide86.xml"/><Relationship Id="rId112" Type="http://schemas.openxmlformats.org/officeDocument/2006/relationships/slide" Target="slides/slide109.xml"/><Relationship Id="rId133" Type="http://schemas.openxmlformats.org/officeDocument/2006/relationships/slide" Target="slides/slide130.xml"/><Relationship Id="rId154" Type="http://schemas.openxmlformats.org/officeDocument/2006/relationships/slide" Target="slides/slide151.xml"/><Relationship Id="rId16" Type="http://schemas.openxmlformats.org/officeDocument/2006/relationships/slide" Target="slides/slide13.xml"/><Relationship Id="rId37" Type="http://schemas.openxmlformats.org/officeDocument/2006/relationships/slide" Target="slides/slide34.xml"/><Relationship Id="rId58" Type="http://schemas.openxmlformats.org/officeDocument/2006/relationships/slide" Target="slides/slide55.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44" Type="http://schemas.openxmlformats.org/officeDocument/2006/relationships/slide" Target="slides/slide141.xml"/><Relationship Id="rId90" Type="http://schemas.openxmlformats.org/officeDocument/2006/relationships/slide" Target="slides/slide87.xml"/><Relationship Id="rId165" Type="http://schemas.openxmlformats.org/officeDocument/2006/relationships/tableStyles" Target="tableStyles.xml"/><Relationship Id="rId27" Type="http://schemas.openxmlformats.org/officeDocument/2006/relationships/slide" Target="slides/slide24.xml"/><Relationship Id="rId48" Type="http://schemas.openxmlformats.org/officeDocument/2006/relationships/slide" Target="slides/slide45.xml"/><Relationship Id="rId69" Type="http://schemas.openxmlformats.org/officeDocument/2006/relationships/slide" Target="slides/slide66.xml"/><Relationship Id="rId113" Type="http://schemas.openxmlformats.org/officeDocument/2006/relationships/slide" Target="slides/slide110.xml"/><Relationship Id="rId134" Type="http://schemas.openxmlformats.org/officeDocument/2006/relationships/slide" Target="slides/slide131.xml"/><Relationship Id="rId80" Type="http://schemas.openxmlformats.org/officeDocument/2006/relationships/slide" Target="slides/slide77.xml"/><Relationship Id="rId155" Type="http://schemas.openxmlformats.org/officeDocument/2006/relationships/slide" Target="slides/slide15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31DC918-D5AF-47D4-A0E1-0F6E36D2B398}" type="datetimeFigureOut">
              <a:rPr lang="zh-CN" altLang="en-US" smtClean="0"/>
              <a:t>2021/5/25</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A9E4A-35BD-4C19-B517-40C0E652C88C}"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jpeg>
</file>

<file path=ppt/media/image10.jpeg>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2.pn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B88DBF-287A-4B07-8150-A1306642B532}" type="datetimeFigureOut">
              <a:rPr lang="zh-CN" altLang="en-US" smtClean="0"/>
              <a:t>2021/5/25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CF9155-6E7B-4459-9A3D-B60496DBBCCA}"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38</a:t>
            </a:fld>
            <a:endParaRPr lang="zh-CN" altLang="en-US"/>
          </a:p>
        </p:txBody>
      </p:sp>
    </p:spTree>
    <p:extLst>
      <p:ext uri="{BB962C8B-B14F-4D97-AF65-F5344CB8AC3E}">
        <p14:creationId xmlns:p14="http://schemas.microsoft.com/office/powerpoint/2010/main" val="11400589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3.xml"/><Relationship Id="rId4" Type="http://schemas.microsoft.com/office/2007/relationships/hdphoto" Target="../media/hdphoto3.wdp"/></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3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淡蓝">
    <p:spTree>
      <p:nvGrpSpPr>
        <p:cNvPr id="1" name=""/>
        <p:cNvGrpSpPr/>
        <p:nvPr/>
      </p:nvGrpSpPr>
      <p:grpSpPr>
        <a:xfrm>
          <a:off x="0" y="0"/>
          <a:ext cx="0" cy="0"/>
          <a:chOff x="0" y="0"/>
          <a:chExt cx="0" cy="0"/>
        </a:xfrm>
      </p:grpSpPr>
      <p:sp>
        <p:nvSpPr>
          <p:cNvPr id="12" name="日期占位符 11"/>
          <p:cNvSpPr>
            <a:spLocks noGrp="1"/>
          </p:cNvSpPr>
          <p:nvPr>
            <p:ph type="dt" sz="half" idx="10"/>
          </p:nvPr>
        </p:nvSpPr>
        <p:spPr/>
        <p:txBody>
          <a:bodyPr/>
          <a:lstStyle/>
          <a:p>
            <a:pPr>
              <a:defRPr/>
            </a:pPr>
            <a:fld id="{ABD4AC4A-DF3C-4DC5-BD05-AB579ECF9A78}" type="datetime1">
              <a:rPr lang="zh-CN" altLang="en-US" smtClean="0"/>
              <a:t>2021/5/25</a:t>
            </a:fld>
            <a:endParaRPr lang="zh-CN" altLang="en-US"/>
          </a:p>
        </p:txBody>
      </p:sp>
      <p:sp>
        <p:nvSpPr>
          <p:cNvPr id="13" name="灯片编号占位符 12"/>
          <p:cNvSpPr>
            <a:spLocks noGrp="1"/>
          </p:cNvSpPr>
          <p:nvPr>
            <p:ph type="sldNum" sz="quarter" idx="11"/>
          </p:nvPr>
        </p:nvSpPr>
        <p:spPr>
          <a:xfrm>
            <a:off x="9347243" y="6500835"/>
            <a:ext cx="2844800" cy="428628"/>
          </a:xfrm>
        </p:spPr>
        <p:txBody>
          <a:bodyPr/>
          <a:lstStyle>
            <a:lvl1pPr>
              <a:defRPr sz="1500" baseline="0"/>
            </a:lvl1pPr>
          </a:lstStyle>
          <a:p>
            <a:pPr>
              <a:defRPr/>
            </a:pPr>
            <a:fld id="{F34F209F-7364-4BEE-B0C4-76D6E8CB9558}" type="slidenum">
              <a:rPr lang="zh-CN" altLang="en-US" smtClean="0"/>
              <a:t>‹#›</a:t>
            </a:fld>
            <a:endParaRPr lang="zh-CN" altLang="en-US" dirty="0"/>
          </a:p>
        </p:txBody>
      </p:sp>
      <p:sp>
        <p:nvSpPr>
          <p:cNvPr id="14" name="页脚占位符 13"/>
          <p:cNvSpPr>
            <a:spLocks noGrp="1"/>
          </p:cNvSpPr>
          <p:nvPr>
            <p:ph type="ftr" sz="quarter" idx="12"/>
          </p:nvPr>
        </p:nvSpPr>
        <p:spPr/>
        <p:txBody>
          <a:bodyPr/>
          <a:lstStyle/>
          <a:p>
            <a:pPr>
              <a:defRPr/>
            </a:pP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43339" y="332656"/>
            <a:ext cx="7694645" cy="706090"/>
          </a:xfrm>
        </p:spPr>
        <p:txBody>
          <a:bodyPr>
            <a:normAutofit/>
          </a:bodyPr>
          <a:lstStyle>
            <a:lvl1pPr>
              <a:defRPr sz="3200" b="1">
                <a:ln w="15875">
                  <a:noFill/>
                </a:ln>
                <a:solidFill>
                  <a:srgbClr val="FFC000"/>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灯片编号占位符 5"/>
          <p:cNvSpPr>
            <a:spLocks noGrp="1"/>
          </p:cNvSpPr>
          <p:nvPr>
            <p:ph type="sldNum" sz="quarter" idx="10"/>
          </p:nvPr>
        </p:nvSpPr>
        <p:spPr>
          <a:xfrm>
            <a:off x="9347200" y="6453189"/>
            <a:ext cx="2844800" cy="365125"/>
          </a:xfrm>
        </p:spPr>
        <p:txBody>
          <a:bodyPr/>
          <a:lstStyle>
            <a:lvl1pPr>
              <a:defRPr sz="1600" smtClean="0"/>
            </a:lvl1pPr>
          </a:lstStyle>
          <a:p>
            <a:pPr>
              <a:defRPr/>
            </a:pPr>
            <a:fld id="{8174CDF2-99C3-4911-A684-C83D1DF71E9B}" type="slidenum">
              <a:rPr lang="zh-CN" altLang="en-US"/>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
          <p:cNvSpPr>
            <a:spLocks noGrp="1" noChangeArrowheads="1"/>
          </p:cNvSpPr>
          <p:nvPr>
            <p:ph type="dt" sz="half" idx="10"/>
          </p:nvPr>
        </p:nvSpPr>
        <p:spPr>
          <a:ln/>
        </p:spPr>
        <p:txBody>
          <a:bodyPr/>
          <a:lstStyle>
            <a:lvl1pPr>
              <a:defRPr/>
            </a:lvl1pPr>
          </a:lstStyle>
          <a:p>
            <a:pPr>
              <a:defRPr/>
            </a:pPr>
            <a:fld id="{436979E9-A291-479A-96E1-138AB7C41100}" type="datetime1">
              <a:rPr lang="zh-CN" altLang="en-US"/>
              <a:pPr>
                <a:defRPr/>
              </a:pPr>
              <a:t>2021/5/25</a:t>
            </a:fld>
            <a:endParaRPr lang="en-US" altLang="zh-CN"/>
          </a:p>
        </p:txBody>
      </p:sp>
      <p:sp>
        <p:nvSpPr>
          <p:cNvPr id="5" name="Rectangle 3"/>
          <p:cNvSpPr>
            <a:spLocks noGrp="1" noChangeArrowheads="1"/>
          </p:cNvSpPr>
          <p:nvPr>
            <p:ph type="sldNum" sz="quarter" idx="11"/>
          </p:nvPr>
        </p:nvSpPr>
        <p:spPr>
          <a:ln/>
        </p:spPr>
        <p:txBody>
          <a:bodyPr/>
          <a:lstStyle>
            <a:lvl1pPr>
              <a:defRPr/>
            </a:lvl1pPr>
          </a:lstStyle>
          <a:p>
            <a:pPr>
              <a:defRPr/>
            </a:pPr>
            <a:fld id="{E2DB72F4-B281-43A8-966F-509EB3388AD1}" type="slidenum">
              <a:rPr lang="zh-CN" altLang="en-US"/>
              <a:pPr>
                <a:defRPr/>
              </a:pPr>
              <a:t>‹#›</a:t>
            </a:fld>
            <a:endParaRPr lang="en-US" altLang="zh-CN"/>
          </a:p>
        </p:txBody>
      </p:sp>
      <p:sp>
        <p:nvSpPr>
          <p:cNvPr id="6" name="Rectangle 14"/>
          <p:cNvSpPr>
            <a:spLocks noGrp="1" noChangeArrowheads="1"/>
          </p:cNvSpPr>
          <p:nvPr>
            <p:ph type="ftr" sz="quarter" idx="12"/>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18712500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1625600" y="1295400"/>
            <a:ext cx="10261600" cy="49530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日期占位符 2"/>
          <p:cNvSpPr>
            <a:spLocks noGrp="1"/>
          </p:cNvSpPr>
          <p:nvPr>
            <p:ph type="dt" sz="half" idx="10"/>
          </p:nvPr>
        </p:nvSpPr>
        <p:spPr>
          <a:xfrm>
            <a:off x="406400" y="6324600"/>
            <a:ext cx="2540000" cy="381000"/>
          </a:xfrm>
        </p:spPr>
        <p:txBody>
          <a:bodyPr/>
          <a:lstStyle>
            <a:lvl1pPr>
              <a:defRPr/>
            </a:lvl1pPr>
          </a:lstStyle>
          <a:p>
            <a:endParaRPr lang="en-US" altLang="zh-CN"/>
          </a:p>
        </p:txBody>
      </p:sp>
      <p:sp>
        <p:nvSpPr>
          <p:cNvPr id="4" name="页脚占位符 3"/>
          <p:cNvSpPr>
            <a:spLocks noGrp="1"/>
          </p:cNvSpPr>
          <p:nvPr>
            <p:ph type="ftr" sz="quarter" idx="11"/>
          </p:nvPr>
        </p:nvSpPr>
        <p:spPr>
          <a:xfrm>
            <a:off x="4267200" y="6324600"/>
            <a:ext cx="3860800" cy="381000"/>
          </a:xfrm>
        </p:spPr>
        <p:txBody>
          <a:bodyPr/>
          <a:lstStyle>
            <a:lvl1pPr>
              <a:defRPr/>
            </a:lvl1pPr>
          </a:lstStyle>
          <a:p>
            <a:endParaRPr lang="en-US" altLang="zh-CN"/>
          </a:p>
        </p:txBody>
      </p:sp>
      <p:sp>
        <p:nvSpPr>
          <p:cNvPr id="5" name="灯片编号占位符 4"/>
          <p:cNvSpPr>
            <a:spLocks noGrp="1"/>
          </p:cNvSpPr>
          <p:nvPr>
            <p:ph type="sldNum" sz="quarter" idx="12"/>
          </p:nvPr>
        </p:nvSpPr>
        <p:spPr>
          <a:xfrm>
            <a:off x="9347200" y="6324600"/>
            <a:ext cx="2540000" cy="381000"/>
          </a:xfrm>
        </p:spPr>
        <p:txBody>
          <a:bodyPr/>
          <a:lstStyle>
            <a:lvl1pPr>
              <a:defRPr/>
            </a:lvl1pPr>
          </a:lstStyle>
          <a:p>
            <a:fld id="{9BB61030-571E-4382-A3FD-E92629AA3EE2}" type="slidenum">
              <a:rPr lang="en-US" altLang="zh-CN"/>
              <a:pPr/>
              <a:t>‹#›</a:t>
            </a:fld>
            <a:endParaRPr lang="en-US" altLang="zh-CN"/>
          </a:p>
        </p:txBody>
      </p:sp>
    </p:spTree>
    <p:extLst>
      <p:ext uri="{BB962C8B-B14F-4D97-AF65-F5344CB8AC3E}">
        <p14:creationId xmlns:p14="http://schemas.microsoft.com/office/powerpoint/2010/main" val="31575453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2F2F2"/>
        </a:solidFill>
        <a:effectLst/>
      </p:bgPr>
    </p:bg>
    <p:spTree>
      <p:nvGrpSpPr>
        <p:cNvPr id="1" name=""/>
        <p:cNvGrpSpPr/>
        <p:nvPr/>
      </p:nvGrpSpPr>
      <p:grpSpPr>
        <a:xfrm>
          <a:off x="0" y="0"/>
          <a:ext cx="0" cy="0"/>
          <a:chOff x="0" y="0"/>
          <a:chExt cx="0" cy="0"/>
        </a:xfrm>
      </p:grpSpPr>
      <p:sp>
        <p:nvSpPr>
          <p:cNvPr id="8" name="任意多边形 7"/>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795758" y="6458677"/>
            <a:ext cx="1579756" cy="209725"/>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p:cNvSpPr/>
          <p:nvPr userDrawn="1"/>
        </p:nvSpPr>
        <p:spPr>
          <a:xfrm>
            <a:off x="10927454" y="6458679"/>
            <a:ext cx="1534478" cy="59568"/>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灯片编号占位符 5"/>
          <p:cNvSpPr>
            <a:spLocks noGrp="1"/>
          </p:cNvSpPr>
          <p:nvPr>
            <p:ph type="sldNum" sz="quarter" idx="4"/>
          </p:nvPr>
        </p:nvSpPr>
        <p:spPr>
          <a:xfrm>
            <a:off x="10448698" y="6374268"/>
            <a:ext cx="468520"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1"/>
            <a:ext cx="12192000" cy="3615656"/>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052" name="Picture 4" descr="http://cs.njupt.edu.cn/_upload/tpl/02/9d/669/template669/img/top.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3615655"/>
            <a:ext cx="12192000" cy="32423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30"/>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2021/5/25</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2021/5/25</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5"/>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2021/5/25</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2021/5/25</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70"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2021/5/25</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2021/5/25</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矩形 4"/>
          <p:cNvSpPr/>
          <p:nvPr userDrawn="1"/>
        </p:nvSpPr>
        <p:spPr>
          <a:xfrm>
            <a:off x="0" y="0"/>
            <a:ext cx="12192000" cy="685800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4_空白">
    <p:bg>
      <p:bgPr>
        <a:blipFill>
          <a:blip r:embed="rId2" cstate="email"/>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3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2"/>
            <a:ext cx="12192000" cy="685800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5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cstate="email">
            <a:duotone>
              <a:prstClr val="black"/>
              <a:srgbClr val="00B0F0">
                <a:tint val="45000"/>
                <a:satMod val="400000"/>
              </a:srgbClr>
            </a:duotone>
            <a:extLst>
              <a:ext uri="{BEBA8EAE-BF5A-486C-A8C5-ECC9F3942E4B}">
                <a14:imgProps xmlns:a14="http://schemas.microsoft.com/office/drawing/2010/main">
                  <a14:imgLayer r:embed="rId4">
                    <a14:imgEffect>
                      <a14:brightnessContrast bright="20000" contrast="40000"/>
                    </a14:imgEffect>
                    <a14:imgEffect>
                      <a14:saturation sat="400000"/>
                    </a14:imgEffect>
                  </a14:imgLayer>
                </a14:imgProps>
              </a:ext>
            </a:extLst>
          </a:blip>
          <a:stretch>
            <a:fillRect/>
          </a:stretch>
        </p:blipFill>
        <p:spPr>
          <a:xfrm>
            <a:off x="1147" y="1719"/>
            <a:ext cx="12192767" cy="6856281"/>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2_空白">
    <p:bg>
      <p:bgPr>
        <a:blipFill dpi="0" rotWithShape="1">
          <a:blip r:embed="rId2">
            <a:lum/>
          </a:blip>
          <a:srcRect/>
          <a:tile tx="0" ty="336550" sx="100000" sy="100000" flip="xy" algn="tl"/>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6_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2021/5/25</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2021/5/25</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2021/5/25</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3"/>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43"/>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2021/5/25</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a:xfrm>
            <a:off x="0" y="420914"/>
            <a:ext cx="870857" cy="449943"/>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平行四边形 20"/>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22" name="平行四边形 21"/>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sp>
        <p:nvSpPr>
          <p:cNvPr id="26" name="任意多边形 2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流程图: 数据 2"/>
          <p:cNvSpPr/>
          <p:nvPr userDrawn="1"/>
        </p:nvSpPr>
        <p:spPr>
          <a:xfrm>
            <a:off x="217673" y="312526"/>
            <a:ext cx="943470" cy="558331"/>
          </a:xfrm>
          <a:prstGeom prst="flowChartInputOutp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userDrawn="1"/>
        </p:nvCxnSpPr>
        <p:spPr>
          <a:xfrm>
            <a:off x="870857" y="856343"/>
            <a:ext cx="11321143"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图片 11"/>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3" name="图片 12"/>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3" Type="http://schemas.openxmlformats.org/officeDocument/2006/relationships/slideLayout" Target="../slideLayouts/slideLayout22.xml"/><Relationship Id="rId21" Type="http://schemas.openxmlformats.org/officeDocument/2006/relationships/theme" Target="../theme/theme3.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580539" y="6356350"/>
            <a:ext cx="1201024"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88" r:id="rId17"/>
    <p:sldLayoutId id="2147483690"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773174" y="6356350"/>
            <a:ext cx="40267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E8081-9BD5-4D7C-946C-6E41C6C19654}" type="slidenum">
              <a:rPr lang="zh-CN" altLang="en-US" smtClean="0">
                <a:solidFill>
                  <a:prstClr val="black">
                    <a:tint val="75000"/>
                  </a:prstClr>
                </a:solidFill>
              </a:rPr>
              <a:t>‹#›</a:t>
            </a:fld>
            <a:endParaRPr lang="zh-CN" alt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2021/5/25</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8.xml"/><Relationship Id="rId4" Type="http://schemas.openxmlformats.org/officeDocument/2006/relationships/image" Target="../media/image14.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2" cstate="screen"/>
          <a:stretch>
            <a:fillRect/>
          </a:stretch>
        </p:blipFill>
        <p:spPr>
          <a:xfrm>
            <a:off x="294140" y="262285"/>
            <a:ext cx="3030085" cy="808023"/>
          </a:xfrm>
          <a:prstGeom prst="rect">
            <a:avLst/>
          </a:prstGeom>
          <a:effectLst>
            <a:outerShdw blurRad="50800" dist="38100" dir="16200000" rotWithShape="0">
              <a:prstClr val="black">
                <a:alpha val="40000"/>
              </a:prstClr>
            </a:outerShdw>
          </a:effectLst>
        </p:spPr>
      </p:pic>
      <p:sp>
        <p:nvSpPr>
          <p:cNvPr id="7" name="文本框 6"/>
          <p:cNvSpPr txBox="1"/>
          <p:nvPr/>
        </p:nvSpPr>
        <p:spPr>
          <a:xfrm>
            <a:off x="204408" y="1070308"/>
            <a:ext cx="11528194" cy="8002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600" b="1" i="0" u="none" strike="noStrike" kern="1200" cap="none" spc="0" normalizeH="0" baseline="0" noProof="0" dirty="0" smtClean="0">
                <a:ln>
                  <a:noFill/>
                </a:ln>
                <a:solidFill>
                  <a:srgbClr val="FFC000"/>
                </a:solidFill>
                <a:uLnTx/>
                <a:uFillTx/>
                <a:latin typeface="微软雅黑" panose="020B0503020204020204" pitchFamily="34" charset="-122"/>
                <a:ea typeface="微软雅黑" panose="020B0503020204020204" pitchFamily="34" charset="-122"/>
                <a:cs typeface="+mn-cs"/>
              </a:rPr>
              <a:t>编译原理</a:t>
            </a:r>
            <a:endParaRPr kumimoji="0" lang="zh-CN" altLang="en-US" sz="4600" b="1" i="0" u="none" strike="noStrike" kern="1200" cap="none" spc="0" normalizeH="0" baseline="0" noProof="0" dirty="0">
              <a:ln>
                <a:noFill/>
              </a:ln>
              <a:solidFill>
                <a:srgbClr val="FFC000"/>
              </a:solidFill>
              <a:uLnTx/>
              <a:uFillTx/>
              <a:latin typeface="微软雅黑" panose="020B0503020204020204" pitchFamily="34" charset="-122"/>
              <a:ea typeface="微软雅黑" panose="020B0503020204020204" pitchFamily="34" charset="-122"/>
              <a:cs typeface="+mn-cs"/>
            </a:endParaRPr>
          </a:p>
        </p:txBody>
      </p:sp>
      <p:sp>
        <p:nvSpPr>
          <p:cNvPr id="2" name="矩形 1"/>
          <p:cNvSpPr/>
          <p:nvPr/>
        </p:nvSpPr>
        <p:spPr>
          <a:xfrm>
            <a:off x="5491451" y="3468329"/>
            <a:ext cx="954107"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第</a:t>
            </a:r>
            <a:r>
              <a:rPr lang="zh-CN" altLang="en-US" sz="2000" b="1" dirty="0">
                <a:solidFill>
                  <a:schemeClr val="bg1"/>
                </a:solidFill>
                <a:latin typeface="微软雅黑" panose="020B0503020204020204" pitchFamily="34" charset="-122"/>
                <a:ea typeface="微软雅黑" panose="020B0503020204020204" pitchFamily="34" charset="-122"/>
              </a:rPr>
              <a:t>五</a:t>
            </a:r>
            <a:r>
              <a:rPr lang="zh-CN" altLang="en-US" sz="2000" b="1" dirty="0" smtClean="0">
                <a:solidFill>
                  <a:schemeClr val="bg1"/>
                </a:solidFill>
                <a:latin typeface="微软雅黑" panose="020B0503020204020204" pitchFamily="34" charset="-122"/>
                <a:ea typeface="微软雅黑" panose="020B0503020204020204" pitchFamily="34" charset="-122"/>
              </a:rPr>
              <a:t>章</a:t>
            </a:r>
            <a:endParaRPr lang="zh-CN" altLang="en-US" sz="20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9394" name="Rectangle 2"/>
          <p:cNvSpPr>
            <a:spLocks noGrp="1" noChangeArrowheads="1"/>
          </p:cNvSpPr>
          <p:nvPr>
            <p:ph type="body" idx="1"/>
          </p:nvPr>
        </p:nvSpPr>
        <p:spPr>
          <a:xfrm>
            <a:off x="1905000" y="685801"/>
            <a:ext cx="8458200" cy="1158875"/>
          </a:xfrm>
        </p:spPr>
        <p:txBody>
          <a:bodyPr/>
          <a:lstStyle/>
          <a:p>
            <a:pPr algn="just">
              <a:lnSpc>
                <a:spcPct val="90000"/>
              </a:lnSpc>
              <a:buFont typeface="Wingdings" panose="05000000000000000000" pitchFamily="2" charset="2"/>
              <a:buNone/>
            </a:pPr>
            <a:r>
              <a:rPr lang="zh-CN" altLang="en-US" sz="1800" b="1">
                <a:latin typeface="Times New Roman" panose="02020603050405020304" pitchFamily="18" charset="0"/>
              </a:rPr>
              <a:t>例如，假定有输入串</a:t>
            </a:r>
            <a:r>
              <a:rPr lang="en-US" altLang="zh-CN" sz="1800" b="1">
                <a:latin typeface="Times New Roman" panose="02020603050405020304" pitchFamily="18" charset="0"/>
              </a:rPr>
              <a:t>1+2+3</a:t>
            </a:r>
            <a:r>
              <a:rPr lang="zh-CN" altLang="en-US" sz="1800" b="1">
                <a:latin typeface="Times New Roman" panose="02020603050405020304" pitchFamily="18" charset="0"/>
              </a:rPr>
              <a:t>，我们通过语法树的分析来看如何进行语法</a:t>
            </a:r>
          </a:p>
          <a:p>
            <a:pPr algn="just">
              <a:lnSpc>
                <a:spcPct val="90000"/>
              </a:lnSpc>
              <a:buFont typeface="Wingdings" panose="05000000000000000000" pitchFamily="2" charset="2"/>
              <a:buNone/>
            </a:pPr>
            <a:r>
              <a:rPr lang="zh-CN" altLang="en-US" sz="1800" b="1">
                <a:latin typeface="Times New Roman" panose="02020603050405020304" pitchFamily="18" charset="0"/>
              </a:rPr>
              <a:t>制导翻译，来求出该句子最后值。</a:t>
            </a:r>
          </a:p>
          <a:p>
            <a:pPr>
              <a:lnSpc>
                <a:spcPct val="90000"/>
              </a:lnSpc>
              <a:buFont typeface="Wingdings" panose="05000000000000000000" pitchFamily="2" charset="2"/>
              <a:buNone/>
            </a:pPr>
            <a:r>
              <a:rPr lang="zh-CN" altLang="en-US" sz="1800" b="1">
                <a:latin typeface="Times New Roman" panose="02020603050405020304" pitchFamily="18" charset="0"/>
              </a:rPr>
              <a:t>输入串</a:t>
            </a:r>
            <a:r>
              <a:rPr lang="en-US" altLang="zh-CN" sz="1800" b="1">
                <a:latin typeface="Times New Roman" panose="02020603050405020304" pitchFamily="18" charset="0"/>
              </a:rPr>
              <a:t>1+2+3</a:t>
            </a:r>
            <a:r>
              <a:rPr lang="zh-CN" altLang="en-US" sz="1800" b="1">
                <a:latin typeface="Times New Roman" panose="02020603050405020304" pitchFamily="18" charset="0"/>
              </a:rPr>
              <a:t>的语法树如下图所示：</a:t>
            </a:r>
          </a:p>
        </p:txBody>
      </p:sp>
      <p:sp>
        <p:nvSpPr>
          <p:cNvPr id="699395" name="Rectangle 3"/>
          <p:cNvSpPr>
            <a:spLocks noChangeArrowheads="1"/>
          </p:cNvSpPr>
          <p:nvPr/>
        </p:nvSpPr>
        <p:spPr bwMode="auto">
          <a:xfrm>
            <a:off x="2063750" y="5059364"/>
            <a:ext cx="7632700" cy="1089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90000"/>
              </a:lnSpc>
              <a:buClr>
                <a:schemeClr val="hlink"/>
              </a:buClr>
              <a:buSzPct val="80000"/>
            </a:pPr>
            <a:r>
              <a:rPr lang="zh-CN" altLang="en-US" b="1" dirty="0"/>
              <a:t>下面我们采用自底向上归约过程。首先考虑底层最左</a:t>
            </a:r>
            <a:r>
              <a:rPr lang="en-US" altLang="zh-CN" b="1" dirty="0"/>
              <a:t>E</a:t>
            </a:r>
            <a:r>
              <a:rPr lang="zh-CN" altLang="en-US" b="1" dirty="0"/>
              <a:t>的结点，这个</a:t>
            </a:r>
          </a:p>
          <a:p>
            <a:pPr algn="just">
              <a:lnSpc>
                <a:spcPct val="90000"/>
              </a:lnSpc>
              <a:buClr>
                <a:schemeClr val="hlink"/>
              </a:buClr>
              <a:buSzPct val="80000"/>
            </a:pPr>
            <a:r>
              <a:rPr lang="zh-CN" altLang="en-US" b="1" dirty="0"/>
              <a:t>结点对应于规则</a:t>
            </a:r>
            <a:r>
              <a:rPr lang="en-US" altLang="zh-CN" b="1" dirty="0"/>
              <a:t>E∷=1</a:t>
            </a:r>
            <a:r>
              <a:rPr lang="zh-CN" altLang="en-US" b="1" dirty="0"/>
              <a:t>和语义动作</a:t>
            </a:r>
            <a:r>
              <a:rPr lang="en-US" altLang="zh-CN" b="1" dirty="0"/>
              <a:t>E·VAL</a:t>
            </a:r>
            <a:r>
              <a:rPr lang="zh-CN" altLang="en-US" b="1" dirty="0"/>
              <a:t>：</a:t>
            </a:r>
            <a:r>
              <a:rPr lang="en-US" altLang="zh-CN" b="1" dirty="0"/>
              <a:t>=1</a:t>
            </a:r>
            <a:r>
              <a:rPr lang="zh-CN" altLang="en-US" b="1" dirty="0"/>
              <a:t>。这样，底层最左的</a:t>
            </a:r>
            <a:r>
              <a:rPr lang="en-US" altLang="zh-CN" b="1" dirty="0"/>
              <a:t>E</a:t>
            </a:r>
            <a:r>
              <a:rPr lang="zh-CN" altLang="en-US" b="1" dirty="0"/>
              <a:t>的</a:t>
            </a:r>
          </a:p>
          <a:p>
            <a:pPr algn="just">
              <a:lnSpc>
                <a:spcPct val="90000"/>
              </a:lnSpc>
              <a:buClr>
                <a:schemeClr val="hlink"/>
              </a:buClr>
              <a:buSzPct val="80000"/>
            </a:pPr>
            <a:r>
              <a:rPr lang="zh-CN" altLang="en-US" b="1" dirty="0"/>
              <a:t>值</a:t>
            </a:r>
            <a:r>
              <a:rPr lang="en-US" altLang="zh-CN" b="1" dirty="0"/>
              <a:t>1</a:t>
            </a:r>
            <a:r>
              <a:rPr lang="zh-CN" altLang="en-US" b="1" dirty="0"/>
              <a:t>与语义值</a:t>
            </a:r>
            <a:r>
              <a:rPr lang="en-US" altLang="zh-CN" b="1" dirty="0"/>
              <a:t>E·VAL</a:t>
            </a:r>
            <a:r>
              <a:rPr lang="zh-CN" altLang="en-US" b="1" dirty="0"/>
              <a:t>相关。类似地，值</a:t>
            </a:r>
            <a:r>
              <a:rPr lang="en-US" altLang="zh-CN" b="1" dirty="0"/>
              <a:t>2</a:t>
            </a:r>
            <a:r>
              <a:rPr lang="zh-CN" altLang="en-US" b="1" dirty="0"/>
              <a:t>与该结点的右兄弟的语义值</a:t>
            </a:r>
            <a:r>
              <a:rPr lang="en-US" altLang="zh-CN" b="1" dirty="0"/>
              <a:t>E·VAL</a:t>
            </a:r>
          </a:p>
          <a:p>
            <a:pPr algn="just">
              <a:lnSpc>
                <a:spcPct val="90000"/>
              </a:lnSpc>
              <a:buClr>
                <a:schemeClr val="hlink"/>
              </a:buClr>
              <a:buSzPct val="80000"/>
            </a:pPr>
            <a:r>
              <a:rPr lang="zh-CN" altLang="en-US" b="1" dirty="0"/>
              <a:t>相关。如下图所示：</a:t>
            </a:r>
          </a:p>
        </p:txBody>
      </p:sp>
      <p:sp>
        <p:nvSpPr>
          <p:cNvPr id="699396" name="Text Box 4"/>
          <p:cNvSpPr txBox="1">
            <a:spLocks noChangeArrowheads="1"/>
          </p:cNvSpPr>
          <p:nvPr/>
        </p:nvSpPr>
        <p:spPr bwMode="auto">
          <a:xfrm>
            <a:off x="5519739" y="187801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699397" name="Text Box 5"/>
          <p:cNvSpPr txBox="1">
            <a:spLocks noChangeArrowheads="1"/>
          </p:cNvSpPr>
          <p:nvPr/>
        </p:nvSpPr>
        <p:spPr bwMode="auto">
          <a:xfrm>
            <a:off x="5519739" y="2598739"/>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a:t>
            </a:r>
          </a:p>
        </p:txBody>
      </p:sp>
      <p:sp>
        <p:nvSpPr>
          <p:cNvPr id="699398" name="Line 6"/>
          <p:cNvSpPr>
            <a:spLocks noChangeShapeType="1"/>
          </p:cNvSpPr>
          <p:nvPr/>
        </p:nvSpPr>
        <p:spPr bwMode="auto">
          <a:xfrm>
            <a:off x="5807075" y="2274888"/>
            <a:ext cx="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699399" name="Line 7"/>
          <p:cNvSpPr>
            <a:spLocks noChangeShapeType="1"/>
          </p:cNvSpPr>
          <p:nvPr/>
        </p:nvSpPr>
        <p:spPr bwMode="auto">
          <a:xfrm flipH="1">
            <a:off x="4583114" y="2203450"/>
            <a:ext cx="936625" cy="3619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699400" name="Line 8"/>
          <p:cNvSpPr>
            <a:spLocks noChangeShapeType="1"/>
          </p:cNvSpPr>
          <p:nvPr/>
        </p:nvSpPr>
        <p:spPr bwMode="auto">
          <a:xfrm>
            <a:off x="6022975" y="2203451"/>
            <a:ext cx="107950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699401" name="Text Box 9"/>
          <p:cNvSpPr txBox="1">
            <a:spLocks noChangeArrowheads="1"/>
          </p:cNvSpPr>
          <p:nvPr/>
        </p:nvSpPr>
        <p:spPr bwMode="auto">
          <a:xfrm>
            <a:off x="4294189" y="256381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699402" name="Text Box 10"/>
          <p:cNvSpPr txBox="1">
            <a:spLocks noChangeArrowheads="1"/>
          </p:cNvSpPr>
          <p:nvPr/>
        </p:nvSpPr>
        <p:spPr bwMode="auto">
          <a:xfrm>
            <a:off x="6886576" y="256381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699403" name="Text Box 11"/>
          <p:cNvSpPr txBox="1">
            <a:spLocks noChangeArrowheads="1"/>
          </p:cNvSpPr>
          <p:nvPr/>
        </p:nvSpPr>
        <p:spPr bwMode="auto">
          <a:xfrm>
            <a:off x="4294189" y="32480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a:t>
            </a:r>
          </a:p>
        </p:txBody>
      </p:sp>
      <p:sp>
        <p:nvSpPr>
          <p:cNvPr id="699404" name="Line 12"/>
          <p:cNvSpPr>
            <a:spLocks noChangeShapeType="1"/>
          </p:cNvSpPr>
          <p:nvPr/>
        </p:nvSpPr>
        <p:spPr bwMode="auto">
          <a:xfrm>
            <a:off x="4581525" y="2924176"/>
            <a:ext cx="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699405" name="Line 13"/>
          <p:cNvSpPr>
            <a:spLocks noChangeShapeType="1"/>
          </p:cNvSpPr>
          <p:nvPr/>
        </p:nvSpPr>
        <p:spPr bwMode="auto">
          <a:xfrm flipH="1">
            <a:off x="3430589" y="2924175"/>
            <a:ext cx="936625" cy="3619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699406" name="Line 14"/>
          <p:cNvSpPr>
            <a:spLocks noChangeShapeType="1"/>
          </p:cNvSpPr>
          <p:nvPr/>
        </p:nvSpPr>
        <p:spPr bwMode="auto">
          <a:xfrm>
            <a:off x="4727575" y="2924176"/>
            <a:ext cx="107950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699407" name="Text Box 15"/>
          <p:cNvSpPr txBox="1">
            <a:spLocks noChangeArrowheads="1"/>
          </p:cNvSpPr>
          <p:nvPr/>
        </p:nvSpPr>
        <p:spPr bwMode="auto">
          <a:xfrm>
            <a:off x="3214689" y="32861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699408" name="Text Box 16"/>
          <p:cNvSpPr txBox="1">
            <a:spLocks noChangeArrowheads="1"/>
          </p:cNvSpPr>
          <p:nvPr/>
        </p:nvSpPr>
        <p:spPr bwMode="auto">
          <a:xfrm>
            <a:off x="5518151" y="32861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699409" name="Text Box 17"/>
          <p:cNvSpPr txBox="1">
            <a:spLocks noChangeArrowheads="1"/>
          </p:cNvSpPr>
          <p:nvPr/>
        </p:nvSpPr>
        <p:spPr bwMode="auto">
          <a:xfrm>
            <a:off x="3143251" y="4040189"/>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1</a:t>
            </a:r>
          </a:p>
        </p:txBody>
      </p:sp>
      <p:sp>
        <p:nvSpPr>
          <p:cNvPr id="699410" name="Line 18"/>
          <p:cNvSpPr>
            <a:spLocks noChangeShapeType="1"/>
          </p:cNvSpPr>
          <p:nvPr/>
        </p:nvSpPr>
        <p:spPr bwMode="auto">
          <a:xfrm>
            <a:off x="3430588" y="3716338"/>
            <a:ext cx="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699411" name="Text Box 19"/>
          <p:cNvSpPr txBox="1">
            <a:spLocks noChangeArrowheads="1"/>
          </p:cNvSpPr>
          <p:nvPr/>
        </p:nvSpPr>
        <p:spPr bwMode="auto">
          <a:xfrm>
            <a:off x="5518151" y="3968751"/>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2</a:t>
            </a:r>
          </a:p>
        </p:txBody>
      </p:sp>
      <p:sp>
        <p:nvSpPr>
          <p:cNvPr id="699412" name="Line 20"/>
          <p:cNvSpPr>
            <a:spLocks noChangeShapeType="1"/>
          </p:cNvSpPr>
          <p:nvPr/>
        </p:nvSpPr>
        <p:spPr bwMode="auto">
          <a:xfrm>
            <a:off x="5805488" y="3644901"/>
            <a:ext cx="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699413" name="Text Box 21"/>
          <p:cNvSpPr txBox="1">
            <a:spLocks noChangeArrowheads="1"/>
          </p:cNvSpPr>
          <p:nvPr/>
        </p:nvSpPr>
        <p:spPr bwMode="auto">
          <a:xfrm>
            <a:off x="6886576" y="32480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3</a:t>
            </a:r>
          </a:p>
        </p:txBody>
      </p:sp>
      <p:sp>
        <p:nvSpPr>
          <p:cNvPr id="699414" name="Line 22"/>
          <p:cNvSpPr>
            <a:spLocks noChangeShapeType="1"/>
          </p:cNvSpPr>
          <p:nvPr/>
        </p:nvSpPr>
        <p:spPr bwMode="auto">
          <a:xfrm>
            <a:off x="7173913" y="2924176"/>
            <a:ext cx="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Tree>
    <p:extLst>
      <p:ext uri="{BB962C8B-B14F-4D97-AF65-F5344CB8AC3E}">
        <p14:creationId xmlns:p14="http://schemas.microsoft.com/office/powerpoint/2010/main" val="3424029882"/>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2274" name="Rectangle 2"/>
          <p:cNvSpPr>
            <a:spLocks noGrp="1" noChangeArrowheads="1"/>
          </p:cNvSpPr>
          <p:nvPr>
            <p:ph type="body" idx="1"/>
          </p:nvPr>
        </p:nvSpPr>
        <p:spPr>
          <a:xfrm>
            <a:off x="1981200" y="990600"/>
            <a:ext cx="8229600" cy="838200"/>
          </a:xfrm>
        </p:spPr>
        <p:txBody>
          <a:bodyPr/>
          <a:lstStyle/>
          <a:p>
            <a:pPr>
              <a:buFont typeface="Wingdings" panose="05000000000000000000" pitchFamily="2" charset="2"/>
              <a:buNone/>
            </a:pPr>
            <a:r>
              <a:rPr lang="en-US" altLang="zh-CN" sz="1800" b="1">
                <a:solidFill>
                  <a:srgbClr val="00FF00"/>
                </a:solidFill>
                <a:latin typeface="宋体" panose="02010600030101010101" pitchFamily="2" charset="-122"/>
              </a:rPr>
              <a:t>⑤ </a:t>
            </a:r>
            <a:r>
              <a:rPr lang="zh-CN" altLang="en-US" sz="1800">
                <a:latin typeface="宋体" panose="02010600030101010101" pitchFamily="2" charset="-122"/>
              </a:rPr>
              <a:t>对于嵌套条件语句可以有若干层嵌套，如：</a:t>
            </a:r>
          </a:p>
          <a:p>
            <a:pPr>
              <a:buFont typeface="Wingdings" panose="05000000000000000000" pitchFamily="2" charset="2"/>
              <a:buNone/>
            </a:pPr>
            <a:r>
              <a:rPr lang="zh-CN" altLang="en-US" sz="1800">
                <a:latin typeface="宋体" panose="02010600030101010101" pitchFamily="2" charset="-122"/>
              </a:rPr>
              <a:t>    </a:t>
            </a:r>
            <a:r>
              <a:rPr lang="en-US" altLang="zh-CN" sz="1800">
                <a:latin typeface="宋体" panose="02010600030101010101" pitchFamily="2" charset="-122"/>
              </a:rPr>
              <a:t>if E</a:t>
            </a:r>
            <a:r>
              <a:rPr lang="en-US" altLang="zh-CN" sz="1800" baseline="-25000">
                <a:latin typeface="宋体" panose="02010600030101010101" pitchFamily="2" charset="-122"/>
              </a:rPr>
              <a:t>1</a:t>
            </a:r>
            <a:r>
              <a:rPr lang="en-US" altLang="zh-CN" sz="1800">
                <a:latin typeface="宋体" panose="02010600030101010101" pitchFamily="2" charset="-122"/>
              </a:rPr>
              <a:t> then if E</a:t>
            </a:r>
            <a:r>
              <a:rPr lang="en-US" altLang="zh-CN" sz="1800" baseline="-25000">
                <a:latin typeface="宋体" panose="02010600030101010101" pitchFamily="2" charset="-122"/>
              </a:rPr>
              <a:t>2</a:t>
            </a:r>
            <a:r>
              <a:rPr lang="en-US" altLang="zh-CN" sz="1800">
                <a:latin typeface="宋体" panose="02010600030101010101" pitchFamily="2" charset="-122"/>
              </a:rPr>
              <a:t> then S</a:t>
            </a:r>
            <a:r>
              <a:rPr lang="en-US" altLang="zh-CN" sz="1800" baseline="-25000">
                <a:latin typeface="宋体" panose="02010600030101010101" pitchFamily="2" charset="-122"/>
              </a:rPr>
              <a:t>1</a:t>
            </a:r>
            <a:r>
              <a:rPr lang="en-US" altLang="zh-CN" sz="1800">
                <a:latin typeface="宋体" panose="02010600030101010101" pitchFamily="2" charset="-122"/>
              </a:rPr>
              <a:t> else S</a:t>
            </a:r>
            <a:r>
              <a:rPr lang="en-US" altLang="zh-CN" sz="1800" baseline="-25000">
                <a:latin typeface="宋体" panose="02010600030101010101" pitchFamily="2" charset="-122"/>
              </a:rPr>
              <a:t>2</a:t>
            </a:r>
            <a:r>
              <a:rPr lang="en-US" altLang="zh-CN" sz="1800">
                <a:latin typeface="宋体" panose="02010600030101010101" pitchFamily="2" charset="-122"/>
              </a:rPr>
              <a:t> else S</a:t>
            </a:r>
            <a:r>
              <a:rPr lang="en-US" altLang="zh-CN" sz="1800" baseline="-25000">
                <a:latin typeface="宋体" panose="02010600030101010101" pitchFamily="2" charset="-122"/>
              </a:rPr>
              <a:t>3</a:t>
            </a:r>
            <a:r>
              <a:rPr lang="en-US" altLang="zh-CN" sz="1800">
                <a:latin typeface="宋体" panose="02010600030101010101" pitchFamily="2" charset="-122"/>
              </a:rPr>
              <a:t> </a:t>
            </a:r>
          </a:p>
        </p:txBody>
      </p:sp>
      <p:sp>
        <p:nvSpPr>
          <p:cNvPr id="822275" name="Text Box 3"/>
          <p:cNvSpPr txBox="1">
            <a:spLocks noChangeArrowheads="1"/>
          </p:cNvSpPr>
          <p:nvPr/>
        </p:nvSpPr>
        <p:spPr bwMode="auto">
          <a:xfrm>
            <a:off x="2498725" y="1981201"/>
            <a:ext cx="7879080" cy="38472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Clr>
                <a:schemeClr val="folHlink"/>
              </a:buClr>
              <a:buSzPct val="60000"/>
            </a:pPr>
            <a:r>
              <a:rPr kumimoji="1" lang="zh-CN" altLang="en-US" sz="2000">
                <a:effectLst>
                  <a:outerShdw blurRad="38100" dist="38100" dir="2700000" algn="tl">
                    <a:srgbClr val="000000"/>
                  </a:outerShdw>
                </a:effectLst>
                <a:latin typeface="宋体" panose="02010600030101010101" pitchFamily="2" charset="-122"/>
              </a:rPr>
              <a:t>由于条件语句中</a:t>
            </a:r>
            <a:r>
              <a:rPr kumimoji="1" lang="en-US" altLang="zh-CN" sz="2000">
                <a:effectLst>
                  <a:outerShdw blurRad="38100" dist="38100" dir="2700000" algn="tl">
                    <a:srgbClr val="000000"/>
                  </a:outerShdw>
                </a:effectLst>
                <a:latin typeface="宋体" panose="02010600030101010101" pitchFamily="2" charset="-122"/>
              </a:rPr>
              <a:t>S1</a:t>
            </a:r>
            <a:r>
              <a:rPr kumimoji="1" lang="zh-CN" altLang="en-US" sz="2000">
                <a:effectLst>
                  <a:outerShdw blurRad="38100" dist="38100" dir="2700000" algn="tl">
                    <a:srgbClr val="000000"/>
                  </a:outerShdw>
                </a:effectLst>
                <a:latin typeface="宋体" panose="02010600030101010101" pitchFamily="2" charset="-122"/>
              </a:rPr>
              <a:t>、</a:t>
            </a:r>
            <a:r>
              <a:rPr kumimoji="1" lang="en-US" altLang="zh-CN" sz="2000">
                <a:effectLst>
                  <a:outerShdw blurRad="38100" dist="38100" dir="2700000" algn="tl">
                    <a:srgbClr val="000000"/>
                  </a:outerShdw>
                </a:effectLst>
                <a:latin typeface="宋体" panose="02010600030101010101" pitchFamily="2" charset="-122"/>
              </a:rPr>
              <a:t>S2</a:t>
            </a:r>
            <a:r>
              <a:rPr kumimoji="1" lang="zh-CN" altLang="en-US" sz="2000">
                <a:effectLst>
                  <a:outerShdw blurRad="38100" dist="38100" dir="2700000" algn="tl">
                    <a:srgbClr val="000000"/>
                  </a:outerShdw>
                </a:effectLst>
                <a:latin typeface="宋体" panose="02010600030101010101" pitchFamily="2" charset="-122"/>
              </a:rPr>
              <a:t>语句又可以是条件语句，因此在没有处理完</a:t>
            </a:r>
          </a:p>
          <a:p>
            <a:pPr>
              <a:buClr>
                <a:schemeClr val="folHlink"/>
              </a:buClr>
              <a:buSzPct val="60000"/>
            </a:pPr>
            <a:r>
              <a:rPr kumimoji="1" lang="zh-CN" altLang="en-US" sz="2000">
                <a:effectLst>
                  <a:outerShdw blurRad="38100" dist="38100" dir="2700000" algn="tl">
                    <a:srgbClr val="000000"/>
                  </a:outerShdw>
                </a:effectLst>
                <a:latin typeface="宋体" panose="02010600030101010101" pitchFamily="2" charset="-122"/>
              </a:rPr>
              <a:t>第一层条件语句时又进入第二层条件语句，同样，在没有处理完第二</a:t>
            </a:r>
          </a:p>
          <a:p>
            <a:pPr>
              <a:buClr>
                <a:schemeClr val="folHlink"/>
              </a:buClr>
              <a:buSzPct val="60000"/>
            </a:pPr>
            <a:r>
              <a:rPr kumimoji="1" lang="zh-CN" altLang="en-US" sz="2000">
                <a:effectLst>
                  <a:outerShdw blurRad="38100" dist="38100" dir="2700000" algn="tl">
                    <a:srgbClr val="000000"/>
                  </a:outerShdw>
                </a:effectLst>
                <a:latin typeface="宋体" panose="02010600030101010101" pitchFamily="2" charset="-122"/>
              </a:rPr>
              <a:t>层条件语句时又可进入第三层条件语句，</a:t>
            </a:r>
            <a:r>
              <a:rPr kumimoji="1" lang="en-US" altLang="zh-CN" sz="2000">
                <a:effectLst>
                  <a:outerShdw blurRad="38100" dist="38100" dir="2700000" algn="tl">
                    <a:srgbClr val="000000"/>
                  </a:outerShdw>
                </a:effectLst>
                <a:latin typeface="Courier New" panose="02070309020205020404" pitchFamily="49" charset="0"/>
              </a:rPr>
              <a:t>……</a:t>
            </a:r>
            <a:r>
              <a:rPr kumimoji="1" lang="zh-CN" altLang="en-US" sz="2000">
                <a:effectLst>
                  <a:outerShdw blurRad="38100" dist="38100" dir="2700000" algn="tl">
                    <a:srgbClr val="000000"/>
                  </a:outerShdw>
                </a:effectLst>
                <a:latin typeface="宋体" panose="02010600030101010101" pitchFamily="2" charset="-122"/>
              </a:rPr>
              <a:t>。所以，在翻译完内嵌</a:t>
            </a:r>
          </a:p>
          <a:p>
            <a:pPr>
              <a:buClr>
                <a:schemeClr val="folHlink"/>
              </a:buClr>
              <a:buSzPct val="60000"/>
            </a:pPr>
            <a:r>
              <a:rPr kumimoji="1" lang="en-US" altLang="zh-CN" sz="2000">
                <a:effectLst>
                  <a:outerShdw blurRad="38100" dist="38100" dir="2700000" algn="tl">
                    <a:srgbClr val="000000"/>
                  </a:outerShdw>
                </a:effectLst>
                <a:latin typeface="宋体" panose="02010600030101010101" pitchFamily="2" charset="-122"/>
              </a:rPr>
              <a:t>if-then-else</a:t>
            </a:r>
            <a:r>
              <a:rPr kumimoji="1" lang="zh-CN" altLang="en-US" sz="2000">
                <a:effectLst>
                  <a:outerShdw blurRad="38100" dist="38100" dir="2700000" algn="tl">
                    <a:srgbClr val="000000"/>
                  </a:outerShdw>
                </a:effectLst>
                <a:latin typeface="宋体" panose="02010600030101010101" pitchFamily="2" charset="-122"/>
              </a:rPr>
              <a:t>语句中</a:t>
            </a:r>
            <a:r>
              <a:rPr kumimoji="1" lang="en-US" altLang="zh-CN" sz="2000">
                <a:effectLst>
                  <a:outerShdw blurRad="38100" dist="38100" dir="2700000" algn="tl">
                    <a:srgbClr val="000000"/>
                  </a:outerShdw>
                </a:effectLst>
                <a:latin typeface="宋体" panose="02010600030101010101" pitchFamily="2" charset="-122"/>
              </a:rPr>
              <a:t>S1</a:t>
            </a:r>
            <a:r>
              <a:rPr kumimoji="1" lang="zh-CN" altLang="en-US" sz="2000">
                <a:effectLst>
                  <a:outerShdw blurRad="38100" dist="38100" dir="2700000" algn="tl">
                    <a:srgbClr val="000000"/>
                  </a:outerShdw>
                </a:effectLst>
                <a:latin typeface="宋体" panose="02010600030101010101" pitchFamily="2" charset="-122"/>
              </a:rPr>
              <a:t>之后，要立即产生一个完全无条件转移四元式</a:t>
            </a:r>
          </a:p>
          <a:p>
            <a:pPr>
              <a:buClr>
                <a:schemeClr val="folHlink"/>
              </a:buClr>
              <a:buSzPct val="60000"/>
            </a:pPr>
            <a:r>
              <a:rPr kumimoji="1" lang="zh-CN" altLang="en-US" sz="2000">
                <a:effectLst>
                  <a:outerShdw blurRad="38100" dist="38100" dir="2700000" algn="tl">
                    <a:srgbClr val="000000"/>
                  </a:outerShdw>
                </a:effectLst>
                <a:latin typeface="宋体" panose="02010600030101010101" pitchFamily="2" charset="-122"/>
              </a:rPr>
              <a:t>常常是不可能的。即使内嵌</a:t>
            </a:r>
            <a:r>
              <a:rPr kumimoji="1" lang="en-US" altLang="zh-CN" sz="2000">
                <a:effectLst>
                  <a:outerShdw blurRad="38100" dist="38100" dir="2700000" algn="tl">
                    <a:srgbClr val="000000"/>
                  </a:outerShdw>
                </a:effectLst>
                <a:latin typeface="宋体" panose="02010600030101010101" pitchFamily="2" charset="-122"/>
              </a:rPr>
              <a:t>if-then-else</a:t>
            </a:r>
            <a:r>
              <a:rPr kumimoji="1" lang="zh-CN" altLang="en-US" sz="2000">
                <a:effectLst>
                  <a:outerShdw blurRad="38100" dist="38100" dir="2700000" algn="tl">
                    <a:srgbClr val="000000"/>
                  </a:outerShdw>
                </a:effectLst>
                <a:latin typeface="宋体" panose="02010600030101010101" pitchFamily="2" charset="-122"/>
              </a:rPr>
              <a:t>被翻译完之后，此转移目标</a:t>
            </a:r>
          </a:p>
          <a:p>
            <a:pPr>
              <a:buClr>
                <a:schemeClr val="folHlink"/>
              </a:buClr>
              <a:buSzPct val="60000"/>
            </a:pPr>
            <a:r>
              <a:rPr kumimoji="1" lang="zh-CN" altLang="en-US" sz="2000">
                <a:effectLst>
                  <a:outerShdw blurRad="38100" dist="38100" dir="2700000" algn="tl">
                    <a:srgbClr val="000000"/>
                  </a:outerShdw>
                </a:effectLst>
                <a:latin typeface="宋体" panose="02010600030101010101" pitchFamily="2" charset="-122"/>
              </a:rPr>
              <a:t>也未必能确定，这是因为此时对嵌套它的外层语句情况尚不明确，而</a:t>
            </a:r>
          </a:p>
          <a:p>
            <a:pPr>
              <a:buClr>
                <a:schemeClr val="folHlink"/>
              </a:buClr>
              <a:buSzPct val="60000"/>
            </a:pPr>
            <a:r>
              <a:rPr kumimoji="1" lang="zh-CN" altLang="en-US" sz="2000">
                <a:effectLst>
                  <a:outerShdw blurRad="38100" dist="38100" dir="2700000" algn="tl">
                    <a:srgbClr val="000000"/>
                  </a:outerShdw>
                </a:effectLst>
                <a:latin typeface="宋体" panose="02010600030101010101" pitchFamily="2" charset="-122"/>
              </a:rPr>
              <a:t>在内层语句中的控制转移，有时不但要使控制离开内层语句，而且还</a:t>
            </a:r>
          </a:p>
          <a:p>
            <a:pPr>
              <a:buClr>
                <a:schemeClr val="folHlink"/>
              </a:buClr>
              <a:buSzPct val="60000"/>
            </a:pPr>
            <a:r>
              <a:rPr kumimoji="1" lang="zh-CN" altLang="en-US" sz="2000">
                <a:effectLst>
                  <a:outerShdw blurRad="38100" dist="38100" dir="2700000" algn="tl">
                    <a:srgbClr val="000000"/>
                  </a:outerShdw>
                </a:effectLst>
                <a:latin typeface="宋体" panose="02010600030101010101" pitchFamily="2" charset="-122"/>
              </a:rPr>
              <a:t>要跳出外层语句。因此，我们象处理布尔表达式</a:t>
            </a:r>
            <a:r>
              <a:rPr kumimoji="1" lang="en-US" altLang="zh-CN" sz="2000">
                <a:effectLst>
                  <a:outerShdw blurRad="38100" dist="38100" dir="2700000" algn="tl">
                    <a:srgbClr val="000000"/>
                  </a:outerShdw>
                </a:effectLst>
                <a:latin typeface="宋体" panose="02010600030101010101" pitchFamily="2" charset="-122"/>
              </a:rPr>
              <a:t>E</a:t>
            </a:r>
            <a:r>
              <a:rPr kumimoji="1" lang="zh-CN" altLang="en-US" sz="2000">
                <a:effectLst>
                  <a:outerShdw blurRad="38100" dist="38100" dir="2700000" algn="tl">
                    <a:srgbClr val="000000"/>
                  </a:outerShdw>
                </a:effectLst>
                <a:latin typeface="宋体" panose="02010600030101010101" pitchFamily="2" charset="-122"/>
              </a:rPr>
              <a:t>那样，把所有将</a:t>
            </a:r>
          </a:p>
          <a:p>
            <a:pPr>
              <a:buClr>
                <a:schemeClr val="folHlink"/>
              </a:buClr>
              <a:buSzPct val="60000"/>
            </a:pPr>
            <a:r>
              <a:rPr kumimoji="1" lang="zh-CN" altLang="en-US" sz="2000">
                <a:effectLst>
                  <a:outerShdw blurRad="38100" dist="38100" dir="2700000" algn="tl">
                    <a:srgbClr val="000000"/>
                  </a:outerShdw>
                </a:effectLst>
                <a:latin typeface="宋体" panose="02010600030101010101" pitchFamily="2" charset="-122"/>
              </a:rPr>
              <a:t>控制转出内层语句</a:t>
            </a:r>
            <a:r>
              <a:rPr kumimoji="1" lang="en-US" altLang="zh-CN" sz="2000">
                <a:effectLst>
                  <a:outerShdw blurRad="38100" dist="38100" dir="2700000" algn="tl">
                    <a:srgbClr val="000000"/>
                  </a:outerShdw>
                </a:effectLst>
                <a:latin typeface="宋体" panose="02010600030101010101" pitchFamily="2" charset="-122"/>
              </a:rPr>
              <a:t>S</a:t>
            </a:r>
            <a:r>
              <a:rPr kumimoji="1" lang="zh-CN" altLang="en-US" sz="2000">
                <a:effectLst>
                  <a:outerShdw blurRad="38100" dist="38100" dir="2700000" algn="tl">
                    <a:srgbClr val="000000"/>
                  </a:outerShdw>
                </a:effectLst>
                <a:latin typeface="宋体" panose="02010600030101010101" pitchFamily="2" charset="-122"/>
              </a:rPr>
              <a:t>的各个四元式用一条链连接起来，我们用语义</a:t>
            </a:r>
          </a:p>
          <a:p>
            <a:pPr>
              <a:buClr>
                <a:schemeClr val="folHlink"/>
              </a:buClr>
              <a:buSzPct val="60000"/>
            </a:pPr>
            <a:r>
              <a:rPr kumimoji="1" lang="zh-CN" altLang="en-US" sz="2000">
                <a:effectLst>
                  <a:outerShdw blurRad="38100" dist="38100" dir="2700000" algn="tl">
                    <a:srgbClr val="000000"/>
                  </a:outerShdw>
                </a:effectLst>
                <a:latin typeface="宋体" panose="02010600030101010101" pitchFamily="2" charset="-122"/>
              </a:rPr>
              <a:t>变量</a:t>
            </a:r>
            <a:r>
              <a:rPr kumimoji="1" lang="en-US" altLang="zh-CN" sz="2000">
                <a:effectLst>
                  <a:outerShdw blurRad="38100" dist="38100" dir="2700000" algn="tl">
                    <a:srgbClr val="000000"/>
                  </a:outerShdw>
                </a:effectLst>
                <a:latin typeface="宋体" panose="02010600030101010101" pitchFamily="2" charset="-122"/>
              </a:rPr>
              <a:t>S</a:t>
            </a:r>
            <a:r>
              <a:rPr kumimoji="1" lang="en-US" altLang="zh-CN" sz="2000">
                <a:effectLst>
                  <a:outerShdw blurRad="38100" dist="38100" dir="2700000" algn="tl">
                    <a:srgbClr val="000000"/>
                  </a:outerShdw>
                </a:effectLst>
                <a:latin typeface="Courier New" panose="02070309020205020404" pitchFamily="49" charset="0"/>
              </a:rPr>
              <a:t>·</a:t>
            </a:r>
            <a:r>
              <a:rPr kumimoji="1" lang="en-US" altLang="zh-CN" sz="2000">
                <a:effectLst>
                  <a:outerShdw blurRad="38100" dist="38100" dir="2700000" algn="tl">
                    <a:srgbClr val="000000"/>
                  </a:outerShdw>
                </a:effectLst>
                <a:latin typeface="宋体" panose="02010600030101010101" pitchFamily="2" charset="-122"/>
              </a:rPr>
              <a:t>CHAIN</a:t>
            </a:r>
            <a:r>
              <a:rPr kumimoji="1" lang="zh-CN" altLang="en-US" sz="2000">
                <a:effectLst>
                  <a:outerShdw blurRad="38100" dist="38100" dir="2700000" algn="tl">
                    <a:srgbClr val="000000"/>
                  </a:outerShdw>
                </a:effectLst>
                <a:latin typeface="宋体" panose="02010600030101010101" pitchFamily="2" charset="-122"/>
              </a:rPr>
              <a:t>来指示这条链的链头，以便在处理</a:t>
            </a:r>
            <a:r>
              <a:rPr kumimoji="1" lang="en-US" altLang="zh-CN" sz="2000">
                <a:effectLst>
                  <a:outerShdw blurRad="38100" dist="38100" dir="2700000" algn="tl">
                    <a:srgbClr val="000000"/>
                  </a:outerShdw>
                </a:effectLst>
                <a:latin typeface="宋体" panose="02010600030101010101" pitchFamily="2" charset="-122"/>
              </a:rPr>
              <a:t>S</a:t>
            </a:r>
            <a:r>
              <a:rPr kumimoji="1" lang="zh-CN" altLang="en-US" sz="2000">
                <a:effectLst>
                  <a:outerShdw blurRad="38100" dist="38100" dir="2700000" algn="tl">
                    <a:srgbClr val="000000"/>
                  </a:outerShdw>
                </a:effectLst>
                <a:latin typeface="宋体" panose="02010600030101010101" pitchFamily="2" charset="-122"/>
              </a:rPr>
              <a:t>的外层语句的适当</a:t>
            </a:r>
          </a:p>
          <a:p>
            <a:pPr>
              <a:buClr>
                <a:schemeClr val="folHlink"/>
              </a:buClr>
              <a:buSzPct val="60000"/>
            </a:pPr>
            <a:r>
              <a:rPr kumimoji="1" lang="zh-CN" altLang="en-US" sz="2000">
                <a:effectLst>
                  <a:outerShdw blurRad="38100" dist="38100" dir="2700000" algn="tl">
                    <a:srgbClr val="000000"/>
                  </a:outerShdw>
                </a:effectLst>
                <a:latin typeface="宋体" panose="02010600030101010101" pitchFamily="2" charset="-122"/>
              </a:rPr>
              <a:t>时机回填相应转移目标。 </a:t>
            </a:r>
          </a:p>
          <a:p>
            <a:pPr>
              <a:spcBef>
                <a:spcPct val="0"/>
              </a:spcBef>
              <a:buFontTx/>
              <a:buNone/>
            </a:pPr>
            <a:endParaRPr kumimoji="1" lang="en-US" altLang="zh-CN" sz="2400">
              <a:effectLst>
                <a:outerShdw blurRad="38100" dist="38100" dir="2700000" algn="tl">
                  <a:srgbClr val="000000"/>
                </a:outerShdw>
              </a:effectLst>
              <a:latin typeface="Tahoma" panose="020B0604030504040204" pitchFamily="34" charset="0"/>
            </a:endParaRPr>
          </a:p>
        </p:txBody>
      </p:sp>
    </p:spTree>
    <p:extLst>
      <p:ext uri="{BB962C8B-B14F-4D97-AF65-F5344CB8AC3E}">
        <p14:creationId xmlns:p14="http://schemas.microsoft.com/office/powerpoint/2010/main" val="383162978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22275"/>
                                        </p:tgtEl>
                                        <p:attrNameLst>
                                          <p:attrName>style.visibility</p:attrName>
                                        </p:attrNameLst>
                                      </p:cBhvr>
                                      <p:to>
                                        <p:strVal val="visible"/>
                                      </p:to>
                                    </p:set>
                                    <p:anim calcmode="lin" valueType="num">
                                      <p:cBhvr additive="base">
                                        <p:cTn id="7" dur="500" fill="hold"/>
                                        <p:tgtEl>
                                          <p:spTgt spid="822275"/>
                                        </p:tgtEl>
                                        <p:attrNameLst>
                                          <p:attrName>ppt_x</p:attrName>
                                        </p:attrNameLst>
                                      </p:cBhvr>
                                      <p:tavLst>
                                        <p:tav tm="0">
                                          <p:val>
                                            <p:strVal val="0-#ppt_w/2"/>
                                          </p:val>
                                        </p:tav>
                                        <p:tav tm="100000">
                                          <p:val>
                                            <p:strVal val="#ppt_x"/>
                                          </p:val>
                                        </p:tav>
                                      </p:tavLst>
                                    </p:anim>
                                    <p:anim calcmode="lin" valueType="num">
                                      <p:cBhvr additive="base">
                                        <p:cTn id="8" dur="500" fill="hold"/>
                                        <p:tgtEl>
                                          <p:spTgt spid="82227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2275" grpId="0" autoUpdateAnimBg="0"/>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298" name="Rectangle 2"/>
          <p:cNvSpPr>
            <a:spLocks noGrp="1" noChangeArrowheads="1"/>
          </p:cNvSpPr>
          <p:nvPr>
            <p:ph type="body" idx="1"/>
          </p:nvPr>
        </p:nvSpPr>
        <p:spPr>
          <a:xfrm>
            <a:off x="1730375" y="914400"/>
            <a:ext cx="8686800" cy="4457700"/>
          </a:xfrm>
        </p:spPr>
        <p:txBody>
          <a:bodyPr/>
          <a:lstStyle/>
          <a:p>
            <a:pPr>
              <a:lnSpc>
                <a:spcPct val="90000"/>
              </a:lnSpc>
              <a:buFont typeface="Wingdings" panose="05000000000000000000" pitchFamily="2" charset="2"/>
              <a:buNone/>
            </a:pPr>
            <a:r>
              <a:rPr lang="en-US" altLang="zh-CN" sz="2000" dirty="0">
                <a:solidFill>
                  <a:srgbClr val="FF3399"/>
                </a:solidFill>
              </a:rPr>
              <a:t>(2) </a:t>
            </a:r>
            <a:r>
              <a:rPr lang="zh-CN" altLang="en-US" sz="2000" dirty="0"/>
              <a:t>条件语句文法规则</a:t>
            </a:r>
          </a:p>
          <a:p>
            <a:pPr algn="just">
              <a:lnSpc>
                <a:spcPct val="90000"/>
              </a:lnSpc>
              <a:buFont typeface="Wingdings" panose="05000000000000000000" pitchFamily="2" charset="2"/>
              <a:buNone/>
            </a:pPr>
            <a:r>
              <a:rPr lang="zh-CN" altLang="en-US" sz="2000" dirty="0">
                <a:latin typeface="宋体" panose="02010600030101010101" pitchFamily="2" charset="-122"/>
              </a:rPr>
              <a:t>描述条件语句的文法如下所示</a:t>
            </a:r>
            <a:r>
              <a:rPr lang="en-US" altLang="zh-CN" sz="2000" dirty="0">
                <a:latin typeface="宋体" panose="02010600030101010101" pitchFamily="2" charset="-122"/>
              </a:rPr>
              <a:t>:</a:t>
            </a:r>
          </a:p>
          <a:p>
            <a:pPr algn="just">
              <a:lnSpc>
                <a:spcPct val="90000"/>
              </a:lnSpc>
              <a:buFont typeface="Wingdings" panose="05000000000000000000" pitchFamily="2" charset="2"/>
              <a:buNone/>
            </a:pPr>
            <a:r>
              <a:rPr lang="en-US" altLang="zh-CN" sz="2000" b="1" dirty="0">
                <a:solidFill>
                  <a:srgbClr val="C00000"/>
                </a:solidFill>
                <a:latin typeface="宋体" panose="02010600030101010101" pitchFamily="2" charset="-122"/>
              </a:rPr>
              <a:t>1)</a:t>
            </a:r>
            <a:r>
              <a:rPr lang="en-US" altLang="zh-CN" sz="2000" dirty="0">
                <a:solidFill>
                  <a:srgbClr val="C00000"/>
                </a:solidFill>
                <a:latin typeface="宋体" panose="02010600030101010101" pitchFamily="2" charset="-122"/>
              </a:rPr>
              <a:t> S∷=if E then S</a:t>
            </a:r>
          </a:p>
          <a:p>
            <a:pPr algn="just">
              <a:lnSpc>
                <a:spcPct val="90000"/>
              </a:lnSpc>
              <a:buFont typeface="Wingdings" panose="05000000000000000000" pitchFamily="2" charset="2"/>
              <a:buNone/>
            </a:pPr>
            <a:r>
              <a:rPr lang="en-US" altLang="zh-CN" sz="2000" b="1" dirty="0">
                <a:solidFill>
                  <a:srgbClr val="C00000"/>
                </a:solidFill>
                <a:latin typeface="宋体" panose="02010600030101010101" pitchFamily="2" charset="-122"/>
              </a:rPr>
              <a:t>2)</a:t>
            </a:r>
            <a:r>
              <a:rPr lang="en-US" altLang="zh-CN" sz="2000" dirty="0">
                <a:solidFill>
                  <a:srgbClr val="C00000"/>
                </a:solidFill>
                <a:latin typeface="宋体" panose="02010600030101010101" pitchFamily="2" charset="-122"/>
              </a:rPr>
              <a:t>     |if E then S else S</a:t>
            </a:r>
          </a:p>
          <a:p>
            <a:pPr algn="just">
              <a:lnSpc>
                <a:spcPct val="90000"/>
              </a:lnSpc>
              <a:buFont typeface="Wingdings" panose="05000000000000000000" pitchFamily="2" charset="2"/>
              <a:buNone/>
            </a:pPr>
            <a:r>
              <a:rPr lang="en-US" altLang="zh-CN" sz="2000" b="1" dirty="0">
                <a:solidFill>
                  <a:srgbClr val="C00000"/>
                </a:solidFill>
                <a:latin typeface="宋体" panose="02010600030101010101" pitchFamily="2" charset="-122"/>
              </a:rPr>
              <a:t>3)</a:t>
            </a:r>
            <a:r>
              <a:rPr lang="en-US" altLang="zh-CN" sz="2000" dirty="0">
                <a:solidFill>
                  <a:srgbClr val="C00000"/>
                </a:solidFill>
                <a:latin typeface="宋体" panose="02010600030101010101" pitchFamily="2" charset="-122"/>
              </a:rPr>
              <a:t>     |begin L end</a:t>
            </a:r>
          </a:p>
          <a:p>
            <a:pPr algn="just">
              <a:lnSpc>
                <a:spcPct val="90000"/>
              </a:lnSpc>
              <a:buFont typeface="Wingdings" panose="05000000000000000000" pitchFamily="2" charset="2"/>
              <a:buNone/>
            </a:pPr>
            <a:r>
              <a:rPr lang="en-US" altLang="zh-CN" sz="2000" b="1" dirty="0">
                <a:solidFill>
                  <a:srgbClr val="C00000"/>
                </a:solidFill>
                <a:latin typeface="宋体" panose="02010600030101010101" pitchFamily="2" charset="-122"/>
              </a:rPr>
              <a:t>4)</a:t>
            </a:r>
            <a:r>
              <a:rPr lang="en-US" altLang="zh-CN" sz="2000" dirty="0">
                <a:solidFill>
                  <a:srgbClr val="C00000"/>
                </a:solidFill>
                <a:latin typeface="宋体" panose="02010600030101010101" pitchFamily="2" charset="-122"/>
              </a:rPr>
              <a:t>     |A</a:t>
            </a:r>
          </a:p>
          <a:p>
            <a:pPr algn="just">
              <a:lnSpc>
                <a:spcPct val="90000"/>
              </a:lnSpc>
              <a:buFont typeface="Wingdings" panose="05000000000000000000" pitchFamily="2" charset="2"/>
              <a:buNone/>
            </a:pPr>
            <a:r>
              <a:rPr lang="en-US" altLang="zh-CN" sz="2000" b="1" dirty="0">
                <a:solidFill>
                  <a:srgbClr val="C00000"/>
                </a:solidFill>
                <a:latin typeface="宋体" panose="02010600030101010101" pitchFamily="2" charset="-122"/>
              </a:rPr>
              <a:t>5)</a:t>
            </a:r>
            <a:r>
              <a:rPr lang="en-US" altLang="zh-CN" sz="2000" dirty="0">
                <a:solidFill>
                  <a:srgbClr val="C00000"/>
                </a:solidFill>
                <a:latin typeface="宋体" panose="02010600030101010101" pitchFamily="2" charset="-122"/>
              </a:rPr>
              <a:t> L∷= L;S</a:t>
            </a:r>
          </a:p>
          <a:p>
            <a:pPr algn="just">
              <a:lnSpc>
                <a:spcPct val="90000"/>
              </a:lnSpc>
              <a:buFont typeface="Wingdings" panose="05000000000000000000" pitchFamily="2" charset="2"/>
              <a:buNone/>
            </a:pPr>
            <a:r>
              <a:rPr lang="en-US" altLang="zh-CN" sz="2000" b="1" dirty="0">
                <a:solidFill>
                  <a:srgbClr val="C00000"/>
                </a:solidFill>
                <a:latin typeface="宋体" panose="02010600030101010101" pitchFamily="2" charset="-122"/>
              </a:rPr>
              <a:t>6)</a:t>
            </a:r>
            <a:r>
              <a:rPr lang="en-US" altLang="zh-CN" sz="2000" dirty="0">
                <a:solidFill>
                  <a:srgbClr val="C00000"/>
                </a:solidFill>
                <a:latin typeface="宋体" panose="02010600030101010101" pitchFamily="2" charset="-122"/>
              </a:rPr>
              <a:t>     |S</a:t>
            </a:r>
            <a:r>
              <a:rPr lang="en-US" altLang="zh-CN" sz="2000" dirty="0">
                <a:latin typeface="宋体" panose="02010600030101010101" pitchFamily="2" charset="-122"/>
              </a:rPr>
              <a:t></a:t>
            </a:r>
          </a:p>
          <a:p>
            <a:pPr algn="just">
              <a:lnSpc>
                <a:spcPct val="90000"/>
              </a:lnSpc>
              <a:buFont typeface="Wingdings" panose="05000000000000000000" pitchFamily="2" charset="2"/>
              <a:buNone/>
            </a:pPr>
            <a:r>
              <a:rPr lang="zh-CN" altLang="en-US" sz="2000" dirty="0">
                <a:latin typeface="Times New Roman" panose="02020603050405020304" pitchFamily="18" charset="0"/>
              </a:rPr>
              <a:t>其中，非终结符号</a:t>
            </a:r>
            <a:r>
              <a:rPr lang="en-US" altLang="zh-CN" sz="2000" dirty="0">
                <a:latin typeface="Times New Roman" panose="02020603050405020304" pitchFamily="18" charset="0"/>
                <a:cs typeface="Times New Roman" panose="02020603050405020304" pitchFamily="18" charset="0"/>
              </a:rPr>
              <a:t>S</a:t>
            </a:r>
            <a:r>
              <a:rPr lang="zh-CN" altLang="en-US" sz="2000" dirty="0">
                <a:latin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A</a:t>
            </a:r>
            <a:r>
              <a:rPr lang="zh-CN" altLang="en-US" sz="2000" dirty="0">
                <a:latin typeface="Times New Roman" panose="02020603050405020304" pitchFamily="18" charset="0"/>
              </a:rPr>
              <a:t>及</a:t>
            </a:r>
            <a:r>
              <a:rPr lang="en-US" altLang="zh-CN" sz="2000" dirty="0">
                <a:latin typeface="Times New Roman" panose="02020603050405020304" pitchFamily="18" charset="0"/>
                <a:cs typeface="Times New Roman" panose="02020603050405020304" pitchFamily="18" charset="0"/>
              </a:rPr>
              <a:t>L</a:t>
            </a:r>
            <a:r>
              <a:rPr lang="zh-CN" altLang="en-US" sz="2000" dirty="0">
                <a:latin typeface="Times New Roman" panose="02020603050405020304" pitchFamily="18" charset="0"/>
              </a:rPr>
              <a:t>分别代表语句、赋值语句及语句串，</a:t>
            </a:r>
          </a:p>
          <a:p>
            <a:pPr algn="just">
              <a:lnSpc>
                <a:spcPct val="90000"/>
              </a:lnSpc>
              <a:buFont typeface="Wingdings" panose="05000000000000000000" pitchFamily="2" charset="2"/>
              <a:buNone/>
            </a:pPr>
            <a:r>
              <a:rPr lang="en-US" altLang="zh-CN" sz="2000" dirty="0">
                <a:latin typeface="Times New Roman" panose="02020603050405020304" pitchFamily="18" charset="0"/>
                <a:cs typeface="Times New Roman" panose="02020603050405020304" pitchFamily="18" charset="0"/>
              </a:rPr>
              <a:t>E</a:t>
            </a:r>
            <a:r>
              <a:rPr lang="zh-CN" altLang="en-US" sz="2000" dirty="0">
                <a:latin typeface="Times New Roman" panose="02020603050405020304" pitchFamily="18" charset="0"/>
              </a:rPr>
              <a:t>则代表通常表达式。</a:t>
            </a:r>
            <a:r>
              <a:rPr lang="zh-CN" altLang="en-US" sz="2000" dirty="0">
                <a:latin typeface="宋体" panose="02010600030101010101" pitchFamily="2" charset="-122"/>
              </a:rPr>
              <a:t> </a:t>
            </a:r>
          </a:p>
          <a:p>
            <a:pPr>
              <a:lnSpc>
                <a:spcPct val="90000"/>
              </a:lnSpc>
              <a:buFont typeface="Wingdings" panose="05000000000000000000" pitchFamily="2" charset="2"/>
              <a:buNone/>
            </a:pPr>
            <a:endParaRPr lang="en-US" altLang="zh-CN" sz="2000" dirty="0">
              <a:latin typeface="宋体" panose="02010600030101010101" pitchFamily="2" charset="-122"/>
            </a:endParaRPr>
          </a:p>
        </p:txBody>
      </p:sp>
    </p:spTree>
    <p:extLst>
      <p:ext uri="{BB962C8B-B14F-4D97-AF65-F5344CB8AC3E}">
        <p14:creationId xmlns:p14="http://schemas.microsoft.com/office/powerpoint/2010/main" val="1922016311"/>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322" name="Rectangle 2"/>
          <p:cNvSpPr>
            <a:spLocks noGrp="1" noChangeArrowheads="1"/>
          </p:cNvSpPr>
          <p:nvPr>
            <p:ph type="body" idx="1"/>
          </p:nvPr>
        </p:nvSpPr>
        <p:spPr>
          <a:xfrm>
            <a:off x="1752600" y="381000"/>
            <a:ext cx="8458200" cy="4800600"/>
          </a:xfrm>
        </p:spPr>
        <p:txBody>
          <a:bodyPr/>
          <a:lstStyle/>
          <a:p>
            <a:pPr>
              <a:spcBef>
                <a:spcPct val="0"/>
              </a:spcBef>
              <a:buFontTx/>
              <a:buNone/>
            </a:pPr>
            <a:r>
              <a:rPr kumimoji="1" lang="en-US" altLang="zh-CN" sz="2000" b="1" dirty="0">
                <a:solidFill>
                  <a:srgbClr val="FF3399"/>
                </a:solidFill>
                <a:latin typeface="宋体" panose="02010600030101010101" pitchFamily="2" charset="-122"/>
              </a:rPr>
              <a:t>(3)</a:t>
            </a:r>
            <a:r>
              <a:rPr kumimoji="1" lang="en-US" altLang="zh-CN" sz="2000" dirty="0">
                <a:latin typeface="宋体" panose="02010600030101010101" pitchFamily="2" charset="-122"/>
              </a:rPr>
              <a:t> </a:t>
            </a:r>
            <a:r>
              <a:rPr kumimoji="1" lang="zh-CN" altLang="en-US" sz="2000" dirty="0">
                <a:latin typeface="宋体" panose="02010600030101010101" pitchFamily="2" charset="-122"/>
              </a:rPr>
              <a:t>语义子程序的描述</a:t>
            </a:r>
          </a:p>
          <a:p>
            <a:pPr>
              <a:spcBef>
                <a:spcPct val="0"/>
              </a:spcBef>
              <a:buFontTx/>
              <a:buNone/>
            </a:pPr>
            <a:r>
              <a:rPr kumimoji="1" lang="zh-CN" altLang="en-US" sz="1600" b="1" dirty="0">
                <a:solidFill>
                  <a:srgbClr val="C00000"/>
                </a:solidFill>
                <a:latin typeface="宋体" panose="02010600030101010101" pitchFamily="2" charset="-122"/>
                <a:cs typeface="Courier New" panose="02070309020205020404" pitchFamily="49" charset="0"/>
              </a:rPr>
              <a:t> </a:t>
            </a:r>
            <a:r>
              <a:rPr kumimoji="1" lang="en-US" altLang="zh-CN" sz="1800" b="1" dirty="0">
                <a:solidFill>
                  <a:srgbClr val="C00000"/>
                </a:solidFill>
                <a:latin typeface="宋体" panose="02010600030101010101" pitchFamily="2" charset="-122"/>
              </a:rPr>
              <a:t>1)</a:t>
            </a:r>
            <a:r>
              <a:rPr kumimoji="1" lang="en-US" altLang="zh-CN" sz="1800" dirty="0">
                <a:solidFill>
                  <a:srgbClr val="C00000"/>
                </a:solidFill>
                <a:latin typeface="宋体" panose="02010600030101010101" pitchFamily="2" charset="-122"/>
              </a:rPr>
              <a:t> </a:t>
            </a:r>
            <a:r>
              <a:rPr kumimoji="1" lang="zh-CN" altLang="en-US" sz="1800" dirty="0">
                <a:latin typeface="宋体" panose="02010600030101010101" pitchFamily="2" charset="-122"/>
              </a:rPr>
              <a:t>文法规则的改写</a:t>
            </a:r>
          </a:p>
          <a:p>
            <a:pPr>
              <a:spcBef>
                <a:spcPct val="0"/>
              </a:spcBef>
              <a:buFontTx/>
              <a:buNone/>
            </a:pPr>
            <a:r>
              <a:rPr kumimoji="1" lang="zh-CN" altLang="en-US" sz="1800" dirty="0">
                <a:latin typeface="宋体" panose="02010600030101010101" pitchFamily="2" charset="-122"/>
              </a:rPr>
              <a:t>为了能及时地进行</a:t>
            </a:r>
            <a:r>
              <a:rPr kumimoji="1" lang="zh-CN" altLang="en-US" sz="1800" b="1" dirty="0">
                <a:solidFill>
                  <a:srgbClr val="FF3399"/>
                </a:solidFill>
                <a:latin typeface="宋体" panose="02010600030101010101" pitchFamily="2" charset="-122"/>
              </a:rPr>
              <a:t>归约并回填</a:t>
            </a:r>
            <a:r>
              <a:rPr kumimoji="1" lang="zh-CN" altLang="en-US" sz="1800" dirty="0">
                <a:latin typeface="宋体" panose="02010600030101010101" pitchFamily="2" charset="-122"/>
              </a:rPr>
              <a:t>有关四元式串转移目标，如同处理布尔表达式一样，我们需要对上述条件语句的文法进行改写，可改成如下的文法：</a:t>
            </a:r>
          </a:p>
          <a:p>
            <a:pPr>
              <a:spcBef>
                <a:spcPct val="0"/>
              </a:spcBef>
              <a:buFontTx/>
              <a:buNone/>
            </a:pPr>
            <a:endParaRPr lang="zh-CN" altLang="en-US" sz="1800" dirty="0">
              <a:latin typeface="宋体" panose="02010600030101010101" pitchFamily="2" charset="-122"/>
            </a:endParaRPr>
          </a:p>
          <a:p>
            <a:pPr>
              <a:spcBef>
                <a:spcPct val="0"/>
              </a:spcBef>
              <a:buFontTx/>
              <a:buNone/>
            </a:pPr>
            <a:r>
              <a:rPr lang="zh-CN" altLang="en-US" sz="1800" dirty="0">
                <a:solidFill>
                  <a:srgbClr val="C00000"/>
                </a:solidFill>
                <a:latin typeface="宋体" panose="02010600030101010101" pitchFamily="2" charset="-122"/>
              </a:rPr>
              <a:t>   </a:t>
            </a:r>
            <a:r>
              <a:rPr lang="zh-CN" altLang="en-US" sz="1800" b="1" dirty="0">
                <a:solidFill>
                  <a:srgbClr val="C00000"/>
                </a:solidFill>
                <a:latin typeface="宋体" panose="02010600030101010101" pitchFamily="2" charset="-122"/>
              </a:rPr>
              <a:t>①</a:t>
            </a:r>
            <a:r>
              <a:rPr lang="zh-CN" altLang="en-US" sz="1800" dirty="0">
                <a:solidFill>
                  <a:srgbClr val="C00000"/>
                </a:solidFill>
                <a:latin typeface="宋体" panose="02010600030101010101" pitchFamily="2" charset="-122"/>
              </a:rPr>
              <a:t> </a:t>
            </a:r>
            <a:r>
              <a:rPr lang="en-US" altLang="zh-CN" sz="1800" dirty="0">
                <a:solidFill>
                  <a:srgbClr val="C00000"/>
                </a:solidFill>
                <a:latin typeface="宋体" panose="02010600030101010101" pitchFamily="2" charset="-122"/>
              </a:rPr>
              <a:t>S∷=CS</a:t>
            </a:r>
          </a:p>
          <a:p>
            <a:pPr>
              <a:spcBef>
                <a:spcPct val="0"/>
              </a:spcBef>
              <a:buFontTx/>
              <a:buNone/>
            </a:pPr>
            <a:r>
              <a:rPr lang="en-US" altLang="zh-CN" sz="1800" b="1" dirty="0">
                <a:solidFill>
                  <a:srgbClr val="C00000"/>
                </a:solidFill>
                <a:latin typeface="宋体" panose="02010600030101010101" pitchFamily="2" charset="-122"/>
              </a:rPr>
              <a:t>   ②</a:t>
            </a:r>
            <a:r>
              <a:rPr lang="en-US" altLang="zh-CN" sz="1800" dirty="0">
                <a:solidFill>
                  <a:srgbClr val="C00000"/>
                </a:solidFill>
                <a:latin typeface="宋体" panose="02010600030101010101" pitchFamily="2" charset="-122"/>
              </a:rPr>
              <a:t> |TS</a:t>
            </a:r>
          </a:p>
          <a:p>
            <a:pPr>
              <a:spcBef>
                <a:spcPct val="0"/>
              </a:spcBef>
              <a:buFontTx/>
              <a:buNone/>
            </a:pPr>
            <a:r>
              <a:rPr lang="en-US" altLang="zh-CN" sz="1800" b="1" dirty="0">
                <a:solidFill>
                  <a:srgbClr val="C00000"/>
                </a:solidFill>
                <a:latin typeface="宋体" panose="02010600030101010101" pitchFamily="2" charset="-122"/>
              </a:rPr>
              <a:t>   ③</a:t>
            </a:r>
            <a:r>
              <a:rPr lang="en-US" altLang="zh-CN" sz="1800" dirty="0">
                <a:solidFill>
                  <a:srgbClr val="C00000"/>
                </a:solidFill>
                <a:latin typeface="宋体" panose="02010600030101010101" pitchFamily="2" charset="-122"/>
              </a:rPr>
              <a:t> |begin L end</a:t>
            </a:r>
          </a:p>
          <a:p>
            <a:pPr>
              <a:spcBef>
                <a:spcPct val="0"/>
              </a:spcBef>
              <a:buFontTx/>
              <a:buNone/>
            </a:pPr>
            <a:r>
              <a:rPr lang="en-US" altLang="zh-CN" sz="1800" b="1" dirty="0">
                <a:solidFill>
                  <a:srgbClr val="C00000"/>
                </a:solidFill>
                <a:latin typeface="宋体" panose="02010600030101010101" pitchFamily="2" charset="-122"/>
              </a:rPr>
              <a:t>   ④</a:t>
            </a:r>
            <a:r>
              <a:rPr lang="en-US" altLang="zh-CN" sz="1800" dirty="0">
                <a:solidFill>
                  <a:srgbClr val="C00000"/>
                </a:solidFill>
                <a:latin typeface="宋体" panose="02010600030101010101" pitchFamily="2" charset="-122"/>
              </a:rPr>
              <a:t> |A</a:t>
            </a:r>
          </a:p>
          <a:p>
            <a:pPr>
              <a:spcBef>
                <a:spcPct val="0"/>
              </a:spcBef>
              <a:buFontTx/>
              <a:buNone/>
            </a:pPr>
            <a:r>
              <a:rPr lang="en-US" altLang="zh-CN" sz="1800" b="1" dirty="0">
                <a:solidFill>
                  <a:srgbClr val="C00000"/>
                </a:solidFill>
                <a:latin typeface="宋体" panose="02010600030101010101" pitchFamily="2" charset="-122"/>
              </a:rPr>
              <a:t>   ⑤</a:t>
            </a:r>
            <a:r>
              <a:rPr lang="en-US" altLang="zh-CN" sz="1800" dirty="0">
                <a:solidFill>
                  <a:srgbClr val="C00000"/>
                </a:solidFill>
                <a:latin typeface="宋体" panose="02010600030101010101" pitchFamily="2" charset="-122"/>
              </a:rPr>
              <a:t> L∷=L</a:t>
            </a:r>
            <a:r>
              <a:rPr lang="en-US" altLang="zh-CN" sz="1800" baseline="30000" dirty="0">
                <a:solidFill>
                  <a:srgbClr val="C00000"/>
                </a:solidFill>
                <a:latin typeface="宋体" panose="02010600030101010101" pitchFamily="2" charset="-122"/>
              </a:rPr>
              <a:t>S</a:t>
            </a:r>
            <a:r>
              <a:rPr lang="en-US" altLang="zh-CN" sz="1800" dirty="0">
                <a:solidFill>
                  <a:srgbClr val="C00000"/>
                </a:solidFill>
                <a:latin typeface="宋体" panose="02010600030101010101" pitchFamily="2" charset="-122"/>
              </a:rPr>
              <a:t>S</a:t>
            </a:r>
          </a:p>
          <a:p>
            <a:pPr>
              <a:spcBef>
                <a:spcPct val="0"/>
              </a:spcBef>
              <a:buFontTx/>
              <a:buNone/>
            </a:pPr>
            <a:r>
              <a:rPr lang="en-US" altLang="zh-CN" sz="1800" dirty="0">
                <a:solidFill>
                  <a:srgbClr val="C00000"/>
                </a:solidFill>
                <a:latin typeface="宋体" panose="02010600030101010101" pitchFamily="2" charset="-122"/>
              </a:rPr>
              <a:t>   </a:t>
            </a:r>
            <a:r>
              <a:rPr lang="en-US" altLang="zh-CN" sz="1800" b="1" dirty="0">
                <a:solidFill>
                  <a:srgbClr val="C00000"/>
                </a:solidFill>
                <a:latin typeface="宋体" panose="02010600030101010101" pitchFamily="2" charset="-122"/>
              </a:rPr>
              <a:t>⑥</a:t>
            </a:r>
            <a:r>
              <a:rPr lang="en-US" altLang="zh-CN" sz="1800" dirty="0">
                <a:solidFill>
                  <a:srgbClr val="C00000"/>
                </a:solidFill>
                <a:latin typeface="宋体" panose="02010600030101010101" pitchFamily="2" charset="-122"/>
              </a:rPr>
              <a:t> |S</a:t>
            </a:r>
          </a:p>
          <a:p>
            <a:pPr>
              <a:spcBef>
                <a:spcPct val="0"/>
              </a:spcBef>
              <a:buFontTx/>
              <a:buNone/>
            </a:pPr>
            <a:r>
              <a:rPr lang="en-US" altLang="zh-CN" sz="1800" b="1" dirty="0">
                <a:solidFill>
                  <a:srgbClr val="C00000"/>
                </a:solidFill>
                <a:latin typeface="宋体" panose="02010600030101010101" pitchFamily="2" charset="-122"/>
              </a:rPr>
              <a:t>   ⑦</a:t>
            </a:r>
            <a:r>
              <a:rPr lang="en-US" altLang="zh-CN" sz="1800" dirty="0">
                <a:solidFill>
                  <a:srgbClr val="C00000"/>
                </a:solidFill>
                <a:latin typeface="宋体" panose="02010600030101010101" pitchFamily="2" charset="-122"/>
              </a:rPr>
              <a:t> C∷=if E then</a:t>
            </a:r>
          </a:p>
          <a:p>
            <a:pPr>
              <a:spcBef>
                <a:spcPct val="0"/>
              </a:spcBef>
              <a:buFontTx/>
              <a:buNone/>
            </a:pPr>
            <a:r>
              <a:rPr lang="en-US" altLang="zh-CN" sz="1800" dirty="0">
                <a:solidFill>
                  <a:srgbClr val="C00000"/>
                </a:solidFill>
                <a:latin typeface="宋体" panose="02010600030101010101" pitchFamily="2" charset="-122"/>
              </a:rPr>
              <a:t>   </a:t>
            </a:r>
            <a:r>
              <a:rPr lang="en-US" altLang="zh-CN" sz="1800" b="1" dirty="0">
                <a:solidFill>
                  <a:srgbClr val="C00000"/>
                </a:solidFill>
                <a:latin typeface="宋体" panose="02010600030101010101" pitchFamily="2" charset="-122"/>
              </a:rPr>
              <a:t>⑧</a:t>
            </a:r>
            <a:r>
              <a:rPr lang="en-US" altLang="zh-CN" sz="1800" dirty="0">
                <a:solidFill>
                  <a:srgbClr val="C00000"/>
                </a:solidFill>
                <a:latin typeface="宋体" panose="02010600030101010101" pitchFamily="2" charset="-122"/>
              </a:rPr>
              <a:t> T∷=CS else</a:t>
            </a:r>
          </a:p>
          <a:p>
            <a:pPr>
              <a:spcBef>
                <a:spcPct val="0"/>
              </a:spcBef>
              <a:buFontTx/>
              <a:buNone/>
            </a:pPr>
            <a:r>
              <a:rPr lang="en-US" altLang="zh-CN" sz="1800" dirty="0">
                <a:solidFill>
                  <a:srgbClr val="C00000"/>
                </a:solidFill>
                <a:latin typeface="宋体" panose="02010600030101010101" pitchFamily="2" charset="-122"/>
              </a:rPr>
              <a:t>   </a:t>
            </a:r>
            <a:r>
              <a:rPr lang="en-US" altLang="zh-CN" sz="1800" b="1" dirty="0">
                <a:solidFill>
                  <a:srgbClr val="C00000"/>
                </a:solidFill>
                <a:latin typeface="宋体" panose="02010600030101010101" pitchFamily="2" charset="-122"/>
              </a:rPr>
              <a:t>⑨</a:t>
            </a:r>
            <a:r>
              <a:rPr lang="en-US" altLang="zh-CN" sz="1800" dirty="0">
                <a:solidFill>
                  <a:srgbClr val="C00000"/>
                </a:solidFill>
                <a:latin typeface="宋体" panose="02010600030101010101" pitchFamily="2" charset="-122"/>
              </a:rPr>
              <a:t> L</a:t>
            </a:r>
            <a:r>
              <a:rPr lang="en-US" altLang="zh-CN" sz="1800" baseline="30000" dirty="0">
                <a:solidFill>
                  <a:srgbClr val="C00000"/>
                </a:solidFill>
                <a:latin typeface="宋体" panose="02010600030101010101" pitchFamily="2" charset="-122"/>
              </a:rPr>
              <a:t>S</a:t>
            </a:r>
            <a:r>
              <a:rPr lang="en-US" altLang="zh-CN" sz="1800" dirty="0">
                <a:solidFill>
                  <a:srgbClr val="C00000"/>
                </a:solidFill>
                <a:latin typeface="宋体" panose="02010600030101010101" pitchFamily="2" charset="-122"/>
              </a:rPr>
              <a:t>∷=L</a:t>
            </a:r>
            <a:r>
              <a:rPr lang="zh-CN" altLang="en-US" sz="1800" dirty="0">
                <a:solidFill>
                  <a:srgbClr val="C00000"/>
                </a:solidFill>
                <a:latin typeface="宋体" panose="02010600030101010101" pitchFamily="2" charset="-122"/>
              </a:rPr>
              <a:t>；</a:t>
            </a:r>
          </a:p>
          <a:p>
            <a:pPr>
              <a:spcBef>
                <a:spcPct val="0"/>
              </a:spcBef>
              <a:buFontTx/>
              <a:buNone/>
            </a:pPr>
            <a:endParaRPr lang="zh-CN" altLang="en-US" sz="1800" dirty="0">
              <a:latin typeface="宋体" panose="02010600030101010101" pitchFamily="2" charset="-122"/>
            </a:endParaRPr>
          </a:p>
          <a:p>
            <a:pPr>
              <a:buFont typeface="Wingdings" panose="05000000000000000000" pitchFamily="2" charset="2"/>
              <a:buNone/>
            </a:pPr>
            <a:endParaRPr lang="en-US" altLang="zh-CN" sz="1800" dirty="0">
              <a:latin typeface="宋体" panose="02010600030101010101" pitchFamily="2" charset="-122"/>
            </a:endParaRPr>
          </a:p>
        </p:txBody>
      </p:sp>
    </p:spTree>
    <p:extLst>
      <p:ext uri="{BB962C8B-B14F-4D97-AF65-F5344CB8AC3E}">
        <p14:creationId xmlns:p14="http://schemas.microsoft.com/office/powerpoint/2010/main" val="3207121943"/>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346" name="Rectangle 2"/>
          <p:cNvSpPr>
            <a:spLocks noGrp="1" noChangeArrowheads="1"/>
          </p:cNvSpPr>
          <p:nvPr>
            <p:ph type="body" idx="1"/>
          </p:nvPr>
        </p:nvSpPr>
        <p:spPr>
          <a:xfrm>
            <a:off x="1828800" y="228600"/>
            <a:ext cx="8650288" cy="6019800"/>
          </a:xfrm>
        </p:spPr>
        <p:txBody>
          <a:bodyPr>
            <a:normAutofit lnSpcReduction="10000"/>
          </a:bodyPr>
          <a:lstStyle/>
          <a:p>
            <a:pPr>
              <a:lnSpc>
                <a:spcPct val="90000"/>
              </a:lnSpc>
              <a:spcBef>
                <a:spcPct val="0"/>
              </a:spcBef>
              <a:buFontTx/>
              <a:buNone/>
            </a:pPr>
            <a:r>
              <a:rPr kumimoji="1" lang="en-US" altLang="zh-CN" sz="1800" b="1" dirty="0">
                <a:solidFill>
                  <a:srgbClr val="C00000"/>
                </a:solidFill>
                <a:latin typeface="宋体" panose="02010600030101010101" pitchFamily="2" charset="-122"/>
              </a:rPr>
              <a:t>2)</a:t>
            </a:r>
            <a:r>
              <a:rPr kumimoji="1" lang="zh-CN" altLang="en-US" sz="1800" dirty="0">
                <a:latin typeface="宋体" panose="02010600030101010101" pitchFamily="2" charset="-122"/>
              </a:rPr>
              <a:t>文法各个规则相应的语义子程序</a:t>
            </a:r>
          </a:p>
          <a:p>
            <a:pPr>
              <a:lnSpc>
                <a:spcPct val="90000"/>
              </a:lnSpc>
              <a:spcBef>
                <a:spcPct val="0"/>
              </a:spcBef>
              <a:buFontTx/>
              <a:buNone/>
            </a:pPr>
            <a:r>
              <a:rPr kumimoji="1" lang="zh-CN" altLang="en-US" sz="1800" dirty="0">
                <a:latin typeface="宋体" panose="02010600030101010101" pitchFamily="2" charset="-122"/>
              </a:rPr>
              <a:t>   为了记录与有关文法符号相关的四元式或四元式的位置，除前面提到的语义变量</a:t>
            </a:r>
            <a:r>
              <a:rPr kumimoji="1" lang="en-US" altLang="zh-CN" sz="1800" dirty="0">
                <a:latin typeface="宋体" panose="02010600030101010101" pitchFamily="2" charset="-122"/>
              </a:rPr>
              <a:t>S</a:t>
            </a:r>
            <a:r>
              <a:rPr kumimoji="1" lang="en-US" altLang="zh-CN" sz="1800" dirty="0">
                <a:latin typeface="Courier New" panose="02070309020205020404" pitchFamily="49" charset="0"/>
              </a:rPr>
              <a:t>·</a:t>
            </a:r>
            <a:r>
              <a:rPr kumimoji="1" lang="en-US" altLang="zh-CN" sz="1800" dirty="0">
                <a:latin typeface="宋体" panose="02010600030101010101" pitchFamily="2" charset="-122"/>
              </a:rPr>
              <a:t>CHAIN</a:t>
            </a:r>
            <a:r>
              <a:rPr kumimoji="1" lang="zh-CN" altLang="en-US" sz="1800" dirty="0">
                <a:latin typeface="宋体" panose="02010600030101010101" pitchFamily="2" charset="-122"/>
              </a:rPr>
              <a:t>外，还需引入语义变量</a:t>
            </a:r>
            <a:r>
              <a:rPr kumimoji="1" lang="en-US" altLang="zh-CN" sz="1800" dirty="0">
                <a:latin typeface="宋体" panose="02010600030101010101" pitchFamily="2" charset="-122"/>
              </a:rPr>
              <a:t>T</a:t>
            </a:r>
            <a:r>
              <a:rPr kumimoji="1" lang="en-US" altLang="zh-CN" sz="1800" dirty="0">
                <a:latin typeface="Courier New" panose="02070309020205020404" pitchFamily="49" charset="0"/>
              </a:rPr>
              <a:t>·</a:t>
            </a:r>
            <a:r>
              <a:rPr kumimoji="1" lang="en-US" altLang="zh-CN" sz="1800" dirty="0">
                <a:latin typeface="宋体" panose="02010600030101010101" pitchFamily="2" charset="-122"/>
              </a:rPr>
              <a:t>CHAIN</a:t>
            </a:r>
            <a:r>
              <a:rPr kumimoji="1" lang="zh-CN" altLang="en-US" sz="1800" dirty="0">
                <a:latin typeface="宋体" panose="02010600030101010101" pitchFamily="2" charset="-122"/>
              </a:rPr>
              <a:t>、</a:t>
            </a:r>
            <a:r>
              <a:rPr kumimoji="1" lang="en-US" altLang="zh-CN" sz="1800" dirty="0">
                <a:latin typeface="宋体" panose="02010600030101010101" pitchFamily="2" charset="-122"/>
              </a:rPr>
              <a:t>L</a:t>
            </a:r>
            <a:r>
              <a:rPr kumimoji="1" lang="en-US" altLang="zh-CN" sz="1800" dirty="0">
                <a:latin typeface="Courier New" panose="02070309020205020404" pitchFamily="49" charset="0"/>
              </a:rPr>
              <a:t>·</a:t>
            </a:r>
            <a:r>
              <a:rPr kumimoji="1" lang="en-US" altLang="zh-CN" sz="1800" dirty="0">
                <a:latin typeface="宋体" panose="02010600030101010101" pitchFamily="2" charset="-122"/>
              </a:rPr>
              <a:t>CHAIN</a:t>
            </a:r>
            <a:r>
              <a:rPr kumimoji="1" lang="zh-CN" altLang="en-US" sz="1800" dirty="0">
                <a:latin typeface="宋体" panose="02010600030101010101" pitchFamily="2" charset="-122"/>
              </a:rPr>
              <a:t>和</a:t>
            </a:r>
            <a:endParaRPr lang="zh-CN" altLang="en-US" sz="1600" dirty="0">
              <a:latin typeface="宋体" panose="02010600030101010101" pitchFamily="2" charset="-122"/>
            </a:endParaRPr>
          </a:p>
          <a:p>
            <a:pPr algn="just">
              <a:lnSpc>
                <a:spcPct val="90000"/>
              </a:lnSpc>
              <a:buFont typeface="Wingdings" panose="05000000000000000000" pitchFamily="2" charset="2"/>
              <a:buNone/>
            </a:pPr>
            <a:r>
              <a:rPr lang="zh-CN" altLang="en-US" sz="1800" b="1" dirty="0">
                <a:solidFill>
                  <a:srgbClr val="C00000"/>
                </a:solidFill>
                <a:latin typeface="宋体" panose="02010600030101010101" pitchFamily="2" charset="-122"/>
              </a:rPr>
              <a:t>①</a:t>
            </a:r>
            <a:r>
              <a:rPr lang="zh-CN" altLang="en-US" sz="1600" b="1" dirty="0">
                <a:solidFill>
                  <a:srgbClr val="C00000"/>
                </a:solidFill>
                <a:latin typeface="宋体" panose="02010600030101010101" pitchFamily="2" charset="-122"/>
              </a:rPr>
              <a:t> </a:t>
            </a:r>
            <a:r>
              <a:rPr lang="en-US" altLang="zh-CN" sz="1600" dirty="0">
                <a:solidFill>
                  <a:srgbClr val="C00000"/>
                </a:solidFill>
                <a:latin typeface="宋体" panose="02010600030101010101" pitchFamily="2" charset="-122"/>
              </a:rPr>
              <a:t>S∷= CS</a:t>
            </a:r>
            <a:r>
              <a:rPr lang="en-US" altLang="zh-CN" sz="1600" baseline="30000" dirty="0">
                <a:solidFill>
                  <a:srgbClr val="C00000"/>
                </a:solidFill>
                <a:latin typeface="宋体" panose="02010600030101010101" pitchFamily="2" charset="-122"/>
              </a:rPr>
              <a:t>(1)</a:t>
            </a:r>
            <a:r>
              <a:rPr lang="en-US" altLang="zh-CN" sz="1600" dirty="0">
                <a:solidFill>
                  <a:srgbClr val="C00000"/>
                </a:solidFill>
                <a:latin typeface="宋体" panose="02010600030101010101" pitchFamily="2" charset="-122"/>
              </a:rPr>
              <a:t>      {S</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CHAIN:=MERG(C</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CHAIN,S</a:t>
            </a:r>
            <a:r>
              <a:rPr lang="en-US" altLang="zh-CN" sz="1600" baseline="30000" dirty="0">
                <a:solidFill>
                  <a:srgbClr val="C00000"/>
                </a:solidFill>
                <a:latin typeface="宋体" panose="02010600030101010101" pitchFamily="2" charset="-122"/>
              </a:rPr>
              <a:t>(1)</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a:t>
            </a:r>
          </a:p>
          <a:p>
            <a:pPr algn="just">
              <a:lnSpc>
                <a:spcPct val="90000"/>
              </a:lnSpc>
              <a:buFont typeface="Wingdings" panose="05000000000000000000" pitchFamily="2" charset="2"/>
              <a:buNone/>
            </a:pPr>
            <a:r>
              <a:rPr lang="en-US" altLang="zh-CN" sz="1800" b="1" dirty="0">
                <a:solidFill>
                  <a:srgbClr val="C00000"/>
                </a:solidFill>
                <a:latin typeface="宋体" panose="02010600030101010101" pitchFamily="2" charset="-122"/>
              </a:rPr>
              <a:t>②</a:t>
            </a:r>
            <a:r>
              <a:rPr lang="en-US" altLang="zh-CN" sz="1800" dirty="0">
                <a:solidFill>
                  <a:srgbClr val="C00000"/>
                </a:solidFill>
                <a:latin typeface="宋体" panose="02010600030101010101" pitchFamily="2" charset="-122"/>
              </a:rPr>
              <a:t> </a:t>
            </a:r>
            <a:r>
              <a:rPr lang="en-US" altLang="zh-CN" sz="1600" dirty="0">
                <a:solidFill>
                  <a:srgbClr val="C00000"/>
                </a:solidFill>
                <a:latin typeface="宋体" panose="02010600030101010101" pitchFamily="2" charset="-122"/>
              </a:rPr>
              <a:t>S∷=TS</a:t>
            </a:r>
            <a:r>
              <a:rPr lang="en-US" altLang="zh-CN" sz="1600" baseline="30000" dirty="0">
                <a:solidFill>
                  <a:srgbClr val="C00000"/>
                </a:solidFill>
                <a:latin typeface="宋体" panose="02010600030101010101" pitchFamily="2" charset="-122"/>
              </a:rPr>
              <a:t>(2)</a:t>
            </a:r>
            <a:r>
              <a:rPr lang="en-US" altLang="zh-CN" sz="1600" dirty="0">
                <a:solidFill>
                  <a:srgbClr val="C00000"/>
                </a:solidFill>
                <a:latin typeface="宋体" panose="02010600030101010101" pitchFamily="2" charset="-122"/>
              </a:rPr>
              <a:t>      {S</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CHAIN:=MERG(T</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CHAIN,S</a:t>
            </a:r>
            <a:r>
              <a:rPr lang="en-US" altLang="zh-CN" sz="1600" baseline="30000" dirty="0">
                <a:solidFill>
                  <a:srgbClr val="C00000"/>
                </a:solidFill>
                <a:latin typeface="宋体" panose="02010600030101010101" pitchFamily="2" charset="-122"/>
              </a:rPr>
              <a:t>(2)</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a:t>
            </a:r>
          </a:p>
          <a:p>
            <a:pPr algn="just">
              <a:lnSpc>
                <a:spcPct val="90000"/>
              </a:lnSpc>
              <a:buFont typeface="Wingdings" panose="05000000000000000000" pitchFamily="2" charset="2"/>
              <a:buNone/>
            </a:pPr>
            <a:r>
              <a:rPr lang="en-US" altLang="zh-CN" sz="1800" b="1" dirty="0">
                <a:solidFill>
                  <a:srgbClr val="C00000"/>
                </a:solidFill>
                <a:latin typeface="宋体" panose="02010600030101010101" pitchFamily="2" charset="-122"/>
              </a:rPr>
              <a:t>③</a:t>
            </a:r>
            <a:r>
              <a:rPr lang="en-US" altLang="zh-CN" sz="1600" dirty="0">
                <a:solidFill>
                  <a:srgbClr val="C00000"/>
                </a:solidFill>
                <a:latin typeface="宋体" panose="02010600030101010101" pitchFamily="2" charset="-122"/>
              </a:rPr>
              <a:t> S∷=begin L end {S</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CHAIN:=L</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a:t>
            </a:r>
          </a:p>
          <a:p>
            <a:pPr algn="just">
              <a:lnSpc>
                <a:spcPct val="90000"/>
              </a:lnSpc>
              <a:buFont typeface="Wingdings" panose="05000000000000000000" pitchFamily="2" charset="2"/>
              <a:buNone/>
            </a:pPr>
            <a:r>
              <a:rPr lang="en-US" altLang="zh-CN" sz="1800" b="1" dirty="0">
                <a:solidFill>
                  <a:srgbClr val="C00000"/>
                </a:solidFill>
                <a:latin typeface="宋体" panose="02010600030101010101" pitchFamily="2" charset="-122"/>
              </a:rPr>
              <a:t>④</a:t>
            </a:r>
            <a:r>
              <a:rPr lang="en-US" altLang="zh-CN" sz="1600" b="1" dirty="0">
                <a:solidFill>
                  <a:srgbClr val="C00000"/>
                </a:solidFill>
                <a:latin typeface="宋体" panose="02010600030101010101" pitchFamily="2" charset="-122"/>
              </a:rPr>
              <a:t> </a:t>
            </a:r>
            <a:r>
              <a:rPr lang="en-US" altLang="zh-CN" sz="1600" dirty="0">
                <a:solidFill>
                  <a:srgbClr val="C00000"/>
                </a:solidFill>
                <a:latin typeface="宋体" panose="02010600030101010101" pitchFamily="2" charset="-122"/>
              </a:rPr>
              <a:t>S∷=A           {S</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CHAIN:=0}</a:t>
            </a:r>
          </a:p>
          <a:p>
            <a:pPr algn="just">
              <a:lnSpc>
                <a:spcPct val="90000"/>
              </a:lnSpc>
              <a:buFont typeface="Wingdings" panose="05000000000000000000" pitchFamily="2" charset="2"/>
              <a:buNone/>
            </a:pPr>
            <a:r>
              <a:rPr lang="en-US" altLang="zh-CN" sz="1800" b="1" dirty="0">
                <a:solidFill>
                  <a:srgbClr val="C00000"/>
                </a:solidFill>
                <a:latin typeface="宋体" panose="02010600030101010101" pitchFamily="2" charset="-122"/>
              </a:rPr>
              <a:t>⑤</a:t>
            </a:r>
            <a:r>
              <a:rPr lang="en-US" altLang="zh-CN" sz="1600" b="1" dirty="0">
                <a:solidFill>
                  <a:srgbClr val="C00000"/>
                </a:solidFill>
                <a:latin typeface="宋体" panose="02010600030101010101" pitchFamily="2" charset="-122"/>
              </a:rPr>
              <a:t> </a:t>
            </a:r>
            <a:r>
              <a:rPr lang="en-US" altLang="zh-CN" sz="1600" dirty="0">
                <a:solidFill>
                  <a:srgbClr val="C00000"/>
                </a:solidFill>
                <a:latin typeface="宋体" panose="02010600030101010101" pitchFamily="2" charset="-122"/>
              </a:rPr>
              <a:t>L∷=L</a:t>
            </a:r>
            <a:r>
              <a:rPr lang="en-US" altLang="zh-CN" sz="1600" baseline="30000" dirty="0">
                <a:solidFill>
                  <a:srgbClr val="C00000"/>
                </a:solidFill>
                <a:latin typeface="宋体" panose="02010600030101010101" pitchFamily="2" charset="-122"/>
              </a:rPr>
              <a:t>S</a:t>
            </a:r>
            <a:r>
              <a:rPr lang="en-US" altLang="zh-CN" sz="1600" dirty="0">
                <a:solidFill>
                  <a:srgbClr val="C00000"/>
                </a:solidFill>
                <a:latin typeface="宋体" panose="02010600030101010101" pitchFamily="2" charset="-122"/>
              </a:rPr>
              <a:t>S</a:t>
            </a:r>
            <a:r>
              <a:rPr lang="en-US" altLang="zh-CN" sz="1600" baseline="30000" dirty="0">
                <a:solidFill>
                  <a:srgbClr val="C00000"/>
                </a:solidFill>
                <a:latin typeface="宋体" panose="02010600030101010101" pitchFamily="2" charset="-122"/>
              </a:rPr>
              <a:t>(1)</a:t>
            </a:r>
            <a:r>
              <a:rPr lang="en-US" altLang="zh-CN" sz="1600" dirty="0">
                <a:solidFill>
                  <a:srgbClr val="C00000"/>
                </a:solidFill>
                <a:latin typeface="宋体" panose="02010600030101010101" pitchFamily="2" charset="-122"/>
              </a:rPr>
              <a:t>      {L</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CHAIN:=S</a:t>
            </a:r>
            <a:r>
              <a:rPr lang="en-US" altLang="zh-CN" sz="1600" baseline="30000" dirty="0">
                <a:solidFill>
                  <a:srgbClr val="C00000"/>
                </a:solidFill>
                <a:latin typeface="宋体" panose="02010600030101010101" pitchFamily="2" charset="-122"/>
              </a:rPr>
              <a:t>(1)</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a:t>
            </a:r>
          </a:p>
          <a:p>
            <a:pPr algn="just">
              <a:lnSpc>
                <a:spcPct val="90000"/>
              </a:lnSpc>
              <a:buFont typeface="Wingdings" panose="05000000000000000000" pitchFamily="2" charset="2"/>
              <a:buNone/>
            </a:pPr>
            <a:r>
              <a:rPr lang="en-US" altLang="zh-CN" sz="1800" b="1" dirty="0">
                <a:solidFill>
                  <a:srgbClr val="C00000"/>
                </a:solidFill>
                <a:latin typeface="宋体" panose="02010600030101010101" pitchFamily="2" charset="-122"/>
              </a:rPr>
              <a:t>⑥</a:t>
            </a:r>
            <a:r>
              <a:rPr lang="en-US" altLang="zh-CN" sz="1600" b="1" dirty="0">
                <a:solidFill>
                  <a:srgbClr val="C00000"/>
                </a:solidFill>
                <a:latin typeface="宋体" panose="02010600030101010101" pitchFamily="2" charset="-122"/>
              </a:rPr>
              <a:t> </a:t>
            </a:r>
            <a:r>
              <a:rPr lang="en-US" altLang="zh-CN" sz="1600" dirty="0">
                <a:solidFill>
                  <a:srgbClr val="C00000"/>
                </a:solidFill>
                <a:latin typeface="宋体" panose="02010600030101010101" pitchFamily="2" charset="-122"/>
              </a:rPr>
              <a:t>L∷=S           {L</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CHAIN:=S</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a:t>
            </a:r>
          </a:p>
          <a:p>
            <a:pPr algn="just">
              <a:lnSpc>
                <a:spcPct val="90000"/>
              </a:lnSpc>
              <a:buFont typeface="Wingdings" panose="05000000000000000000" pitchFamily="2" charset="2"/>
              <a:buNone/>
            </a:pPr>
            <a:r>
              <a:rPr lang="en-US" altLang="zh-CN" sz="1800" b="1" dirty="0">
                <a:solidFill>
                  <a:srgbClr val="C00000"/>
                </a:solidFill>
                <a:latin typeface="宋体" panose="02010600030101010101" pitchFamily="2" charset="-122"/>
              </a:rPr>
              <a:t>⑦</a:t>
            </a:r>
            <a:r>
              <a:rPr lang="en-US" altLang="zh-CN" sz="1600" b="1" dirty="0">
                <a:solidFill>
                  <a:srgbClr val="C00000"/>
                </a:solidFill>
                <a:latin typeface="宋体" panose="02010600030101010101" pitchFamily="2" charset="-122"/>
              </a:rPr>
              <a:t> </a:t>
            </a:r>
            <a:r>
              <a:rPr lang="en-US" altLang="zh-CN" sz="1600" dirty="0">
                <a:solidFill>
                  <a:srgbClr val="C00000"/>
                </a:solidFill>
                <a:latin typeface="宋体" panose="02010600030101010101" pitchFamily="2" charset="-122"/>
              </a:rPr>
              <a:t>C∷=if E then   {BACKPATCH(E</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TC,NXQ);C</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CHAIN:=E</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FC}</a:t>
            </a:r>
          </a:p>
          <a:p>
            <a:pPr algn="just">
              <a:lnSpc>
                <a:spcPct val="90000"/>
              </a:lnSpc>
              <a:buFont typeface="Wingdings" panose="05000000000000000000" pitchFamily="2" charset="2"/>
              <a:buNone/>
            </a:pPr>
            <a:r>
              <a:rPr lang="en-US" altLang="zh-CN" sz="1800" b="1" dirty="0">
                <a:solidFill>
                  <a:srgbClr val="C00000"/>
                </a:solidFill>
                <a:latin typeface="宋体" panose="02010600030101010101" pitchFamily="2" charset="-122"/>
              </a:rPr>
              <a:t>⑧</a:t>
            </a:r>
            <a:r>
              <a:rPr lang="en-US" altLang="zh-CN" sz="1600" b="1" dirty="0">
                <a:solidFill>
                  <a:srgbClr val="C00000"/>
                </a:solidFill>
                <a:latin typeface="宋体" panose="02010600030101010101" pitchFamily="2" charset="-122"/>
              </a:rPr>
              <a:t> </a:t>
            </a:r>
            <a:r>
              <a:rPr lang="en-US" altLang="zh-CN" sz="1600" dirty="0">
                <a:solidFill>
                  <a:srgbClr val="C00000"/>
                </a:solidFill>
                <a:latin typeface="宋体" panose="02010600030101010101" pitchFamily="2" charset="-122"/>
              </a:rPr>
              <a:t>T∷=CS</a:t>
            </a:r>
            <a:r>
              <a:rPr lang="en-US" altLang="zh-CN" sz="1600" baseline="30000" dirty="0">
                <a:solidFill>
                  <a:srgbClr val="C00000"/>
                </a:solidFill>
                <a:latin typeface="宋体" panose="02010600030101010101" pitchFamily="2" charset="-122"/>
              </a:rPr>
              <a:t>(1)</a:t>
            </a:r>
            <a:r>
              <a:rPr lang="en-US" altLang="zh-CN" sz="1600" dirty="0">
                <a:solidFill>
                  <a:srgbClr val="C00000"/>
                </a:solidFill>
                <a:latin typeface="宋体" panose="02010600030101010101" pitchFamily="2" charset="-122"/>
              </a:rPr>
              <a:t>else    {q:=NXQ;GEN(j, , ,0);</a:t>
            </a:r>
          </a:p>
          <a:p>
            <a:pPr algn="just">
              <a:lnSpc>
                <a:spcPct val="90000"/>
              </a:lnSpc>
              <a:buFont typeface="Wingdings" panose="05000000000000000000" pitchFamily="2" charset="2"/>
              <a:buNone/>
            </a:pPr>
            <a:r>
              <a:rPr lang="en-US" altLang="zh-CN" sz="1600" dirty="0">
                <a:solidFill>
                  <a:srgbClr val="C00000"/>
                </a:solidFill>
                <a:latin typeface="宋体" panose="02010600030101010101" pitchFamily="2" charset="-122"/>
              </a:rPr>
              <a:t>                      BACKPATCH(C</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CHAIN,NXQ);  </a:t>
            </a:r>
          </a:p>
          <a:p>
            <a:pPr algn="just">
              <a:lnSpc>
                <a:spcPct val="90000"/>
              </a:lnSpc>
              <a:buFont typeface="Wingdings" panose="05000000000000000000" pitchFamily="2" charset="2"/>
              <a:buNone/>
            </a:pPr>
            <a:r>
              <a:rPr lang="en-US" altLang="zh-CN" sz="1600" dirty="0">
                <a:solidFill>
                  <a:srgbClr val="C00000"/>
                </a:solidFill>
                <a:latin typeface="宋体" panose="02010600030101010101" pitchFamily="2" charset="-122"/>
              </a:rPr>
              <a:t>                      T</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CHAIN:=MERG(S</a:t>
            </a:r>
            <a:r>
              <a:rPr lang="en-US" altLang="zh-CN" sz="1600" baseline="30000" dirty="0">
                <a:solidFill>
                  <a:srgbClr val="C00000"/>
                </a:solidFill>
                <a:latin typeface="宋体" panose="02010600030101010101" pitchFamily="2" charset="-122"/>
              </a:rPr>
              <a:t>(1)</a:t>
            </a:r>
            <a:r>
              <a:rPr lang="en-US" altLang="zh-CN" sz="1600" dirty="0">
                <a:solidFill>
                  <a:srgbClr val="C00000"/>
                </a:solidFill>
                <a:latin typeface="Courier New" panose="02070309020205020404" pitchFamily="49" charset="0"/>
              </a:rPr>
              <a:t>·</a:t>
            </a:r>
            <a:r>
              <a:rPr lang="en-US" altLang="zh-CN" sz="1600" dirty="0" err="1">
                <a:solidFill>
                  <a:srgbClr val="C00000"/>
                </a:solidFill>
                <a:latin typeface="宋体" panose="02010600030101010101" pitchFamily="2" charset="-122"/>
              </a:rPr>
              <a:t>CHAIN,q</a:t>
            </a:r>
            <a:r>
              <a:rPr lang="en-US" altLang="zh-CN" sz="1600" dirty="0">
                <a:solidFill>
                  <a:srgbClr val="C00000"/>
                </a:solidFill>
                <a:latin typeface="宋体" panose="02010600030101010101" pitchFamily="2" charset="-122"/>
              </a:rPr>
              <a:t>)}</a:t>
            </a:r>
          </a:p>
          <a:p>
            <a:pPr>
              <a:lnSpc>
                <a:spcPct val="90000"/>
              </a:lnSpc>
              <a:spcBef>
                <a:spcPct val="0"/>
              </a:spcBef>
              <a:buFontTx/>
              <a:buNone/>
            </a:pPr>
            <a:r>
              <a:rPr lang="en-US" altLang="zh-CN" sz="1800" b="1" dirty="0">
                <a:solidFill>
                  <a:srgbClr val="C00000"/>
                </a:solidFill>
                <a:latin typeface="宋体" panose="02010600030101010101" pitchFamily="2" charset="-122"/>
              </a:rPr>
              <a:t>⑨</a:t>
            </a:r>
            <a:r>
              <a:rPr lang="en-US" altLang="zh-CN" sz="1800" dirty="0">
                <a:solidFill>
                  <a:srgbClr val="C00000"/>
                </a:solidFill>
                <a:latin typeface="宋体" panose="02010600030101010101" pitchFamily="2" charset="-122"/>
              </a:rPr>
              <a:t> </a:t>
            </a:r>
            <a:r>
              <a:rPr lang="en-US" altLang="zh-CN" sz="1600" dirty="0">
                <a:solidFill>
                  <a:srgbClr val="C00000"/>
                </a:solidFill>
                <a:latin typeface="宋体" panose="02010600030101010101" pitchFamily="2" charset="-122"/>
              </a:rPr>
              <a:t>L</a:t>
            </a:r>
            <a:r>
              <a:rPr lang="en-US" altLang="zh-CN" sz="1600" baseline="30000" dirty="0">
                <a:solidFill>
                  <a:srgbClr val="C00000"/>
                </a:solidFill>
                <a:latin typeface="宋体" panose="02010600030101010101" pitchFamily="2" charset="-122"/>
              </a:rPr>
              <a:t>S</a:t>
            </a:r>
            <a:r>
              <a:rPr lang="en-US" altLang="zh-CN" sz="1600" dirty="0">
                <a:solidFill>
                  <a:srgbClr val="C00000"/>
                </a:solidFill>
                <a:latin typeface="宋体" panose="02010600030101010101" pitchFamily="2" charset="-122"/>
              </a:rPr>
              <a:t>∷=L;         {BACKPATCH(L</a:t>
            </a:r>
            <a:r>
              <a:rPr lang="en-US" altLang="zh-CN" sz="1600" dirty="0">
                <a:solidFill>
                  <a:srgbClr val="C00000"/>
                </a:solidFill>
              </a:rPr>
              <a:t>·</a:t>
            </a:r>
            <a:r>
              <a:rPr lang="en-US" altLang="zh-CN" sz="1600" dirty="0">
                <a:solidFill>
                  <a:srgbClr val="C00000"/>
                </a:solidFill>
                <a:latin typeface="宋体" panose="02010600030101010101" pitchFamily="2" charset="-122"/>
              </a:rPr>
              <a:t>CHAIN,NXQ)} </a:t>
            </a:r>
          </a:p>
          <a:p>
            <a:pPr algn="just">
              <a:lnSpc>
                <a:spcPct val="90000"/>
              </a:lnSpc>
              <a:buFont typeface="Wingdings" panose="05000000000000000000" pitchFamily="2" charset="2"/>
              <a:buNone/>
            </a:pPr>
            <a:r>
              <a:rPr lang="en-US" altLang="zh-CN" sz="1600" dirty="0">
                <a:solidFill>
                  <a:srgbClr val="C00000"/>
                </a:solidFill>
                <a:latin typeface="宋体" panose="02010600030101010101" pitchFamily="2" charset="-122"/>
              </a:rPr>
              <a:t>    </a:t>
            </a:r>
            <a:r>
              <a:rPr lang="zh-CN" altLang="en-US" sz="1600" dirty="0">
                <a:solidFill>
                  <a:srgbClr val="C00000"/>
                </a:solidFill>
                <a:latin typeface="宋体" panose="02010600030101010101" pitchFamily="2" charset="-122"/>
              </a:rPr>
              <a:t>最后，应当提及，若不考虑程序中说明部分，则可将一个过程视为上述文法</a:t>
            </a:r>
          </a:p>
          <a:p>
            <a:pPr algn="just">
              <a:lnSpc>
                <a:spcPct val="90000"/>
              </a:lnSpc>
              <a:buFont typeface="Wingdings" panose="05000000000000000000" pitchFamily="2" charset="2"/>
              <a:buNone/>
            </a:pPr>
            <a:r>
              <a:rPr lang="zh-CN" altLang="en-US" sz="1600" dirty="0">
                <a:solidFill>
                  <a:srgbClr val="C00000"/>
                </a:solidFill>
                <a:latin typeface="宋体" panose="02010600030101010101" pitchFamily="2" charset="-122"/>
              </a:rPr>
              <a:t>    的单个语句，此时应考虑补充如下规则及相应语义子程序：</a:t>
            </a:r>
          </a:p>
          <a:p>
            <a:pPr algn="just">
              <a:lnSpc>
                <a:spcPct val="90000"/>
              </a:lnSpc>
              <a:buFont typeface="Wingdings" panose="05000000000000000000" pitchFamily="2" charset="2"/>
              <a:buNone/>
            </a:pPr>
            <a:r>
              <a:rPr lang="zh-CN" altLang="en-US" sz="1800" b="1" dirty="0">
                <a:solidFill>
                  <a:srgbClr val="C00000"/>
                </a:solidFill>
                <a:latin typeface="宋体" panose="02010600030101010101" pitchFamily="2" charset="-122"/>
              </a:rPr>
              <a:t>⑩</a:t>
            </a:r>
            <a:r>
              <a:rPr lang="zh-CN" altLang="en-US" sz="1600" b="1" dirty="0">
                <a:solidFill>
                  <a:srgbClr val="C00000"/>
                </a:solidFill>
                <a:latin typeface="宋体" panose="02010600030101010101" pitchFamily="2" charset="-122"/>
              </a:rPr>
              <a:t> </a:t>
            </a:r>
            <a:r>
              <a:rPr lang="en-US" altLang="zh-CN" sz="1600" dirty="0">
                <a:solidFill>
                  <a:srgbClr val="C00000"/>
                </a:solidFill>
                <a:latin typeface="宋体" panose="02010600030101010101" pitchFamily="2" charset="-122"/>
              </a:rPr>
              <a:t>P∷=S    {BAKPATCH(S</a:t>
            </a:r>
            <a:r>
              <a:rPr lang="en-US" altLang="zh-CN" sz="1600" dirty="0">
                <a:solidFill>
                  <a:srgbClr val="C00000"/>
                </a:solidFill>
                <a:latin typeface="Courier New" panose="02070309020205020404" pitchFamily="49" charset="0"/>
              </a:rPr>
              <a:t>·</a:t>
            </a:r>
            <a:r>
              <a:rPr lang="en-US" altLang="zh-CN" sz="1600" dirty="0">
                <a:solidFill>
                  <a:srgbClr val="C00000"/>
                </a:solidFill>
                <a:latin typeface="宋体" panose="02010600030101010101" pitchFamily="2" charset="-122"/>
              </a:rPr>
              <a:t>CHIAN,NXQ);GEN(return, , ,)}</a:t>
            </a:r>
          </a:p>
          <a:p>
            <a:pPr algn="just">
              <a:lnSpc>
                <a:spcPct val="90000"/>
              </a:lnSpc>
              <a:buFont typeface="Wingdings" panose="05000000000000000000" pitchFamily="2" charset="2"/>
              <a:buNone/>
            </a:pPr>
            <a:r>
              <a:rPr lang="zh-CN" altLang="en-US" sz="1600" dirty="0">
                <a:solidFill>
                  <a:srgbClr val="C00000"/>
                </a:solidFill>
                <a:latin typeface="宋体" panose="02010600030101010101" pitchFamily="2" charset="-122"/>
              </a:rPr>
              <a:t>其中</a:t>
            </a:r>
            <a:r>
              <a:rPr lang="en-US" altLang="zh-CN" sz="1600" dirty="0">
                <a:solidFill>
                  <a:srgbClr val="C00000"/>
                </a:solidFill>
                <a:latin typeface="宋体" panose="02010600030101010101" pitchFamily="2" charset="-122"/>
              </a:rPr>
              <a:t>(return, , ,)</a:t>
            </a:r>
            <a:r>
              <a:rPr lang="zh-CN" altLang="en-US" sz="1600" dirty="0">
                <a:solidFill>
                  <a:srgbClr val="C00000"/>
                </a:solidFill>
                <a:latin typeface="宋体" panose="02010600030101010101" pitchFamily="2" charset="-122"/>
              </a:rPr>
              <a:t>是将控制返回主程序，如果这个过程是</a:t>
            </a:r>
            <a:r>
              <a:rPr lang="zh-CN" altLang="en-US" sz="1600" dirty="0">
                <a:solidFill>
                  <a:srgbClr val="C00000"/>
                </a:solidFill>
                <a:latin typeface="Courier New" panose="02070309020205020404" pitchFamily="49" charset="0"/>
              </a:rPr>
              <a:t>“</a:t>
            </a:r>
            <a:r>
              <a:rPr lang="zh-CN" altLang="en-US" sz="1600" dirty="0">
                <a:solidFill>
                  <a:srgbClr val="C00000"/>
                </a:solidFill>
                <a:latin typeface="宋体" panose="02010600030101010101" pitchFamily="2" charset="-122"/>
              </a:rPr>
              <a:t>主程序</a:t>
            </a:r>
            <a:r>
              <a:rPr lang="zh-CN" altLang="en-US" sz="1600" dirty="0">
                <a:solidFill>
                  <a:srgbClr val="C00000"/>
                </a:solidFill>
                <a:latin typeface="Courier New" panose="02070309020205020404" pitchFamily="49" charset="0"/>
              </a:rPr>
              <a:t>”</a:t>
            </a:r>
            <a:r>
              <a:rPr lang="zh-CN" altLang="en-US" sz="1600" dirty="0">
                <a:solidFill>
                  <a:srgbClr val="C00000"/>
                </a:solidFill>
                <a:latin typeface="宋体" panose="02010600030101010101" pitchFamily="2" charset="-122"/>
              </a:rPr>
              <a:t>，则此</a:t>
            </a:r>
          </a:p>
          <a:p>
            <a:pPr algn="just">
              <a:lnSpc>
                <a:spcPct val="90000"/>
              </a:lnSpc>
              <a:buFont typeface="Wingdings" panose="05000000000000000000" pitchFamily="2" charset="2"/>
              <a:buNone/>
            </a:pPr>
            <a:r>
              <a:rPr lang="zh-CN" altLang="en-US" sz="1600" dirty="0">
                <a:solidFill>
                  <a:srgbClr val="C00000"/>
                </a:solidFill>
                <a:latin typeface="宋体" panose="02010600030101010101" pitchFamily="2" charset="-122"/>
              </a:rPr>
              <a:t>四元式</a:t>
            </a:r>
            <a:r>
              <a:rPr lang="en-US" altLang="zh-CN" sz="1600" dirty="0">
                <a:solidFill>
                  <a:srgbClr val="C00000"/>
                </a:solidFill>
                <a:latin typeface="宋体" panose="02010600030101010101" pitchFamily="2" charset="-122"/>
              </a:rPr>
              <a:t>return</a:t>
            </a:r>
            <a:r>
              <a:rPr lang="zh-CN" altLang="en-US" sz="1600" dirty="0">
                <a:solidFill>
                  <a:srgbClr val="C00000"/>
                </a:solidFill>
                <a:latin typeface="宋体" panose="02010600030101010101" pitchFamily="2" charset="-122"/>
              </a:rPr>
              <a:t>应改为</a:t>
            </a:r>
            <a:r>
              <a:rPr lang="zh-CN" altLang="en-US" sz="1600" dirty="0">
                <a:solidFill>
                  <a:srgbClr val="C00000"/>
                </a:solidFill>
                <a:latin typeface="Courier New" panose="02070309020205020404" pitchFamily="49" charset="0"/>
              </a:rPr>
              <a:t>“</a:t>
            </a:r>
            <a:r>
              <a:rPr lang="zh-CN" altLang="en-US" sz="1600" dirty="0">
                <a:solidFill>
                  <a:srgbClr val="C00000"/>
                </a:solidFill>
                <a:latin typeface="宋体" panose="02010600030101010101" pitchFamily="2" charset="-122"/>
              </a:rPr>
              <a:t>中止程序运行</a:t>
            </a:r>
            <a:r>
              <a:rPr lang="zh-CN" altLang="en-US" sz="1600" dirty="0">
                <a:solidFill>
                  <a:srgbClr val="C00000"/>
                </a:solidFill>
                <a:latin typeface="Courier New" panose="02070309020205020404" pitchFamily="49" charset="0"/>
              </a:rPr>
              <a:t>”</a:t>
            </a:r>
            <a:r>
              <a:rPr lang="zh-CN" altLang="en-US" sz="1600" dirty="0">
                <a:solidFill>
                  <a:srgbClr val="C00000"/>
                </a:solidFill>
                <a:latin typeface="宋体" panose="02010600030101010101" pitchFamily="2" charset="-122"/>
              </a:rPr>
              <a:t>的系统调用所代替。</a:t>
            </a:r>
          </a:p>
          <a:p>
            <a:pPr algn="just">
              <a:lnSpc>
                <a:spcPct val="90000"/>
              </a:lnSpc>
              <a:buFont typeface="Wingdings" panose="05000000000000000000" pitchFamily="2" charset="2"/>
              <a:buNone/>
            </a:pPr>
            <a:endParaRPr lang="en-US" altLang="zh-CN" sz="1600" dirty="0">
              <a:latin typeface="宋体" panose="02010600030101010101" pitchFamily="2" charset="-122"/>
            </a:endParaRPr>
          </a:p>
        </p:txBody>
      </p:sp>
    </p:spTree>
    <p:extLst>
      <p:ext uri="{BB962C8B-B14F-4D97-AF65-F5344CB8AC3E}">
        <p14:creationId xmlns:p14="http://schemas.microsoft.com/office/powerpoint/2010/main" val="4175956085"/>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370" name="Rectangle 2"/>
          <p:cNvSpPr>
            <a:spLocks noGrp="1" noChangeArrowheads="1"/>
          </p:cNvSpPr>
          <p:nvPr>
            <p:ph type="body" idx="1"/>
          </p:nvPr>
        </p:nvSpPr>
        <p:spPr>
          <a:xfrm>
            <a:off x="2057400" y="228600"/>
            <a:ext cx="8001000" cy="5943600"/>
          </a:xfrm>
        </p:spPr>
        <p:txBody>
          <a:bodyPr/>
          <a:lstStyle/>
          <a:p>
            <a:pPr>
              <a:buFont typeface="Wingdings" panose="05000000000000000000" pitchFamily="2" charset="2"/>
              <a:buNone/>
            </a:pPr>
            <a:r>
              <a:rPr lang="zh-CN" altLang="en-US" sz="1600" dirty="0">
                <a:latin typeface="宋体" panose="02010600030101010101" pitchFamily="2" charset="-122"/>
              </a:rPr>
              <a:t>对语义子程序的几点</a:t>
            </a:r>
            <a:r>
              <a:rPr lang="zh-CN" altLang="en-US" sz="1600" dirty="0">
                <a:solidFill>
                  <a:schemeClr val="tx2"/>
                </a:solidFill>
                <a:latin typeface="宋体" panose="02010600030101010101" pitchFamily="2" charset="-122"/>
              </a:rPr>
              <a:t>说明</a:t>
            </a:r>
            <a:r>
              <a:rPr lang="zh-CN" altLang="en-US" sz="1600" dirty="0">
                <a:latin typeface="宋体" panose="02010600030101010101" pitchFamily="2" charset="-122"/>
              </a:rPr>
              <a:t>：</a:t>
            </a:r>
          </a:p>
          <a:p>
            <a:pPr>
              <a:buFont typeface="Wingdings" panose="05000000000000000000" pitchFamily="2" charset="2"/>
              <a:buNone/>
            </a:pPr>
            <a:r>
              <a:rPr lang="zh-CN" altLang="en-US" sz="1600" b="1" dirty="0" smtClean="0">
                <a:solidFill>
                  <a:srgbClr val="00FF00"/>
                </a:solidFill>
                <a:latin typeface="宋体" panose="02010600030101010101" pitchFamily="2" charset="-122"/>
              </a:rPr>
              <a:t>①</a:t>
            </a:r>
            <a:r>
              <a:rPr lang="zh-CN" altLang="en-US" sz="1600" dirty="0" smtClean="0">
                <a:latin typeface="宋体" panose="02010600030101010101" pitchFamily="2" charset="-122"/>
              </a:rPr>
              <a:t> </a:t>
            </a:r>
            <a:r>
              <a:rPr lang="en-US" altLang="zh-CN" sz="1600" dirty="0" smtClean="0">
                <a:latin typeface="宋体" panose="02010600030101010101" pitchFamily="2" charset="-122"/>
              </a:rPr>
              <a:t>C</a:t>
            </a:r>
            <a:r>
              <a:rPr lang="en-US" altLang="zh-CN" sz="1600" dirty="0">
                <a:latin typeface="宋体" panose="02010600030101010101" pitchFamily="2" charset="-122"/>
              </a:rPr>
              <a:t>∷=if E then </a:t>
            </a:r>
            <a:r>
              <a:rPr lang="en-US" altLang="zh-CN" sz="1800" dirty="0">
                <a:latin typeface="宋体" panose="02010600030101010101" pitchFamily="2" charset="-122"/>
              </a:rPr>
              <a:t>{BACKPATCH(E</a:t>
            </a:r>
            <a:r>
              <a:rPr lang="en-US" altLang="zh-CN" sz="1800" dirty="0">
                <a:latin typeface="Courier New" panose="02070309020205020404" pitchFamily="49" charset="0"/>
              </a:rPr>
              <a:t>·</a:t>
            </a:r>
            <a:r>
              <a:rPr lang="en-US" altLang="zh-CN" sz="1800" dirty="0">
                <a:latin typeface="宋体" panose="02010600030101010101" pitchFamily="2" charset="-122"/>
              </a:rPr>
              <a:t>TC,NXQ);C</a:t>
            </a:r>
            <a:r>
              <a:rPr lang="en-US" altLang="zh-CN" sz="1800" dirty="0">
                <a:latin typeface="Courier New" panose="02070309020205020404" pitchFamily="49" charset="0"/>
              </a:rPr>
              <a:t>·</a:t>
            </a:r>
            <a:r>
              <a:rPr lang="en-US" altLang="zh-CN" sz="1800" dirty="0">
                <a:latin typeface="宋体" panose="02010600030101010101" pitchFamily="2" charset="-122"/>
              </a:rPr>
              <a:t>CHAIN:=E</a:t>
            </a:r>
            <a:r>
              <a:rPr lang="en-US" altLang="zh-CN" sz="1800" dirty="0">
                <a:latin typeface="Courier New" panose="02070309020205020404" pitchFamily="49" charset="0"/>
              </a:rPr>
              <a:t>·</a:t>
            </a:r>
            <a:r>
              <a:rPr lang="en-US" altLang="zh-CN" sz="1800" dirty="0">
                <a:latin typeface="宋体" panose="02010600030101010101" pitchFamily="2" charset="-122"/>
              </a:rPr>
              <a:t>FC}</a:t>
            </a:r>
            <a:endParaRPr lang="en-US" altLang="zh-CN" sz="1600" dirty="0">
              <a:latin typeface="宋体" panose="02010600030101010101" pitchFamily="2" charset="-122"/>
            </a:endParaRPr>
          </a:p>
          <a:p>
            <a:pPr>
              <a:buFont typeface="Wingdings" panose="05000000000000000000" pitchFamily="2" charset="2"/>
              <a:buNone/>
            </a:pPr>
            <a:r>
              <a:rPr lang="en-US" altLang="zh-CN" sz="1600" dirty="0">
                <a:latin typeface="宋体" panose="02010600030101010101" pitchFamily="2" charset="-122"/>
              </a:rPr>
              <a:t>   </a:t>
            </a:r>
            <a:r>
              <a:rPr lang="zh-CN" altLang="en-US" sz="1600" dirty="0">
                <a:latin typeface="宋体" panose="02010600030101010101" pitchFamily="2" charset="-122"/>
              </a:rPr>
              <a:t>当将</a:t>
            </a:r>
            <a:r>
              <a:rPr lang="en-US" altLang="zh-CN" sz="1600" dirty="0">
                <a:latin typeface="宋体" panose="02010600030101010101" pitchFamily="2" charset="-122"/>
              </a:rPr>
              <a:t>if E then</a:t>
            </a:r>
            <a:r>
              <a:rPr lang="zh-CN" altLang="en-US" sz="1600" dirty="0">
                <a:latin typeface="宋体" panose="02010600030101010101" pitchFamily="2" charset="-122"/>
              </a:rPr>
              <a:t>归约为</a:t>
            </a:r>
            <a:r>
              <a:rPr lang="en-US" altLang="zh-CN" sz="1600" dirty="0">
                <a:latin typeface="宋体" panose="02010600030101010101" pitchFamily="2" charset="-122"/>
              </a:rPr>
              <a:t>C</a:t>
            </a:r>
            <a:r>
              <a:rPr lang="zh-CN" altLang="en-US" sz="1600" dirty="0">
                <a:latin typeface="宋体" panose="02010600030101010101" pitchFamily="2" charset="-122"/>
              </a:rPr>
              <a:t>时，显然</a:t>
            </a:r>
            <a:r>
              <a:rPr lang="en-US" altLang="zh-CN" sz="1600" dirty="0">
                <a:latin typeface="宋体" panose="02010600030101010101" pitchFamily="2" charset="-122"/>
              </a:rPr>
              <a:t>then</a:t>
            </a:r>
            <a:r>
              <a:rPr lang="zh-CN" altLang="en-US" sz="1600" dirty="0">
                <a:latin typeface="宋体" panose="02010600030101010101" pitchFamily="2" charset="-122"/>
              </a:rPr>
              <a:t>后第一个四元式位置就已知，</a:t>
            </a:r>
          </a:p>
          <a:p>
            <a:pPr>
              <a:buFont typeface="Wingdings" panose="05000000000000000000" pitchFamily="2" charset="2"/>
              <a:buNone/>
            </a:pPr>
            <a:r>
              <a:rPr lang="zh-CN" altLang="en-US" sz="1600" dirty="0">
                <a:latin typeface="宋体" panose="02010600030101010101" pitchFamily="2" charset="-122"/>
              </a:rPr>
              <a:t>此时为</a:t>
            </a:r>
            <a:r>
              <a:rPr lang="en-US" altLang="zh-CN" sz="1600" dirty="0">
                <a:latin typeface="宋体" panose="02010600030101010101" pitchFamily="2" charset="-122"/>
              </a:rPr>
              <a:t>NXQ</a:t>
            </a:r>
            <a:r>
              <a:rPr lang="zh-CN" altLang="en-US" sz="1600" dirty="0">
                <a:latin typeface="宋体" panose="02010600030101010101" pitchFamily="2" charset="-122"/>
              </a:rPr>
              <a:t>，所以将此序号回填</a:t>
            </a:r>
            <a:r>
              <a:rPr lang="en-US" altLang="zh-CN" sz="1600" dirty="0">
                <a:latin typeface="宋体" panose="02010600030101010101" pitchFamily="2" charset="-122"/>
              </a:rPr>
              <a:t>E.TC</a:t>
            </a:r>
            <a:r>
              <a:rPr lang="zh-CN" altLang="en-US" sz="1600" dirty="0">
                <a:latin typeface="宋体" panose="02010600030101010101" pitchFamily="2" charset="-122"/>
              </a:rPr>
              <a:t>链上。但此时假出口无法确定，</a:t>
            </a:r>
          </a:p>
          <a:p>
            <a:pPr>
              <a:buFont typeface="Wingdings" panose="05000000000000000000" pitchFamily="2" charset="2"/>
              <a:buNone/>
            </a:pPr>
            <a:r>
              <a:rPr lang="zh-CN" altLang="en-US" sz="1600" dirty="0">
                <a:latin typeface="宋体" panose="02010600030101010101" pitchFamily="2" charset="-122"/>
              </a:rPr>
              <a:t>所以将</a:t>
            </a:r>
            <a:r>
              <a:rPr lang="en-US" altLang="zh-CN" sz="1600" dirty="0">
                <a:latin typeface="宋体" panose="02010600030101010101" pitchFamily="2" charset="-122"/>
              </a:rPr>
              <a:t>E.FC</a:t>
            </a:r>
            <a:r>
              <a:rPr lang="zh-CN" altLang="en-US" sz="1600" dirty="0">
                <a:latin typeface="宋体" panose="02010600030101010101" pitchFamily="2" charset="-122"/>
              </a:rPr>
              <a:t>传给</a:t>
            </a:r>
            <a:r>
              <a:rPr lang="en-US" altLang="zh-CN" sz="1600" dirty="0">
                <a:latin typeface="宋体" panose="02010600030101010101" pitchFamily="2" charset="-122"/>
              </a:rPr>
              <a:t>C.CHAIN</a:t>
            </a:r>
            <a:r>
              <a:rPr lang="zh-CN" altLang="en-US" sz="1600" dirty="0">
                <a:latin typeface="宋体" panose="02010600030101010101" pitchFamily="2" charset="-122"/>
              </a:rPr>
              <a:t>，以后在归约时依然这样传下去。</a:t>
            </a:r>
          </a:p>
          <a:p>
            <a:pPr>
              <a:buFont typeface="Wingdings" panose="05000000000000000000" pitchFamily="2" charset="2"/>
              <a:buNone/>
            </a:pPr>
            <a:r>
              <a:rPr lang="zh-CN" altLang="en-US" sz="1600" b="1" dirty="0">
                <a:solidFill>
                  <a:srgbClr val="00FF00"/>
                </a:solidFill>
                <a:latin typeface="宋体" panose="02010600030101010101" pitchFamily="2" charset="-122"/>
              </a:rPr>
              <a:t>②</a:t>
            </a:r>
            <a:r>
              <a:rPr lang="zh-CN" altLang="en-US" sz="1600" dirty="0">
                <a:latin typeface="宋体" panose="02010600030101010101" pitchFamily="2" charset="-122"/>
              </a:rPr>
              <a:t> </a:t>
            </a:r>
            <a:r>
              <a:rPr lang="en-US" altLang="zh-CN" sz="1600" dirty="0">
                <a:latin typeface="宋体" panose="02010600030101010101" pitchFamily="2" charset="-122"/>
              </a:rPr>
              <a:t>S∷= CS</a:t>
            </a:r>
            <a:r>
              <a:rPr lang="en-US" altLang="zh-CN" sz="1600" baseline="30000" dirty="0">
                <a:latin typeface="宋体" panose="02010600030101010101" pitchFamily="2" charset="-122"/>
              </a:rPr>
              <a:t>(1) </a:t>
            </a:r>
            <a:r>
              <a:rPr lang="en-US" altLang="zh-CN" sz="1800" dirty="0">
                <a:latin typeface="宋体" panose="02010600030101010101" pitchFamily="2" charset="-122"/>
              </a:rPr>
              <a:t>{S</a:t>
            </a:r>
            <a:r>
              <a:rPr lang="en-US" altLang="zh-CN" sz="1800" dirty="0">
                <a:latin typeface="Courier New" panose="02070309020205020404" pitchFamily="49" charset="0"/>
              </a:rPr>
              <a:t>·</a:t>
            </a:r>
            <a:r>
              <a:rPr lang="en-US" altLang="zh-CN" sz="1800" dirty="0">
                <a:latin typeface="宋体" panose="02010600030101010101" pitchFamily="2" charset="-122"/>
              </a:rPr>
              <a:t>CHAIN:=MERG(C</a:t>
            </a:r>
            <a:r>
              <a:rPr lang="en-US" altLang="zh-CN" sz="1800" dirty="0">
                <a:latin typeface="Courier New" panose="02070309020205020404" pitchFamily="49" charset="0"/>
              </a:rPr>
              <a:t>·</a:t>
            </a:r>
            <a:r>
              <a:rPr lang="en-US" altLang="zh-CN" sz="1800" dirty="0">
                <a:latin typeface="宋体" panose="02010600030101010101" pitchFamily="2" charset="-122"/>
              </a:rPr>
              <a:t>CHAIN,S</a:t>
            </a:r>
            <a:r>
              <a:rPr lang="en-US" altLang="zh-CN" sz="1800" baseline="30000" dirty="0">
                <a:latin typeface="宋体" panose="02010600030101010101" pitchFamily="2" charset="-122"/>
              </a:rPr>
              <a:t>(1)</a:t>
            </a:r>
            <a:r>
              <a:rPr lang="en-US" altLang="zh-CN" sz="1800" dirty="0">
                <a:latin typeface="Courier New" panose="02070309020205020404" pitchFamily="49" charset="0"/>
              </a:rPr>
              <a:t>·</a:t>
            </a:r>
            <a:r>
              <a:rPr lang="en-US" altLang="zh-CN" sz="1800" dirty="0">
                <a:latin typeface="宋体" panose="02010600030101010101" pitchFamily="2" charset="-122"/>
              </a:rPr>
              <a:t>CHAIN)}</a:t>
            </a:r>
            <a:endParaRPr lang="en-US" altLang="zh-CN" sz="1600" baseline="30000" dirty="0">
              <a:latin typeface="宋体" panose="02010600030101010101" pitchFamily="2" charset="-122"/>
            </a:endParaRPr>
          </a:p>
          <a:p>
            <a:pPr>
              <a:buFont typeface="Wingdings" panose="05000000000000000000" pitchFamily="2" charset="2"/>
              <a:buNone/>
            </a:pPr>
            <a:r>
              <a:rPr lang="en-US" altLang="zh-CN" sz="1600" baseline="30000" dirty="0">
                <a:latin typeface="宋体" panose="02010600030101010101" pitchFamily="2" charset="-122"/>
              </a:rPr>
              <a:t>    </a:t>
            </a:r>
            <a:r>
              <a:rPr lang="zh-CN" altLang="en-US" sz="1600" dirty="0">
                <a:latin typeface="宋体" panose="02010600030101010101" pitchFamily="2" charset="-122"/>
              </a:rPr>
              <a:t>此时翻译</a:t>
            </a:r>
            <a:r>
              <a:rPr lang="en-US" altLang="zh-CN" sz="1600" dirty="0">
                <a:latin typeface="宋体" panose="02010600030101010101" pitchFamily="2" charset="-122"/>
              </a:rPr>
              <a:t>if-then-</a:t>
            </a:r>
            <a:r>
              <a:rPr lang="zh-CN" altLang="en-US" sz="1600" dirty="0">
                <a:latin typeface="宋体" panose="02010600030101010101" pitchFamily="2" charset="-122"/>
              </a:rPr>
              <a:t>语句，这时</a:t>
            </a:r>
            <a:r>
              <a:rPr lang="en-US" altLang="zh-CN" sz="1600" dirty="0">
                <a:latin typeface="宋体" panose="02010600030101010101" pitchFamily="2" charset="-122"/>
              </a:rPr>
              <a:t>E</a:t>
            </a:r>
            <a:r>
              <a:rPr lang="zh-CN" altLang="en-US" sz="1600" dirty="0">
                <a:latin typeface="宋体" panose="02010600030101010101" pitchFamily="2" charset="-122"/>
              </a:rPr>
              <a:t>假出口是由</a:t>
            </a:r>
            <a:r>
              <a:rPr lang="en-US" altLang="zh-CN" sz="1600" dirty="0">
                <a:latin typeface="宋体" panose="02010600030101010101" pitchFamily="2" charset="-122"/>
              </a:rPr>
              <a:t>C.CHAIN</a:t>
            </a:r>
            <a:r>
              <a:rPr lang="zh-CN" altLang="en-US" sz="1600" dirty="0">
                <a:latin typeface="宋体" panose="02010600030101010101" pitchFamily="2" charset="-122"/>
              </a:rPr>
              <a:t>指示的，也就是执行</a:t>
            </a:r>
            <a:r>
              <a:rPr lang="en-US" altLang="zh-CN" sz="1600" dirty="0">
                <a:latin typeface="宋体" panose="02010600030101010101" pitchFamily="2" charset="-122"/>
              </a:rPr>
              <a:t>S</a:t>
            </a:r>
            <a:r>
              <a:rPr lang="en-US" altLang="zh-CN" sz="1600" baseline="30000" dirty="0">
                <a:latin typeface="宋体" panose="02010600030101010101" pitchFamily="2" charset="-122"/>
              </a:rPr>
              <a:t>(1)</a:t>
            </a:r>
            <a:r>
              <a:rPr lang="zh-CN" altLang="en-US" sz="1600" dirty="0">
                <a:latin typeface="宋体" panose="02010600030101010101" pitchFamily="2" charset="-122"/>
              </a:rPr>
              <a:t>后所应转向目标，所以应把</a:t>
            </a:r>
            <a:r>
              <a:rPr lang="en-US" altLang="zh-CN" sz="1600" dirty="0">
                <a:latin typeface="宋体" panose="02010600030101010101" pitchFamily="2" charset="-122"/>
              </a:rPr>
              <a:t>C.CHAIN</a:t>
            </a:r>
            <a:r>
              <a:rPr lang="zh-CN" altLang="en-US" sz="1600" dirty="0">
                <a:latin typeface="宋体" panose="02010600030101010101" pitchFamily="2" charset="-122"/>
              </a:rPr>
              <a:t>和</a:t>
            </a:r>
            <a:r>
              <a:rPr lang="en-US" altLang="zh-CN" sz="1600" dirty="0">
                <a:latin typeface="宋体" panose="02010600030101010101" pitchFamily="2" charset="-122"/>
              </a:rPr>
              <a:t>S</a:t>
            </a:r>
            <a:r>
              <a:rPr lang="en-US" altLang="zh-CN" sz="1600" baseline="30000" dirty="0">
                <a:latin typeface="宋体" panose="02010600030101010101" pitchFamily="2" charset="-122"/>
              </a:rPr>
              <a:t>(1)</a:t>
            </a:r>
            <a:r>
              <a:rPr lang="en-US" altLang="zh-CN" sz="1600" dirty="0">
                <a:latin typeface="宋体" panose="02010600030101010101" pitchFamily="2" charset="-122"/>
              </a:rPr>
              <a:t>.CHAIN</a:t>
            </a:r>
            <a:r>
              <a:rPr lang="zh-CN" altLang="en-US" sz="1600" dirty="0">
                <a:latin typeface="宋体" panose="02010600030101010101" pitchFamily="2" charset="-122"/>
              </a:rPr>
              <a:t>合并，合并后某链头由</a:t>
            </a:r>
            <a:r>
              <a:rPr lang="en-US" altLang="zh-CN" sz="1600" dirty="0">
                <a:latin typeface="宋体" panose="02010600030101010101" pitchFamily="2" charset="-122"/>
              </a:rPr>
              <a:t>S.CHAIN</a:t>
            </a:r>
            <a:r>
              <a:rPr lang="zh-CN" altLang="en-US" sz="1600" dirty="0">
                <a:latin typeface="宋体" panose="02010600030101010101" pitchFamily="2" charset="-122"/>
              </a:rPr>
              <a:t>指示链头，待处理</a:t>
            </a:r>
            <a:r>
              <a:rPr lang="en-US" altLang="zh-CN" sz="1600" dirty="0">
                <a:latin typeface="宋体" panose="02010600030101010101" pitchFamily="2" charset="-122"/>
              </a:rPr>
              <a:t>S</a:t>
            </a:r>
            <a:r>
              <a:rPr lang="zh-CN" altLang="en-US" sz="1600" dirty="0">
                <a:latin typeface="宋体" panose="02010600030101010101" pitchFamily="2" charset="-122"/>
              </a:rPr>
              <a:t>后在回填。</a:t>
            </a:r>
          </a:p>
          <a:p>
            <a:pPr>
              <a:buFont typeface="Wingdings" panose="05000000000000000000" pitchFamily="2" charset="2"/>
              <a:buNone/>
            </a:pPr>
            <a:r>
              <a:rPr lang="zh-CN" altLang="en-US" sz="1600" b="1" dirty="0">
                <a:solidFill>
                  <a:srgbClr val="00FF00"/>
                </a:solidFill>
                <a:latin typeface="宋体" panose="02010600030101010101" pitchFamily="2" charset="-122"/>
              </a:rPr>
              <a:t>③</a:t>
            </a:r>
            <a:r>
              <a:rPr lang="zh-CN" altLang="en-US" sz="1600" dirty="0">
                <a:latin typeface="宋体" panose="02010600030101010101" pitchFamily="2" charset="-122"/>
              </a:rPr>
              <a:t> </a:t>
            </a:r>
            <a:r>
              <a:rPr lang="en-US" altLang="zh-CN" sz="1600" dirty="0">
                <a:latin typeface="宋体" panose="02010600030101010101" pitchFamily="2" charset="-122"/>
              </a:rPr>
              <a:t>T∷=CS</a:t>
            </a:r>
            <a:r>
              <a:rPr lang="en-US" altLang="zh-CN" sz="1600" baseline="30000" dirty="0">
                <a:latin typeface="宋体" panose="02010600030101010101" pitchFamily="2" charset="-122"/>
              </a:rPr>
              <a:t>(1)</a:t>
            </a:r>
            <a:r>
              <a:rPr lang="en-US" altLang="zh-CN" sz="1600" dirty="0">
                <a:latin typeface="宋体" panose="02010600030101010101" pitchFamily="2" charset="-122"/>
              </a:rPr>
              <a:t>else </a:t>
            </a:r>
            <a:r>
              <a:rPr lang="en-US" altLang="zh-CN" sz="1800" dirty="0">
                <a:latin typeface="宋体" panose="02010600030101010101" pitchFamily="2" charset="-122"/>
              </a:rPr>
              <a:t>{q:=NXQ;GEN(j, , ,0); BACKPATCH(C</a:t>
            </a:r>
            <a:r>
              <a:rPr lang="en-US" altLang="zh-CN" sz="1800" dirty="0">
                <a:latin typeface="Courier New" panose="02070309020205020404" pitchFamily="49" charset="0"/>
              </a:rPr>
              <a:t>·</a:t>
            </a:r>
            <a:r>
              <a:rPr lang="en-US" altLang="zh-CN" sz="1800" dirty="0">
                <a:latin typeface="宋体" panose="02010600030101010101" pitchFamily="2" charset="-122"/>
              </a:rPr>
              <a:t>CHAIN,NXQ)  </a:t>
            </a:r>
          </a:p>
          <a:p>
            <a:pPr algn="just">
              <a:buFont typeface="Wingdings" panose="05000000000000000000" pitchFamily="2" charset="2"/>
              <a:buNone/>
            </a:pPr>
            <a:r>
              <a:rPr lang="en-US" altLang="zh-CN" sz="1800" dirty="0">
                <a:latin typeface="宋体" panose="02010600030101010101" pitchFamily="2" charset="-122"/>
              </a:rPr>
              <a:t>                      T</a:t>
            </a:r>
            <a:r>
              <a:rPr lang="en-US" altLang="zh-CN" sz="1800" dirty="0">
                <a:latin typeface="Courier New" panose="02070309020205020404" pitchFamily="49" charset="0"/>
              </a:rPr>
              <a:t>·</a:t>
            </a:r>
            <a:r>
              <a:rPr lang="en-US" altLang="zh-CN" sz="1800" dirty="0">
                <a:latin typeface="宋体" panose="02010600030101010101" pitchFamily="2" charset="-122"/>
              </a:rPr>
              <a:t>CHAIN:=MERG(S</a:t>
            </a:r>
            <a:r>
              <a:rPr lang="en-US" altLang="zh-CN" sz="1800" baseline="30000" dirty="0">
                <a:latin typeface="宋体" panose="02010600030101010101" pitchFamily="2" charset="-122"/>
              </a:rPr>
              <a:t>(1)</a:t>
            </a:r>
            <a:r>
              <a:rPr lang="en-US" altLang="zh-CN" sz="1800" dirty="0">
                <a:latin typeface="Courier New" panose="02070309020205020404" pitchFamily="49" charset="0"/>
              </a:rPr>
              <a:t>·</a:t>
            </a:r>
            <a:r>
              <a:rPr lang="en-US" altLang="zh-CN" sz="1800" dirty="0" err="1">
                <a:latin typeface="宋体" panose="02010600030101010101" pitchFamily="2" charset="-122"/>
              </a:rPr>
              <a:t>CHAIN,q</a:t>
            </a:r>
            <a:r>
              <a:rPr lang="en-US" altLang="zh-CN" sz="1800" dirty="0">
                <a:latin typeface="宋体" panose="02010600030101010101" pitchFamily="2" charset="-122"/>
              </a:rPr>
              <a:t>)}</a:t>
            </a:r>
            <a:endParaRPr lang="en-US" altLang="zh-CN" sz="1600" dirty="0">
              <a:latin typeface="宋体" panose="02010600030101010101" pitchFamily="2" charset="-122"/>
            </a:endParaRPr>
          </a:p>
          <a:p>
            <a:pPr>
              <a:buFont typeface="Wingdings" panose="05000000000000000000" pitchFamily="2" charset="2"/>
              <a:buNone/>
            </a:pPr>
            <a:r>
              <a:rPr lang="en-US" altLang="zh-CN" sz="1600" dirty="0">
                <a:latin typeface="宋体" panose="02010600030101010101" pitchFamily="2" charset="-122"/>
              </a:rPr>
              <a:t>   </a:t>
            </a:r>
            <a:r>
              <a:rPr lang="zh-CN" altLang="en-US" sz="1600" dirty="0">
                <a:latin typeface="宋体" panose="02010600030101010101" pitchFamily="2" charset="-122"/>
              </a:rPr>
              <a:t>此时归约</a:t>
            </a:r>
            <a:r>
              <a:rPr lang="en-US" altLang="zh-CN" sz="1600" dirty="0">
                <a:latin typeface="宋体" panose="02010600030101010101" pitchFamily="2" charset="-122"/>
              </a:rPr>
              <a:t>if-then-else</a:t>
            </a:r>
            <a:r>
              <a:rPr lang="zh-CN" altLang="en-US" sz="1600" dirty="0">
                <a:latin typeface="宋体" panose="02010600030101010101" pitchFamily="2" charset="-122"/>
              </a:rPr>
              <a:t>语句真部，</a:t>
            </a:r>
            <a:r>
              <a:rPr lang="en-US" altLang="zh-CN" sz="1600" dirty="0">
                <a:latin typeface="宋体" panose="02010600030101010101" pitchFamily="2" charset="-122"/>
              </a:rPr>
              <a:t>S</a:t>
            </a:r>
            <a:r>
              <a:rPr lang="en-US" altLang="zh-CN" sz="1600" baseline="30000" dirty="0">
                <a:latin typeface="宋体" panose="02010600030101010101" pitchFamily="2" charset="-122"/>
              </a:rPr>
              <a:t>(1)</a:t>
            </a:r>
            <a:r>
              <a:rPr lang="zh-CN" altLang="en-US" sz="1600" dirty="0">
                <a:latin typeface="宋体" panose="02010600030101010101" pitchFamily="2" charset="-122"/>
              </a:rPr>
              <a:t>四元</a:t>
            </a:r>
            <a:r>
              <a:rPr lang="zh-CN" altLang="en-US" sz="1600" dirty="0" smtClean="0">
                <a:latin typeface="宋体" panose="02010600030101010101" pitchFamily="2" charset="-122"/>
              </a:rPr>
              <a:t>式已</a:t>
            </a:r>
            <a:r>
              <a:rPr lang="zh-CN" altLang="en-US" sz="1600" dirty="0">
                <a:latin typeface="宋体" panose="02010600030101010101" pitchFamily="2" charset="-122"/>
              </a:rPr>
              <a:t>产生，所以，</a:t>
            </a:r>
          </a:p>
          <a:p>
            <a:pPr>
              <a:buFont typeface="Wingdings" panose="05000000000000000000" pitchFamily="2" charset="2"/>
              <a:buNone/>
            </a:pPr>
            <a:r>
              <a:rPr lang="en-US" altLang="zh-CN" sz="1600" dirty="0">
                <a:latin typeface="宋体" panose="02010600030101010101" pitchFamily="2" charset="-122"/>
              </a:rPr>
              <a:t>S</a:t>
            </a:r>
            <a:r>
              <a:rPr lang="en-US" altLang="zh-CN" sz="1600" baseline="30000" dirty="0">
                <a:latin typeface="宋体" panose="02010600030101010101" pitchFamily="2" charset="-122"/>
              </a:rPr>
              <a:t>(1)</a:t>
            </a:r>
            <a:r>
              <a:rPr lang="zh-CN" altLang="en-US" sz="1600" dirty="0">
                <a:latin typeface="宋体" panose="02010600030101010101" pitchFamily="2" charset="-122"/>
              </a:rPr>
              <a:t>四元式后紧跟一个无条件转移四元式，但转移目标还需以后回填，</a:t>
            </a:r>
          </a:p>
          <a:p>
            <a:pPr>
              <a:buFont typeface="Wingdings" panose="05000000000000000000" pitchFamily="2" charset="2"/>
              <a:buNone/>
            </a:pPr>
            <a:r>
              <a:rPr lang="zh-CN" altLang="en-US" sz="1600" dirty="0">
                <a:latin typeface="宋体" panose="02010600030101010101" pitchFamily="2" charset="-122"/>
              </a:rPr>
              <a:t>因此要记下此位置作为</a:t>
            </a:r>
            <a:r>
              <a:rPr lang="en-US" altLang="zh-CN" sz="1600" dirty="0">
                <a:latin typeface="宋体" panose="02010600030101010101" pitchFamily="2" charset="-122"/>
              </a:rPr>
              <a:t>q</a:t>
            </a:r>
            <a:r>
              <a:rPr lang="zh-CN" altLang="en-US" sz="1600" dirty="0">
                <a:latin typeface="宋体" panose="02010600030101010101" pitchFamily="2" charset="-122"/>
              </a:rPr>
              <a:t>值 </a:t>
            </a:r>
            <a:r>
              <a:rPr lang="en-US" altLang="zh-CN" sz="1600" dirty="0">
                <a:latin typeface="宋体" panose="02010600030101010101" pitchFamily="2" charset="-122"/>
              </a:rPr>
              <a:t>{q:=NXQ,GEN(j, , ,0)}.</a:t>
            </a:r>
            <a:r>
              <a:rPr lang="zh-CN" altLang="en-US" sz="1600" dirty="0">
                <a:latin typeface="宋体" panose="02010600030101010101" pitchFamily="2" charset="-122"/>
              </a:rPr>
              <a:t>另外，当执行</a:t>
            </a:r>
            <a:r>
              <a:rPr lang="en-US" altLang="zh-CN" sz="1600" dirty="0">
                <a:latin typeface="宋体" panose="02010600030101010101" pitchFamily="2" charset="-122"/>
              </a:rPr>
              <a:t>S</a:t>
            </a:r>
            <a:r>
              <a:rPr lang="en-US" altLang="zh-CN" sz="1600" baseline="30000" dirty="0">
                <a:latin typeface="宋体" panose="02010600030101010101" pitchFamily="2" charset="-122"/>
              </a:rPr>
              <a:t>(1)</a:t>
            </a:r>
          </a:p>
          <a:p>
            <a:pPr>
              <a:buFont typeface="Wingdings" panose="05000000000000000000" pitchFamily="2" charset="2"/>
              <a:buNone/>
            </a:pPr>
            <a:r>
              <a:rPr lang="zh-CN" altLang="en-US" sz="1600" dirty="0">
                <a:latin typeface="宋体" panose="02010600030101010101" pitchFamily="2" charset="-122"/>
              </a:rPr>
              <a:t>后，同样要将控制转移出整个</a:t>
            </a:r>
            <a:r>
              <a:rPr lang="en-US" altLang="zh-CN" sz="1600" dirty="0">
                <a:latin typeface="宋体" panose="02010600030101010101" pitchFamily="2" charset="-122"/>
              </a:rPr>
              <a:t>if-then-else</a:t>
            </a:r>
            <a:r>
              <a:rPr lang="zh-CN" altLang="en-US" sz="1600" dirty="0">
                <a:latin typeface="宋体" panose="02010600030101010101" pitchFamily="2" charset="-122"/>
              </a:rPr>
              <a:t>语句，由于</a:t>
            </a:r>
            <a:r>
              <a:rPr lang="en-US" altLang="zh-CN" sz="1600" dirty="0">
                <a:latin typeface="宋体" panose="02010600030101010101" pitchFamily="2" charset="-122"/>
              </a:rPr>
              <a:t>S</a:t>
            </a:r>
            <a:r>
              <a:rPr lang="en-US" altLang="zh-CN" sz="1600" baseline="30000" dirty="0">
                <a:latin typeface="宋体" panose="02010600030101010101" pitchFamily="2" charset="-122"/>
              </a:rPr>
              <a:t>(1)</a:t>
            </a:r>
            <a:r>
              <a:rPr lang="zh-CN" altLang="en-US" sz="1600" dirty="0">
                <a:latin typeface="宋体" panose="02010600030101010101" pitchFamily="2" charset="-122"/>
              </a:rPr>
              <a:t>有可能是控制</a:t>
            </a:r>
          </a:p>
          <a:p>
            <a:pPr>
              <a:buFont typeface="Wingdings" panose="05000000000000000000" pitchFamily="2" charset="2"/>
              <a:buNone/>
            </a:pPr>
            <a:r>
              <a:rPr lang="zh-CN" altLang="en-US" sz="1600" dirty="0">
                <a:latin typeface="宋体" panose="02010600030101010101" pitchFamily="2" charset="-122"/>
              </a:rPr>
              <a:t>语句，所以将</a:t>
            </a:r>
            <a:r>
              <a:rPr lang="en-US" altLang="zh-CN" sz="1600" dirty="0">
                <a:latin typeface="宋体" panose="02010600030101010101" pitchFamily="2" charset="-122"/>
              </a:rPr>
              <a:t>S</a:t>
            </a:r>
            <a:r>
              <a:rPr lang="en-US" altLang="zh-CN" sz="1600" baseline="30000" dirty="0">
                <a:latin typeface="宋体" panose="02010600030101010101" pitchFamily="2" charset="-122"/>
              </a:rPr>
              <a:t>(1)</a:t>
            </a:r>
            <a:r>
              <a:rPr lang="en-US" altLang="zh-CN" sz="1600" dirty="0">
                <a:latin typeface="宋体" panose="02010600030101010101" pitchFamily="2" charset="-122"/>
              </a:rPr>
              <a:t>.CHAIN</a:t>
            </a:r>
            <a:r>
              <a:rPr lang="zh-CN" altLang="en-US" sz="1600" dirty="0">
                <a:latin typeface="宋体" panose="02010600030101010101" pitchFamily="2" charset="-122"/>
              </a:rPr>
              <a:t>指示链和</a:t>
            </a:r>
            <a:r>
              <a:rPr lang="en-US" altLang="zh-CN" sz="1600" dirty="0">
                <a:latin typeface="宋体" panose="02010600030101010101" pitchFamily="2" charset="-122"/>
              </a:rPr>
              <a:t>q</a:t>
            </a:r>
            <a:r>
              <a:rPr lang="zh-CN" altLang="en-US" sz="1600" dirty="0">
                <a:latin typeface="宋体" panose="02010600030101010101" pitchFamily="2" charset="-122"/>
              </a:rPr>
              <a:t>指示四元式并链，链头由</a:t>
            </a:r>
            <a:r>
              <a:rPr lang="en-US" altLang="zh-CN" sz="1600" dirty="0">
                <a:latin typeface="宋体" panose="02010600030101010101" pitchFamily="2" charset="-122"/>
              </a:rPr>
              <a:t>T.CHAIN</a:t>
            </a:r>
            <a:r>
              <a:rPr lang="zh-CN" altLang="en-US" sz="1600" dirty="0">
                <a:latin typeface="宋体" panose="02010600030101010101" pitchFamily="2" charset="-122"/>
              </a:rPr>
              <a:t>指示，</a:t>
            </a:r>
          </a:p>
          <a:p>
            <a:pPr>
              <a:buFont typeface="Wingdings" panose="05000000000000000000" pitchFamily="2" charset="2"/>
              <a:buNone/>
            </a:pPr>
            <a:r>
              <a:rPr lang="zh-CN" altLang="en-US" sz="1600" dirty="0">
                <a:latin typeface="宋体" panose="02010600030101010101" pitchFamily="2" charset="-122"/>
              </a:rPr>
              <a:t>等待回填。</a:t>
            </a:r>
          </a:p>
          <a:p>
            <a:pPr>
              <a:buFont typeface="Wingdings" panose="05000000000000000000" pitchFamily="2" charset="2"/>
              <a:buNone/>
            </a:pPr>
            <a:endParaRPr lang="zh-CN" altLang="en-US" sz="1600" dirty="0">
              <a:latin typeface="宋体" panose="02010600030101010101" pitchFamily="2" charset="-122"/>
            </a:endParaRPr>
          </a:p>
          <a:p>
            <a:pPr>
              <a:buFont typeface="Wingdings" panose="05000000000000000000" pitchFamily="2" charset="2"/>
              <a:buNone/>
            </a:pPr>
            <a:endParaRPr lang="zh-CN" altLang="en-US" sz="2000" dirty="0">
              <a:latin typeface="宋体" panose="02010600030101010101" pitchFamily="2" charset="-122"/>
            </a:endParaRPr>
          </a:p>
          <a:p>
            <a:pPr>
              <a:buFont typeface="Wingdings" panose="05000000000000000000" pitchFamily="2" charset="2"/>
              <a:buNone/>
            </a:pPr>
            <a:endParaRPr lang="en-US" altLang="zh-CN" sz="2000" dirty="0">
              <a:latin typeface="宋体" panose="02010600030101010101" pitchFamily="2" charset="-122"/>
            </a:endParaRPr>
          </a:p>
        </p:txBody>
      </p:sp>
    </p:spTree>
    <p:extLst>
      <p:ext uri="{BB962C8B-B14F-4D97-AF65-F5344CB8AC3E}">
        <p14:creationId xmlns:p14="http://schemas.microsoft.com/office/powerpoint/2010/main" val="3215685691"/>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7394" name="Rectangle 2"/>
          <p:cNvSpPr>
            <a:spLocks noGrp="1" noChangeArrowheads="1"/>
          </p:cNvSpPr>
          <p:nvPr>
            <p:ph type="body" idx="1"/>
          </p:nvPr>
        </p:nvSpPr>
        <p:spPr>
          <a:xfrm>
            <a:off x="2057400" y="609600"/>
            <a:ext cx="8001000" cy="5181600"/>
          </a:xfrm>
        </p:spPr>
        <p:txBody>
          <a:bodyPr/>
          <a:lstStyle/>
          <a:p>
            <a:pPr>
              <a:buFont typeface="Wingdings" panose="05000000000000000000" pitchFamily="2" charset="2"/>
              <a:buNone/>
            </a:pPr>
            <a:r>
              <a:rPr lang="en-US" altLang="zh-CN" sz="1600" b="1">
                <a:solidFill>
                  <a:srgbClr val="00FF00"/>
                </a:solidFill>
                <a:latin typeface="宋体" panose="02010600030101010101" pitchFamily="2" charset="-122"/>
              </a:rPr>
              <a:t>④ </a:t>
            </a:r>
            <a:r>
              <a:rPr lang="en-US" altLang="zh-CN" sz="1600">
                <a:latin typeface="宋体" panose="02010600030101010101" pitchFamily="2" charset="-122"/>
              </a:rPr>
              <a:t>S∷=TS</a:t>
            </a:r>
            <a:r>
              <a:rPr lang="en-US" altLang="zh-CN" sz="1600" baseline="30000">
                <a:latin typeface="宋体" panose="02010600030101010101" pitchFamily="2" charset="-122"/>
              </a:rPr>
              <a:t>(2)  </a:t>
            </a:r>
            <a:r>
              <a:rPr lang="en-US" altLang="zh-CN" sz="1600">
                <a:latin typeface="宋体" panose="02010600030101010101" pitchFamily="2" charset="-122"/>
              </a:rPr>
              <a:t>{S</a:t>
            </a:r>
            <a:r>
              <a:rPr lang="en-US" altLang="zh-CN" sz="1600">
                <a:latin typeface="Courier New" panose="02070309020205020404" pitchFamily="49" charset="0"/>
              </a:rPr>
              <a:t>·</a:t>
            </a:r>
            <a:r>
              <a:rPr lang="en-US" altLang="zh-CN" sz="1600">
                <a:latin typeface="宋体" panose="02010600030101010101" pitchFamily="2" charset="-122"/>
              </a:rPr>
              <a:t>CHAIN:=MERG(T</a:t>
            </a:r>
            <a:r>
              <a:rPr lang="en-US" altLang="zh-CN" sz="1600">
                <a:latin typeface="Courier New" panose="02070309020205020404" pitchFamily="49" charset="0"/>
              </a:rPr>
              <a:t>·</a:t>
            </a:r>
            <a:r>
              <a:rPr lang="en-US" altLang="zh-CN" sz="1600">
                <a:latin typeface="宋体" panose="02010600030101010101" pitchFamily="2" charset="-122"/>
              </a:rPr>
              <a:t>CHAIN,S</a:t>
            </a:r>
            <a:r>
              <a:rPr lang="en-US" altLang="zh-CN" sz="1600" baseline="30000">
                <a:latin typeface="宋体" panose="02010600030101010101" pitchFamily="2" charset="-122"/>
              </a:rPr>
              <a:t>(2)</a:t>
            </a:r>
            <a:r>
              <a:rPr lang="en-US" altLang="zh-CN" sz="1600">
                <a:latin typeface="Courier New" panose="02070309020205020404" pitchFamily="49" charset="0"/>
              </a:rPr>
              <a:t>·</a:t>
            </a:r>
            <a:r>
              <a:rPr lang="en-US" altLang="zh-CN" sz="1600">
                <a:latin typeface="宋体" panose="02010600030101010101" pitchFamily="2" charset="-122"/>
              </a:rPr>
              <a:t>CHAIN)}</a:t>
            </a:r>
          </a:p>
          <a:p>
            <a:pPr>
              <a:buFont typeface="Wingdings" panose="05000000000000000000" pitchFamily="2" charset="2"/>
              <a:buNone/>
            </a:pPr>
            <a:r>
              <a:rPr lang="en-US" altLang="zh-CN" sz="1600">
                <a:latin typeface="宋体" panose="02010600030101010101" pitchFamily="2" charset="-122"/>
              </a:rPr>
              <a:t>  </a:t>
            </a:r>
            <a:r>
              <a:rPr lang="zh-CN" altLang="en-US" sz="1600">
                <a:latin typeface="宋体" panose="02010600030101010101" pitchFamily="2" charset="-122"/>
              </a:rPr>
              <a:t>用此规则归约时，</a:t>
            </a:r>
            <a:r>
              <a:rPr lang="en-US" altLang="zh-CN" sz="1600">
                <a:latin typeface="宋体" panose="02010600030101010101" pitchFamily="2" charset="-122"/>
              </a:rPr>
              <a:t>if-then-else</a:t>
            </a:r>
            <a:r>
              <a:rPr lang="zh-CN" altLang="en-US" sz="1600">
                <a:latin typeface="宋体" panose="02010600030101010101" pitchFamily="2" charset="-122"/>
              </a:rPr>
              <a:t>语句相应四元式已全部产生，将</a:t>
            </a:r>
          </a:p>
          <a:p>
            <a:pPr>
              <a:buFont typeface="Wingdings" panose="05000000000000000000" pitchFamily="2" charset="2"/>
              <a:buNone/>
            </a:pPr>
            <a:r>
              <a:rPr lang="zh-CN" altLang="en-US" sz="1600">
                <a:latin typeface="宋体" panose="02010600030101010101" pitchFamily="2" charset="-122"/>
              </a:rPr>
              <a:t>控制转出，本语句各四元式转移目标尚待回填，所以将有</a:t>
            </a:r>
            <a:r>
              <a:rPr lang="en-US" altLang="zh-CN" sz="1600">
                <a:latin typeface="宋体" panose="02010600030101010101" pitchFamily="2" charset="-122"/>
              </a:rPr>
              <a:t>T.CHAIN</a:t>
            </a:r>
            <a:r>
              <a:rPr lang="zh-CN" altLang="en-US" sz="1600">
                <a:latin typeface="宋体" panose="02010600030101010101" pitchFamily="2" charset="-122"/>
              </a:rPr>
              <a:t>及</a:t>
            </a:r>
          </a:p>
          <a:p>
            <a:pPr>
              <a:buFont typeface="Wingdings" panose="05000000000000000000" pitchFamily="2" charset="2"/>
              <a:buNone/>
            </a:pPr>
            <a:r>
              <a:rPr lang="en-US" altLang="zh-CN" sz="1600">
                <a:latin typeface="宋体" panose="02010600030101010101" pitchFamily="2" charset="-122"/>
              </a:rPr>
              <a:t>S</a:t>
            </a:r>
            <a:r>
              <a:rPr lang="en-US" altLang="zh-CN" sz="1600" baseline="30000">
                <a:latin typeface="宋体" panose="02010600030101010101" pitchFamily="2" charset="-122"/>
              </a:rPr>
              <a:t>(2)</a:t>
            </a:r>
            <a:r>
              <a:rPr lang="en-US" altLang="zh-CN" sz="1600">
                <a:latin typeface="宋体" panose="02010600030101010101" pitchFamily="2" charset="-122"/>
              </a:rPr>
              <a:t>.CHAIN</a:t>
            </a:r>
            <a:r>
              <a:rPr lang="zh-CN" altLang="en-US" sz="1600">
                <a:latin typeface="宋体" panose="02010600030101010101" pitchFamily="2" charset="-122"/>
              </a:rPr>
              <a:t>所指示的两条链合并，用</a:t>
            </a:r>
            <a:r>
              <a:rPr lang="en-US" altLang="zh-CN" sz="1600">
                <a:latin typeface="宋体" panose="02010600030101010101" pitchFamily="2" charset="-122"/>
              </a:rPr>
              <a:t>S.CHAIN</a:t>
            </a:r>
            <a:r>
              <a:rPr lang="zh-CN" altLang="en-US" sz="1600">
                <a:latin typeface="宋体" panose="02010600030101010101" pitchFamily="2" charset="-122"/>
              </a:rPr>
              <a:t>指示合并后的链头，待</a:t>
            </a:r>
          </a:p>
          <a:p>
            <a:pPr>
              <a:buFont typeface="Wingdings" panose="05000000000000000000" pitchFamily="2" charset="2"/>
              <a:buNone/>
            </a:pPr>
            <a:r>
              <a:rPr lang="zh-CN" altLang="en-US" sz="1600">
                <a:latin typeface="宋体" panose="02010600030101010101" pitchFamily="2" charset="-122"/>
              </a:rPr>
              <a:t>处理</a:t>
            </a:r>
            <a:r>
              <a:rPr lang="en-US" altLang="zh-CN" sz="1600">
                <a:latin typeface="宋体" panose="02010600030101010101" pitchFamily="2" charset="-122"/>
              </a:rPr>
              <a:t>S</a:t>
            </a:r>
            <a:r>
              <a:rPr lang="zh-CN" altLang="en-US" sz="1600">
                <a:latin typeface="宋体" panose="02010600030101010101" pitchFamily="2" charset="-122"/>
              </a:rPr>
              <a:t>外层语句时再回填。</a:t>
            </a:r>
          </a:p>
          <a:p>
            <a:pPr>
              <a:buFont typeface="Wingdings" panose="05000000000000000000" pitchFamily="2" charset="2"/>
              <a:buNone/>
            </a:pPr>
            <a:r>
              <a:rPr lang="zh-CN" altLang="en-US" sz="1600">
                <a:solidFill>
                  <a:srgbClr val="00FF00"/>
                </a:solidFill>
                <a:latin typeface="宋体" panose="02010600030101010101" pitchFamily="2" charset="-122"/>
              </a:rPr>
              <a:t>⑤</a:t>
            </a:r>
            <a:r>
              <a:rPr lang="zh-CN" altLang="en-US" sz="1600">
                <a:latin typeface="宋体" panose="02010600030101010101" pitchFamily="2" charset="-122"/>
              </a:rPr>
              <a:t> </a:t>
            </a:r>
            <a:r>
              <a:rPr lang="en-US" altLang="zh-CN" sz="1600">
                <a:latin typeface="宋体" panose="02010600030101010101" pitchFamily="2" charset="-122"/>
              </a:rPr>
              <a:t>S∷=A {S</a:t>
            </a:r>
            <a:r>
              <a:rPr lang="en-US" altLang="zh-CN" sz="1600">
                <a:latin typeface="Courier New" panose="02070309020205020404" pitchFamily="49" charset="0"/>
              </a:rPr>
              <a:t>·</a:t>
            </a:r>
            <a:r>
              <a:rPr lang="en-US" altLang="zh-CN" sz="1600">
                <a:latin typeface="宋体" panose="02010600030101010101" pitchFamily="2" charset="-122"/>
              </a:rPr>
              <a:t>CHAIN:=0}</a:t>
            </a:r>
          </a:p>
          <a:p>
            <a:pPr>
              <a:buFont typeface="Wingdings" panose="05000000000000000000" pitchFamily="2" charset="2"/>
              <a:buNone/>
            </a:pPr>
            <a:r>
              <a:rPr lang="en-US" altLang="zh-CN" sz="1600">
                <a:latin typeface="宋体" panose="02010600030101010101" pitchFamily="2" charset="-122"/>
              </a:rPr>
              <a:t> </a:t>
            </a:r>
            <a:r>
              <a:rPr lang="zh-CN" altLang="en-US" sz="1600">
                <a:latin typeface="宋体" panose="02010600030101010101" pitchFamily="2" charset="-122"/>
              </a:rPr>
              <a:t>由于执行赋值语句不产生控制转移，故对</a:t>
            </a:r>
            <a:r>
              <a:rPr lang="en-US" altLang="zh-CN" sz="1600">
                <a:latin typeface="宋体" panose="02010600030101010101" pitchFamily="2" charset="-122"/>
              </a:rPr>
              <a:t>S</a:t>
            </a:r>
            <a:r>
              <a:rPr lang="zh-CN" altLang="en-US" sz="1600">
                <a:latin typeface="宋体" panose="02010600030101010101" pitchFamily="2" charset="-122"/>
              </a:rPr>
              <a:t>代码产生空链</a:t>
            </a:r>
          </a:p>
          <a:p>
            <a:pPr>
              <a:buFont typeface="Wingdings" panose="05000000000000000000" pitchFamily="2" charset="2"/>
              <a:buNone/>
            </a:pPr>
            <a:r>
              <a:rPr lang="zh-CN" altLang="en-US" sz="1600">
                <a:solidFill>
                  <a:srgbClr val="00FF00"/>
                </a:solidFill>
                <a:latin typeface="宋体" panose="02010600030101010101" pitchFamily="2" charset="-122"/>
              </a:rPr>
              <a:t>⑥</a:t>
            </a:r>
            <a:r>
              <a:rPr lang="zh-CN" altLang="en-US" sz="1600">
                <a:latin typeface="宋体" panose="02010600030101010101" pitchFamily="2" charset="-122"/>
              </a:rPr>
              <a:t> </a:t>
            </a:r>
            <a:r>
              <a:rPr lang="en-US" altLang="zh-CN" sz="1600">
                <a:latin typeface="宋体" panose="02010600030101010101" pitchFamily="2" charset="-122"/>
              </a:rPr>
              <a:t>L∷=S {L</a:t>
            </a:r>
            <a:r>
              <a:rPr lang="en-US" altLang="zh-CN" sz="1600">
                <a:latin typeface="Courier New" panose="02070309020205020404" pitchFamily="49" charset="0"/>
              </a:rPr>
              <a:t>·</a:t>
            </a:r>
            <a:r>
              <a:rPr lang="en-US" altLang="zh-CN" sz="1600">
                <a:latin typeface="宋体" panose="02010600030101010101" pitchFamily="2" charset="-122"/>
              </a:rPr>
              <a:t>CHAIN:=S</a:t>
            </a:r>
            <a:r>
              <a:rPr lang="en-US" altLang="zh-CN" sz="1600">
                <a:latin typeface="Courier New" panose="02070309020205020404" pitchFamily="49" charset="0"/>
              </a:rPr>
              <a:t>·</a:t>
            </a:r>
            <a:r>
              <a:rPr lang="en-US" altLang="zh-CN" sz="1600">
                <a:latin typeface="宋体" panose="02010600030101010101" pitchFamily="2" charset="-122"/>
              </a:rPr>
              <a:t>CHAIN}</a:t>
            </a:r>
          </a:p>
          <a:p>
            <a:pPr>
              <a:buFont typeface="Wingdings" panose="05000000000000000000" pitchFamily="2" charset="2"/>
              <a:buNone/>
            </a:pPr>
            <a:r>
              <a:rPr lang="zh-CN" altLang="en-US" sz="1600">
                <a:latin typeface="宋体" panose="02010600030101010101" pitchFamily="2" charset="-122"/>
              </a:rPr>
              <a:t>按此规则进行归约时，语句</a:t>
            </a:r>
            <a:r>
              <a:rPr lang="en-US" altLang="zh-CN" sz="1600">
                <a:latin typeface="宋体" panose="02010600030101010101" pitchFamily="2" charset="-122"/>
              </a:rPr>
              <a:t>S </a:t>
            </a:r>
            <a:r>
              <a:rPr lang="zh-CN" altLang="en-US" sz="1600">
                <a:latin typeface="宋体" panose="02010600030101010101" pitchFamily="2" charset="-122"/>
              </a:rPr>
              <a:t>的四元式已产生，此时把由</a:t>
            </a:r>
            <a:r>
              <a:rPr lang="en-US" altLang="zh-CN" sz="1600">
                <a:latin typeface="宋体" panose="02010600030101010101" pitchFamily="2" charset="-122"/>
              </a:rPr>
              <a:t>S.CHAIN</a:t>
            </a:r>
          </a:p>
          <a:p>
            <a:pPr>
              <a:buFont typeface="Wingdings" panose="05000000000000000000" pitchFamily="2" charset="2"/>
              <a:buNone/>
            </a:pPr>
            <a:r>
              <a:rPr lang="zh-CN" altLang="en-US" sz="1600">
                <a:latin typeface="宋体" panose="02010600030101010101" pitchFamily="2" charset="-122"/>
              </a:rPr>
              <a:t>指示的四元式链头传递给</a:t>
            </a:r>
            <a:r>
              <a:rPr lang="en-US" altLang="zh-CN" sz="1600">
                <a:latin typeface="宋体" panose="02010600030101010101" pitchFamily="2" charset="-122"/>
              </a:rPr>
              <a:t>L.CHAIN</a:t>
            </a:r>
            <a:r>
              <a:rPr lang="zh-CN" altLang="en-US" sz="1600">
                <a:latin typeface="宋体" panose="02010600030101010101" pitchFamily="2" charset="-122"/>
              </a:rPr>
              <a:t>以便在适当时候回填。</a:t>
            </a:r>
          </a:p>
          <a:p>
            <a:pPr>
              <a:buFont typeface="Wingdings" panose="05000000000000000000" pitchFamily="2" charset="2"/>
              <a:buNone/>
            </a:pPr>
            <a:r>
              <a:rPr lang="zh-CN" altLang="en-US" sz="1600">
                <a:solidFill>
                  <a:srgbClr val="00FF00"/>
                </a:solidFill>
                <a:latin typeface="宋体" panose="02010600030101010101" pitchFamily="2" charset="-122"/>
              </a:rPr>
              <a:t>⑦ </a:t>
            </a:r>
            <a:r>
              <a:rPr lang="en-US" altLang="zh-CN" sz="1600">
                <a:latin typeface="宋体" panose="02010600030101010101" pitchFamily="2" charset="-122"/>
              </a:rPr>
              <a:t>L</a:t>
            </a:r>
            <a:r>
              <a:rPr lang="en-US" altLang="zh-CN" sz="1600" baseline="30000">
                <a:latin typeface="宋体" panose="02010600030101010101" pitchFamily="2" charset="-122"/>
              </a:rPr>
              <a:t>S</a:t>
            </a:r>
            <a:r>
              <a:rPr lang="en-US" altLang="zh-CN" sz="1600">
                <a:latin typeface="宋体" panose="02010600030101010101" pitchFamily="2" charset="-122"/>
              </a:rPr>
              <a:t>∷=L {BACKPATCH(L</a:t>
            </a:r>
            <a:r>
              <a:rPr lang="en-US" altLang="zh-CN" sz="1600"/>
              <a:t>·</a:t>
            </a:r>
            <a:r>
              <a:rPr lang="en-US" altLang="zh-CN" sz="1600">
                <a:latin typeface="宋体" panose="02010600030101010101" pitchFamily="2" charset="-122"/>
              </a:rPr>
              <a:t>CHAIN,NXQ)} </a:t>
            </a:r>
          </a:p>
          <a:p>
            <a:pPr>
              <a:buFont typeface="Wingdings" panose="05000000000000000000" pitchFamily="2" charset="2"/>
              <a:buNone/>
            </a:pPr>
            <a:r>
              <a:rPr lang="zh-CN" altLang="en-US" sz="1600">
                <a:latin typeface="宋体" panose="02010600030101010101" pitchFamily="2" charset="-122"/>
              </a:rPr>
              <a:t>按此规则归约时，语句</a:t>
            </a:r>
            <a:r>
              <a:rPr lang="en-US" altLang="zh-CN" sz="1600">
                <a:latin typeface="宋体" panose="02010600030101010101" pitchFamily="2" charset="-122"/>
              </a:rPr>
              <a:t>S</a:t>
            </a:r>
            <a:r>
              <a:rPr lang="zh-CN" altLang="en-US" sz="1600">
                <a:latin typeface="宋体" panose="02010600030101010101" pitchFamily="2" charset="-122"/>
              </a:rPr>
              <a:t>四元式尚未产生，而且当扫描到</a:t>
            </a:r>
            <a:r>
              <a:rPr lang="en-US" altLang="zh-CN" sz="1600">
                <a:latin typeface="宋体" panose="02010600030101010101" pitchFamily="2" charset="-122"/>
              </a:rPr>
              <a:t>S</a:t>
            </a:r>
            <a:r>
              <a:rPr lang="zh-CN" altLang="en-US" sz="1600">
                <a:latin typeface="宋体" panose="02010600030101010101" pitchFamily="2" charset="-122"/>
              </a:rPr>
              <a:t>语句结束符；</a:t>
            </a:r>
          </a:p>
          <a:p>
            <a:pPr>
              <a:buFont typeface="Wingdings" panose="05000000000000000000" pitchFamily="2" charset="2"/>
              <a:buNone/>
            </a:pPr>
            <a:r>
              <a:rPr lang="zh-CN" altLang="en-US" sz="1600">
                <a:latin typeface="宋体" panose="02010600030101010101" pitchFamily="2" charset="-122"/>
              </a:rPr>
              <a:t>执行</a:t>
            </a:r>
            <a:r>
              <a:rPr lang="en-US" altLang="zh-CN" sz="1600">
                <a:latin typeface="宋体" panose="02010600030101010101" pitchFamily="2" charset="-122"/>
              </a:rPr>
              <a:t>S</a:t>
            </a:r>
            <a:r>
              <a:rPr lang="zh-CN" altLang="en-US" sz="1600">
                <a:latin typeface="宋体" panose="02010600030101010101" pitchFamily="2" charset="-122"/>
              </a:rPr>
              <a:t>之后应将控制转移到排列在此分号后的语句，而在产生次语句代码时，</a:t>
            </a:r>
          </a:p>
          <a:p>
            <a:pPr>
              <a:buFont typeface="Wingdings" panose="05000000000000000000" pitchFamily="2" charset="2"/>
              <a:buNone/>
            </a:pPr>
            <a:r>
              <a:rPr lang="zh-CN" altLang="en-US" sz="1600">
                <a:latin typeface="宋体" panose="02010600030101010101" pitchFamily="2" charset="-122"/>
              </a:rPr>
              <a:t>它的第一个四元式地址（序号）必然是</a:t>
            </a:r>
            <a:r>
              <a:rPr lang="en-US" altLang="zh-CN" sz="1600">
                <a:latin typeface="宋体" panose="02010600030101010101" pitchFamily="2" charset="-122"/>
              </a:rPr>
              <a:t>NXQ</a:t>
            </a:r>
            <a:r>
              <a:rPr lang="zh-CN" altLang="en-US" sz="1600">
                <a:latin typeface="宋体" panose="02010600030101010101" pitchFamily="2" charset="-122"/>
              </a:rPr>
              <a:t>当前值，因此可用</a:t>
            </a:r>
            <a:r>
              <a:rPr lang="en-US" altLang="zh-CN" sz="1600">
                <a:latin typeface="宋体" panose="02010600030101010101" pitchFamily="2" charset="-122"/>
              </a:rPr>
              <a:t>NXQ</a:t>
            </a:r>
            <a:r>
              <a:rPr lang="zh-CN" altLang="en-US" sz="1600">
                <a:latin typeface="宋体" panose="02010600030101010101" pitchFamily="2" charset="-122"/>
              </a:rPr>
              <a:t>值回填由</a:t>
            </a:r>
          </a:p>
          <a:p>
            <a:pPr>
              <a:buFont typeface="Wingdings" panose="05000000000000000000" pitchFamily="2" charset="2"/>
              <a:buNone/>
            </a:pPr>
            <a:r>
              <a:rPr lang="en-US" altLang="zh-CN" sz="1600">
                <a:latin typeface="宋体" panose="02010600030101010101" pitchFamily="2" charset="-122"/>
              </a:rPr>
              <a:t>L.CHAIN</a:t>
            </a:r>
            <a:r>
              <a:rPr lang="zh-CN" altLang="en-US" sz="1600">
                <a:latin typeface="宋体" panose="02010600030101010101" pitchFamily="2" charset="-122"/>
              </a:rPr>
              <a:t>指示四元式链。（</a:t>
            </a:r>
            <a:r>
              <a:rPr lang="en-US" altLang="zh-CN" sz="1600">
                <a:latin typeface="宋体" panose="02010600030101010101" pitchFamily="2" charset="-122"/>
              </a:rPr>
              <a:t>L.CHAIN</a:t>
            </a:r>
            <a:r>
              <a:rPr lang="zh-CN" altLang="en-US" sz="1600">
                <a:latin typeface="宋体" panose="02010600030101010101" pitchFamily="2" charset="-122"/>
              </a:rPr>
              <a:t>指示链即为</a:t>
            </a:r>
            <a:r>
              <a:rPr lang="en-US" altLang="zh-CN" sz="1600">
                <a:latin typeface="宋体" panose="02010600030101010101" pitchFamily="2" charset="-122"/>
              </a:rPr>
              <a:t>S.CHAIN</a:t>
            </a:r>
            <a:r>
              <a:rPr lang="zh-CN" altLang="en-US" sz="1600">
                <a:latin typeface="宋体" panose="02010600030101010101" pitchFamily="2" charset="-122"/>
              </a:rPr>
              <a:t>指示链。）</a:t>
            </a:r>
          </a:p>
          <a:p>
            <a:pPr>
              <a:buFont typeface="Wingdings" panose="05000000000000000000" pitchFamily="2" charset="2"/>
              <a:buNone/>
            </a:pPr>
            <a:endParaRPr lang="en-US" altLang="zh-CN" sz="1600">
              <a:latin typeface="宋体" panose="02010600030101010101" pitchFamily="2" charset="-122"/>
            </a:endParaRPr>
          </a:p>
        </p:txBody>
      </p:sp>
    </p:spTree>
    <p:extLst>
      <p:ext uri="{BB962C8B-B14F-4D97-AF65-F5344CB8AC3E}">
        <p14:creationId xmlns:p14="http://schemas.microsoft.com/office/powerpoint/2010/main" val="1693835649"/>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8418" name="Rectangle 2"/>
          <p:cNvSpPr>
            <a:spLocks noGrp="1" noChangeArrowheads="1"/>
          </p:cNvSpPr>
          <p:nvPr>
            <p:ph type="body" idx="1"/>
          </p:nvPr>
        </p:nvSpPr>
        <p:spPr>
          <a:xfrm>
            <a:off x="2667000" y="1295400"/>
            <a:ext cx="7812088" cy="3429000"/>
          </a:xfrm>
        </p:spPr>
        <p:txBody>
          <a:bodyPr/>
          <a:lstStyle/>
          <a:p>
            <a:pPr>
              <a:buFont typeface="Wingdings" panose="05000000000000000000" pitchFamily="2" charset="2"/>
              <a:buNone/>
            </a:pPr>
            <a:r>
              <a:rPr lang="en-US" altLang="zh-CN" sz="1600" b="1">
                <a:solidFill>
                  <a:srgbClr val="00FF00"/>
                </a:solidFill>
                <a:latin typeface="宋体" panose="02010600030101010101" pitchFamily="2" charset="-122"/>
              </a:rPr>
              <a:t>⑧ </a:t>
            </a:r>
            <a:r>
              <a:rPr lang="en-US" altLang="zh-CN" sz="1600">
                <a:latin typeface="宋体" panose="02010600030101010101" pitchFamily="2" charset="-122"/>
              </a:rPr>
              <a:t>L∷=L</a:t>
            </a:r>
            <a:r>
              <a:rPr lang="en-US" altLang="zh-CN" sz="1600" baseline="30000">
                <a:latin typeface="宋体" panose="02010600030101010101" pitchFamily="2" charset="-122"/>
              </a:rPr>
              <a:t>S</a:t>
            </a:r>
            <a:r>
              <a:rPr lang="en-US" altLang="zh-CN" sz="1600">
                <a:latin typeface="宋体" panose="02010600030101010101" pitchFamily="2" charset="-122"/>
              </a:rPr>
              <a:t>S</a:t>
            </a:r>
            <a:r>
              <a:rPr lang="en-US" altLang="zh-CN" sz="1600" baseline="30000">
                <a:latin typeface="宋体" panose="02010600030101010101" pitchFamily="2" charset="-122"/>
              </a:rPr>
              <a:t>(1)     </a:t>
            </a:r>
            <a:r>
              <a:rPr lang="en-US" altLang="zh-CN" sz="1600">
                <a:latin typeface="宋体" panose="02010600030101010101" pitchFamily="2" charset="-122"/>
              </a:rPr>
              <a:t>{L</a:t>
            </a:r>
            <a:r>
              <a:rPr lang="en-US" altLang="zh-CN" sz="1600">
                <a:latin typeface="Courier New" panose="02070309020205020404" pitchFamily="49" charset="0"/>
              </a:rPr>
              <a:t>·</a:t>
            </a:r>
            <a:r>
              <a:rPr lang="en-US" altLang="zh-CN" sz="1600">
                <a:latin typeface="宋体" panose="02010600030101010101" pitchFamily="2" charset="-122"/>
              </a:rPr>
              <a:t>CHAIN:=S</a:t>
            </a:r>
            <a:r>
              <a:rPr lang="en-US" altLang="zh-CN" sz="1600" baseline="30000">
                <a:latin typeface="宋体" panose="02010600030101010101" pitchFamily="2" charset="-122"/>
              </a:rPr>
              <a:t>(1)</a:t>
            </a:r>
            <a:r>
              <a:rPr lang="en-US" altLang="zh-CN" sz="1600">
                <a:latin typeface="Courier New" panose="02070309020205020404" pitchFamily="49" charset="0"/>
              </a:rPr>
              <a:t>·</a:t>
            </a:r>
            <a:r>
              <a:rPr lang="en-US" altLang="zh-CN" sz="1600">
                <a:latin typeface="宋体" panose="02010600030101010101" pitchFamily="2" charset="-122"/>
              </a:rPr>
              <a:t>CHAIN}</a:t>
            </a:r>
          </a:p>
          <a:p>
            <a:pPr>
              <a:buFont typeface="Wingdings" panose="05000000000000000000" pitchFamily="2" charset="2"/>
              <a:buNone/>
            </a:pPr>
            <a:r>
              <a:rPr lang="zh-CN" altLang="en-US" sz="1600">
                <a:latin typeface="宋体" panose="02010600030101010101" pitchFamily="2" charset="-122"/>
              </a:rPr>
              <a:t>按此规则归约时，语句</a:t>
            </a:r>
            <a:r>
              <a:rPr lang="en-US" altLang="zh-CN" sz="1600">
                <a:latin typeface="宋体" panose="02010600030101010101" pitchFamily="2" charset="-122"/>
              </a:rPr>
              <a:t>S</a:t>
            </a:r>
            <a:r>
              <a:rPr lang="en-US" altLang="zh-CN" sz="1600" baseline="30000">
                <a:latin typeface="宋体" panose="02010600030101010101" pitchFamily="2" charset="-122"/>
              </a:rPr>
              <a:t>(1)</a:t>
            </a:r>
            <a:r>
              <a:rPr lang="zh-CN" altLang="en-US" sz="1600">
                <a:latin typeface="宋体" panose="02010600030101010101" pitchFamily="2" charset="-122"/>
              </a:rPr>
              <a:t>四元式已产生，但执行完</a:t>
            </a:r>
            <a:r>
              <a:rPr lang="en-US" altLang="zh-CN" sz="1600">
                <a:latin typeface="宋体" panose="02010600030101010101" pitchFamily="2" charset="-122"/>
              </a:rPr>
              <a:t>S</a:t>
            </a:r>
            <a:r>
              <a:rPr lang="en-US" altLang="zh-CN" sz="1600" baseline="30000">
                <a:latin typeface="宋体" panose="02010600030101010101" pitchFamily="2" charset="-122"/>
              </a:rPr>
              <a:t>(1)</a:t>
            </a:r>
            <a:r>
              <a:rPr lang="zh-CN" altLang="en-US" sz="1600">
                <a:latin typeface="宋体" panose="02010600030101010101" pitchFamily="2" charset="-122"/>
              </a:rPr>
              <a:t>后，控制应转向的</a:t>
            </a:r>
          </a:p>
          <a:p>
            <a:pPr>
              <a:buFont typeface="Wingdings" panose="05000000000000000000" pitchFamily="2" charset="2"/>
              <a:buNone/>
            </a:pPr>
            <a:r>
              <a:rPr lang="zh-CN" altLang="en-US" sz="1600">
                <a:latin typeface="宋体" panose="02010600030101010101" pitchFamily="2" charset="-122"/>
              </a:rPr>
              <a:t>目标尚待回填，故将</a:t>
            </a:r>
            <a:r>
              <a:rPr lang="en-US" altLang="zh-CN" sz="1600">
                <a:latin typeface="宋体" panose="02010600030101010101" pitchFamily="2" charset="-122"/>
              </a:rPr>
              <a:t>S</a:t>
            </a:r>
            <a:r>
              <a:rPr lang="en-US" altLang="zh-CN" sz="1600" baseline="30000">
                <a:latin typeface="宋体" panose="02010600030101010101" pitchFamily="2" charset="-122"/>
              </a:rPr>
              <a:t>(1)</a:t>
            </a:r>
            <a:r>
              <a:rPr lang="en-US" altLang="zh-CN" sz="1600">
                <a:latin typeface="宋体" panose="02010600030101010101" pitchFamily="2" charset="-122"/>
              </a:rPr>
              <a:t>.CHAIN</a:t>
            </a:r>
            <a:r>
              <a:rPr lang="zh-CN" altLang="en-US" sz="1600">
                <a:latin typeface="宋体" panose="02010600030101010101" pitchFamily="2" charset="-122"/>
              </a:rPr>
              <a:t>所指示四元式链头传递给</a:t>
            </a:r>
            <a:r>
              <a:rPr lang="en-US" altLang="zh-CN" sz="1600">
                <a:latin typeface="宋体" panose="02010600030101010101" pitchFamily="2" charset="-122"/>
              </a:rPr>
              <a:t>L.CHAIN</a:t>
            </a:r>
            <a:r>
              <a:rPr lang="zh-CN" altLang="en-US" sz="1600">
                <a:latin typeface="宋体" panose="02010600030101010101" pitchFamily="2" charset="-122"/>
              </a:rPr>
              <a:t>，以便以</a:t>
            </a:r>
          </a:p>
          <a:p>
            <a:pPr>
              <a:buFont typeface="Wingdings" panose="05000000000000000000" pitchFamily="2" charset="2"/>
              <a:buNone/>
            </a:pPr>
            <a:r>
              <a:rPr lang="zh-CN" altLang="en-US" sz="1600">
                <a:latin typeface="宋体" panose="02010600030101010101" pitchFamily="2" charset="-122"/>
              </a:rPr>
              <a:t>后回填。</a:t>
            </a:r>
          </a:p>
          <a:p>
            <a:pPr>
              <a:buFont typeface="Wingdings" panose="05000000000000000000" pitchFamily="2" charset="2"/>
              <a:buNone/>
            </a:pPr>
            <a:r>
              <a:rPr lang="zh-CN" altLang="en-US" sz="1600" b="1">
                <a:solidFill>
                  <a:srgbClr val="00FF00"/>
                </a:solidFill>
                <a:latin typeface="宋体" panose="02010600030101010101" pitchFamily="2" charset="-122"/>
              </a:rPr>
              <a:t>⑨ </a:t>
            </a:r>
            <a:r>
              <a:rPr lang="en-US" altLang="zh-CN" sz="1600">
                <a:latin typeface="宋体" panose="02010600030101010101" pitchFamily="2" charset="-122"/>
              </a:rPr>
              <a:t>S∷=begin L end {S</a:t>
            </a:r>
            <a:r>
              <a:rPr lang="en-US" altLang="zh-CN" sz="1600">
                <a:latin typeface="Courier New" panose="02070309020205020404" pitchFamily="49" charset="0"/>
              </a:rPr>
              <a:t>·</a:t>
            </a:r>
            <a:r>
              <a:rPr lang="en-US" altLang="zh-CN" sz="1600">
                <a:latin typeface="宋体" panose="02010600030101010101" pitchFamily="2" charset="-122"/>
              </a:rPr>
              <a:t>CHAIN:=L</a:t>
            </a:r>
            <a:r>
              <a:rPr lang="en-US" altLang="zh-CN" sz="1600">
                <a:latin typeface="Courier New" panose="02070309020205020404" pitchFamily="49" charset="0"/>
              </a:rPr>
              <a:t>·</a:t>
            </a:r>
            <a:r>
              <a:rPr lang="en-US" altLang="zh-CN" sz="1600">
                <a:latin typeface="宋体" panose="02010600030101010101" pitchFamily="2" charset="-122"/>
              </a:rPr>
              <a:t>CHAIN}</a:t>
            </a:r>
          </a:p>
          <a:p>
            <a:pPr>
              <a:buFont typeface="Wingdings" panose="05000000000000000000" pitchFamily="2" charset="2"/>
              <a:buNone/>
            </a:pPr>
            <a:r>
              <a:rPr lang="zh-CN" altLang="en-US" sz="1600">
                <a:latin typeface="宋体" panose="02010600030101010101" pitchFamily="2" charset="-122"/>
              </a:rPr>
              <a:t>按此规则进行归约时，一个复合语句代码已产生，此时该复合语句应转向</a:t>
            </a:r>
          </a:p>
          <a:p>
            <a:pPr>
              <a:buFont typeface="Wingdings" panose="05000000000000000000" pitchFamily="2" charset="2"/>
              <a:buNone/>
            </a:pPr>
            <a:r>
              <a:rPr lang="zh-CN" altLang="en-US" sz="1600">
                <a:latin typeface="宋体" panose="02010600030101010101" pitchFamily="2" charset="-122"/>
              </a:rPr>
              <a:t>的目标尚待回填，故将相应四元式链头借</a:t>
            </a:r>
            <a:r>
              <a:rPr lang="en-US" altLang="zh-CN" sz="1600">
                <a:latin typeface="宋体" panose="02010600030101010101" pitchFamily="2" charset="-122"/>
              </a:rPr>
              <a:t>S.CHAIN</a:t>
            </a:r>
            <a:r>
              <a:rPr lang="zh-CN" altLang="en-US" sz="1600">
                <a:latin typeface="宋体" panose="02010600030101010101" pitchFamily="2" charset="-122"/>
              </a:rPr>
              <a:t>传递下去。</a:t>
            </a:r>
          </a:p>
          <a:p>
            <a:pPr>
              <a:buFont typeface="Wingdings" panose="05000000000000000000" pitchFamily="2" charset="2"/>
              <a:buNone/>
            </a:pPr>
            <a:r>
              <a:rPr lang="zh-CN" altLang="en-US" sz="1600" b="1">
                <a:solidFill>
                  <a:srgbClr val="00FF00"/>
                </a:solidFill>
                <a:latin typeface="宋体" panose="02010600030101010101" pitchFamily="2" charset="-122"/>
              </a:rPr>
              <a:t>⑩</a:t>
            </a:r>
            <a:r>
              <a:rPr lang="zh-CN" altLang="en-US" sz="1600">
                <a:latin typeface="宋体" panose="02010600030101010101" pitchFamily="2" charset="-122"/>
              </a:rPr>
              <a:t> </a:t>
            </a:r>
            <a:r>
              <a:rPr lang="en-US" altLang="zh-CN" sz="1600">
                <a:latin typeface="宋体" panose="02010600030101010101" pitchFamily="2" charset="-122"/>
              </a:rPr>
              <a:t>P∷=S {BAKPATCH(S</a:t>
            </a:r>
            <a:r>
              <a:rPr lang="en-US" altLang="zh-CN" sz="1600">
                <a:latin typeface="Courier New" panose="02070309020205020404" pitchFamily="49" charset="0"/>
              </a:rPr>
              <a:t>·</a:t>
            </a:r>
            <a:r>
              <a:rPr lang="en-US" altLang="zh-CN" sz="1600">
                <a:latin typeface="宋体" panose="02010600030101010101" pitchFamily="2" charset="-122"/>
              </a:rPr>
              <a:t>CHIAN,NXQ);GEN(return, , ,)}</a:t>
            </a:r>
          </a:p>
          <a:p>
            <a:pPr>
              <a:buFont typeface="Wingdings" panose="05000000000000000000" pitchFamily="2" charset="2"/>
              <a:buNone/>
            </a:pPr>
            <a:r>
              <a:rPr lang="zh-CN" altLang="en-US" sz="1600">
                <a:latin typeface="宋体" panose="02010600030101010101" pitchFamily="2" charset="-122"/>
              </a:rPr>
              <a:t>若不考虑程序说明部分，则可将一个过程视为文法单个语句，此时应考虑</a:t>
            </a:r>
          </a:p>
          <a:p>
            <a:pPr>
              <a:buFont typeface="Wingdings" panose="05000000000000000000" pitchFamily="2" charset="2"/>
              <a:buNone/>
            </a:pPr>
            <a:r>
              <a:rPr lang="zh-CN" altLang="en-US" sz="1600">
                <a:latin typeface="宋体" panose="02010600030101010101" pitchFamily="2" charset="-122"/>
              </a:rPr>
              <a:t>补充此规则。</a:t>
            </a:r>
          </a:p>
          <a:p>
            <a:pPr>
              <a:buFont typeface="Wingdings" panose="05000000000000000000" pitchFamily="2" charset="2"/>
              <a:buNone/>
            </a:pPr>
            <a:endParaRPr lang="en-US" altLang="zh-CN" sz="1600">
              <a:latin typeface="宋体" panose="02010600030101010101" pitchFamily="2" charset="-122"/>
            </a:endParaRPr>
          </a:p>
        </p:txBody>
      </p:sp>
    </p:spTree>
    <p:extLst>
      <p:ext uri="{BB962C8B-B14F-4D97-AF65-F5344CB8AC3E}">
        <p14:creationId xmlns:p14="http://schemas.microsoft.com/office/powerpoint/2010/main" val="3185928646"/>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42" name="Rectangle 2"/>
          <p:cNvSpPr>
            <a:spLocks noGrp="1" noChangeArrowheads="1"/>
          </p:cNvSpPr>
          <p:nvPr>
            <p:ph type="body" idx="1"/>
          </p:nvPr>
        </p:nvSpPr>
        <p:spPr>
          <a:xfrm>
            <a:off x="2706688" y="228600"/>
            <a:ext cx="7772400" cy="6400800"/>
          </a:xfrm>
        </p:spPr>
        <p:txBody>
          <a:bodyPr>
            <a:normAutofit lnSpcReduction="10000"/>
          </a:bodyPr>
          <a:lstStyle/>
          <a:p>
            <a:pPr>
              <a:lnSpc>
                <a:spcPct val="90000"/>
              </a:lnSpc>
              <a:spcBef>
                <a:spcPct val="0"/>
              </a:spcBef>
              <a:buFontTx/>
              <a:buNone/>
            </a:pPr>
            <a:r>
              <a:rPr kumimoji="1" lang="zh-CN" altLang="en-US" sz="1600">
                <a:latin typeface="宋体" panose="02010600030101010101" pitchFamily="2" charset="-122"/>
              </a:rPr>
              <a:t>例</a:t>
            </a:r>
            <a:r>
              <a:rPr kumimoji="1" lang="en-US" altLang="zh-CN" sz="1600">
                <a:latin typeface="宋体" panose="02010600030101010101" pitchFamily="2" charset="-122"/>
              </a:rPr>
              <a:t>5.8   </a:t>
            </a:r>
            <a:r>
              <a:rPr kumimoji="1" lang="zh-CN" altLang="en-US" sz="1600">
                <a:latin typeface="宋体" panose="02010600030101010101" pitchFamily="2" charset="-122"/>
              </a:rPr>
              <a:t>根据条件语句的语义子程序，给出下述条件语句语法制导翻译过程。</a:t>
            </a:r>
          </a:p>
          <a:p>
            <a:pPr>
              <a:lnSpc>
                <a:spcPct val="90000"/>
              </a:lnSpc>
              <a:spcBef>
                <a:spcPct val="0"/>
              </a:spcBef>
              <a:buFontTx/>
              <a:buNone/>
            </a:pPr>
            <a:r>
              <a:rPr kumimoji="1" lang="zh-CN" altLang="en-US" sz="1600">
                <a:latin typeface="宋体" panose="02010600030101010101" pitchFamily="2" charset="-122"/>
              </a:rPr>
              <a:t>   </a:t>
            </a:r>
            <a:r>
              <a:rPr kumimoji="1" lang="en-US" altLang="zh-CN" sz="1600">
                <a:latin typeface="宋体" panose="02010600030101010101" pitchFamily="2" charset="-122"/>
              </a:rPr>
              <a:t>if a∧b∧c&gt;d then</a:t>
            </a:r>
          </a:p>
          <a:p>
            <a:pPr>
              <a:lnSpc>
                <a:spcPct val="90000"/>
              </a:lnSpc>
              <a:spcBef>
                <a:spcPct val="0"/>
              </a:spcBef>
              <a:buFontTx/>
              <a:buNone/>
            </a:pPr>
            <a:r>
              <a:rPr kumimoji="1" lang="en-US" altLang="zh-CN" sz="1600">
                <a:latin typeface="宋体" panose="02010600030101010101" pitchFamily="2" charset="-122"/>
              </a:rPr>
              <a:t>           if a &lt; b then f:=1 else f:=0</a:t>
            </a:r>
          </a:p>
          <a:p>
            <a:pPr>
              <a:lnSpc>
                <a:spcPct val="90000"/>
              </a:lnSpc>
              <a:spcBef>
                <a:spcPct val="0"/>
              </a:spcBef>
              <a:buFontTx/>
              <a:buNone/>
            </a:pPr>
            <a:r>
              <a:rPr kumimoji="1" lang="en-US" altLang="zh-CN" sz="1600">
                <a:latin typeface="宋体" panose="02010600030101010101" pitchFamily="2" charset="-122"/>
              </a:rPr>
              <a:t>                     else g:=2</a:t>
            </a:r>
            <a:endParaRPr lang="en-US" altLang="zh-CN" sz="1600">
              <a:latin typeface="宋体" panose="02010600030101010101" pitchFamily="2" charset="-122"/>
            </a:endParaRPr>
          </a:p>
          <a:p>
            <a:pPr algn="just">
              <a:lnSpc>
                <a:spcPct val="90000"/>
              </a:lnSpc>
              <a:buFont typeface="Wingdings" panose="05000000000000000000" pitchFamily="2" charset="2"/>
              <a:buNone/>
            </a:pPr>
            <a:r>
              <a:rPr lang="zh-CN" altLang="en-US" sz="1600">
                <a:latin typeface="宋体" panose="02010600030101010101" pitchFamily="2" charset="-122"/>
              </a:rPr>
              <a:t>语法制导翻译过程                       四元式</a:t>
            </a:r>
          </a:p>
          <a:p>
            <a:pPr algn="just">
              <a:lnSpc>
                <a:spcPct val="90000"/>
              </a:lnSpc>
              <a:buFont typeface="Wingdings" panose="05000000000000000000" pitchFamily="2" charset="2"/>
              <a:buNone/>
            </a:pPr>
            <a:r>
              <a:rPr lang="en-US" altLang="zh-CN" sz="1600">
                <a:latin typeface="宋体" panose="02010600030101010101" pitchFamily="2" charset="-122"/>
              </a:rPr>
              <a:t>if a∧b∧c&gt;d then if a&lt;b then f:=1 else f:=0 else g:=2</a:t>
            </a:r>
          </a:p>
          <a:p>
            <a:pPr algn="just">
              <a:lnSpc>
                <a:spcPct val="90000"/>
              </a:lnSpc>
              <a:buFont typeface="Wingdings" panose="05000000000000000000" pitchFamily="2" charset="2"/>
              <a:buNone/>
            </a:pPr>
            <a:r>
              <a:rPr lang="en-US" altLang="zh-CN" sz="1600">
                <a:latin typeface="宋体" panose="02010600030101010101" pitchFamily="2" charset="-122"/>
              </a:rPr>
              <a:t>(1) if </a:t>
            </a:r>
            <a:r>
              <a:rPr lang="en-US" altLang="zh-CN" sz="1600" u="sng">
                <a:latin typeface="宋体" panose="02010600030101010101" pitchFamily="2" charset="-122"/>
              </a:rPr>
              <a:t>E</a:t>
            </a:r>
            <a:r>
              <a:rPr lang="en-US" altLang="zh-CN" sz="1600" u="sng" baseline="30000">
                <a:latin typeface="宋体" panose="02010600030101010101" pitchFamily="2" charset="-122"/>
              </a:rPr>
              <a:t>(1)</a:t>
            </a:r>
            <a:r>
              <a:rPr lang="en-US" altLang="zh-CN" sz="1600">
                <a:latin typeface="宋体" panose="02010600030101010101" pitchFamily="2" charset="-122"/>
              </a:rPr>
              <a:t>∧b∧c&gt;d then </a:t>
            </a:r>
            <a:r>
              <a:rPr lang="en-US" altLang="zh-CN" sz="1600">
                <a:latin typeface="Courier New" panose="02070309020205020404" pitchFamily="49" charset="0"/>
              </a:rPr>
              <a:t>…</a:t>
            </a:r>
            <a:r>
              <a:rPr lang="en-US" altLang="zh-CN" sz="1600">
                <a:latin typeface="宋体" panose="02010600030101010101" pitchFamily="2" charset="-122"/>
              </a:rPr>
              <a:t>         100 (jnz,a, ,</a:t>
            </a:r>
            <a:r>
              <a:rPr lang="en-US" altLang="zh-CN" sz="1600" u="sng">
                <a:latin typeface="宋体" panose="02010600030101010101" pitchFamily="2" charset="-122"/>
              </a:rPr>
              <a:t>0</a:t>
            </a:r>
            <a:r>
              <a:rPr lang="en-US" altLang="zh-CN" sz="1600">
                <a:latin typeface="宋体" panose="02010600030101010101" pitchFamily="2" charset="-122"/>
              </a:rPr>
              <a:t>)</a:t>
            </a:r>
            <a:r>
              <a:rPr lang="en-US" altLang="zh-CN" sz="1600">
                <a:solidFill>
                  <a:schemeClr val="hlink"/>
                </a:solidFill>
                <a:latin typeface="宋体" panose="02010600030101010101" pitchFamily="2" charset="-122"/>
              </a:rPr>
              <a:t>102</a:t>
            </a:r>
          </a:p>
          <a:p>
            <a:pPr algn="just">
              <a:lnSpc>
                <a:spcPct val="90000"/>
              </a:lnSpc>
              <a:buFont typeface="Wingdings" panose="05000000000000000000" pitchFamily="2" charset="2"/>
              <a:buNone/>
            </a:pPr>
            <a:r>
              <a:rPr lang="en-US" altLang="zh-CN" sz="1600">
                <a:latin typeface="宋体" panose="02010600030101010101" pitchFamily="2" charset="-122"/>
              </a:rPr>
              <a:t>  {E</a:t>
            </a:r>
            <a:r>
              <a:rPr lang="en-US" altLang="zh-CN" sz="1600" baseline="30000">
                <a:latin typeface="宋体" panose="02010600030101010101" pitchFamily="2" charset="-122"/>
              </a:rPr>
              <a:t>(1)</a:t>
            </a:r>
            <a:r>
              <a:rPr lang="en-US" altLang="zh-CN" sz="1600">
                <a:latin typeface="Courier New" panose="02070309020205020404" pitchFamily="49" charset="0"/>
              </a:rPr>
              <a:t>·</a:t>
            </a:r>
            <a:r>
              <a:rPr lang="en-US" altLang="zh-CN" sz="1600">
                <a:latin typeface="宋体" panose="02010600030101010101" pitchFamily="2" charset="-122"/>
              </a:rPr>
              <a:t>TC:=100;E</a:t>
            </a:r>
            <a:r>
              <a:rPr lang="en-US" altLang="zh-CN" sz="1600" baseline="30000">
                <a:latin typeface="宋体" panose="02010600030101010101" pitchFamily="2" charset="-122"/>
              </a:rPr>
              <a:t>(1)</a:t>
            </a:r>
            <a:r>
              <a:rPr lang="en-US" altLang="zh-CN" sz="1600">
                <a:latin typeface="Courier New" panose="02070309020205020404" pitchFamily="49" charset="0"/>
              </a:rPr>
              <a:t>·</a:t>
            </a:r>
            <a:r>
              <a:rPr lang="en-US" altLang="zh-CN" sz="1600">
                <a:latin typeface="宋体" panose="02010600030101010101" pitchFamily="2" charset="-122"/>
              </a:rPr>
              <a:t>FC:=101}       101 (j, , ,</a:t>
            </a:r>
            <a:r>
              <a:rPr lang="en-US" altLang="zh-CN" sz="1600" u="sng">
                <a:latin typeface="宋体" panose="02010600030101010101" pitchFamily="2" charset="-122"/>
              </a:rPr>
              <a:t>0</a:t>
            </a:r>
            <a:r>
              <a:rPr lang="en-US" altLang="zh-CN" sz="1600">
                <a:latin typeface="宋体" panose="02010600030101010101" pitchFamily="2" charset="-122"/>
              </a:rPr>
              <a:t>)</a:t>
            </a:r>
            <a:r>
              <a:rPr lang="en-US" altLang="zh-CN" sz="1600">
                <a:solidFill>
                  <a:schemeClr val="hlink"/>
                </a:solidFill>
                <a:latin typeface="宋体" panose="02010600030101010101" pitchFamily="2" charset="-122"/>
              </a:rPr>
              <a:t>112</a:t>
            </a:r>
          </a:p>
          <a:p>
            <a:pPr algn="just">
              <a:lnSpc>
                <a:spcPct val="90000"/>
              </a:lnSpc>
              <a:buFont typeface="Wingdings" panose="05000000000000000000" pitchFamily="2" charset="2"/>
              <a:buNone/>
            </a:pPr>
            <a:r>
              <a:rPr lang="en-US" altLang="zh-CN" sz="1600">
                <a:latin typeface="宋体" panose="02010600030101010101" pitchFamily="2" charset="-122"/>
              </a:rPr>
              <a:t>(2) if </a:t>
            </a:r>
            <a:r>
              <a:rPr lang="en-US" altLang="zh-CN" sz="1600" u="sng">
                <a:latin typeface="宋体" panose="02010600030101010101" pitchFamily="2" charset="-122"/>
              </a:rPr>
              <a:t>E</a:t>
            </a:r>
            <a:r>
              <a:rPr lang="en-US" altLang="zh-CN" sz="1600" u="sng" baseline="30000">
                <a:latin typeface="宋体" panose="02010600030101010101" pitchFamily="2" charset="-122"/>
              </a:rPr>
              <a:t>∧</a:t>
            </a:r>
            <a:r>
              <a:rPr lang="en-US" altLang="zh-CN" sz="1600">
                <a:latin typeface="宋体" panose="02010600030101010101" pitchFamily="2" charset="-122"/>
              </a:rPr>
              <a:t>b∧c&gt;d then </a:t>
            </a:r>
            <a:r>
              <a:rPr lang="en-US" altLang="zh-CN" sz="1600">
                <a:latin typeface="Courier New" panose="02070309020205020404" pitchFamily="49" charset="0"/>
              </a:rPr>
              <a:t>…</a:t>
            </a:r>
            <a:r>
              <a:rPr lang="en-US" altLang="zh-CN" sz="1600">
                <a:latin typeface="宋体" panose="02010600030101010101" pitchFamily="2" charset="-122"/>
              </a:rPr>
              <a:t></a:t>
            </a:r>
          </a:p>
          <a:p>
            <a:pPr algn="just">
              <a:lnSpc>
                <a:spcPct val="90000"/>
              </a:lnSpc>
              <a:buFont typeface="Wingdings" panose="05000000000000000000" pitchFamily="2" charset="2"/>
              <a:buNone/>
            </a:pPr>
            <a:r>
              <a:rPr lang="en-US" altLang="zh-CN" sz="1600">
                <a:latin typeface="宋体" panose="02010600030101010101" pitchFamily="2" charset="-122"/>
              </a:rPr>
              <a:t>  {BP(E</a:t>
            </a:r>
            <a:r>
              <a:rPr lang="en-US" altLang="zh-CN" sz="1600" baseline="30000">
                <a:latin typeface="宋体" panose="02010600030101010101" pitchFamily="2" charset="-122"/>
              </a:rPr>
              <a:t>(1)</a:t>
            </a:r>
            <a:r>
              <a:rPr lang="en-US" altLang="zh-CN" sz="1600">
                <a:latin typeface="Courier New" panose="02070309020205020404" pitchFamily="49" charset="0"/>
              </a:rPr>
              <a:t>·</a:t>
            </a:r>
            <a:r>
              <a:rPr lang="en-US" altLang="zh-CN" sz="1600">
                <a:latin typeface="宋体" panose="02010600030101010101" pitchFamily="2" charset="-122"/>
              </a:rPr>
              <a:t>TC=100,NXQ=102);</a:t>
            </a:r>
          </a:p>
          <a:p>
            <a:pPr algn="just">
              <a:lnSpc>
                <a:spcPct val="90000"/>
              </a:lnSpc>
              <a:buFont typeface="Wingdings" panose="05000000000000000000" pitchFamily="2" charset="2"/>
              <a:buNone/>
            </a:pPr>
            <a:r>
              <a:rPr lang="en-US" altLang="zh-CN" sz="1600">
                <a:latin typeface="宋体" panose="02010600030101010101" pitchFamily="2" charset="-122"/>
              </a:rPr>
              <a:t>   E</a:t>
            </a:r>
            <a:r>
              <a:rPr lang="en-US" altLang="zh-CN" sz="1600" baseline="30000">
                <a:latin typeface="宋体" panose="02010600030101010101" pitchFamily="2" charset="-122"/>
              </a:rPr>
              <a:t>∧</a:t>
            </a:r>
            <a:r>
              <a:rPr lang="en-US" altLang="zh-CN" sz="1600">
                <a:latin typeface="Courier New" panose="02070309020205020404" pitchFamily="49" charset="0"/>
              </a:rPr>
              <a:t>·</a:t>
            </a:r>
            <a:r>
              <a:rPr lang="en-US" altLang="zh-CN" sz="1600">
                <a:latin typeface="宋体" panose="02010600030101010101" pitchFamily="2" charset="-122"/>
              </a:rPr>
              <a:t>FC:=E</a:t>
            </a:r>
            <a:r>
              <a:rPr lang="en-US" altLang="zh-CN" sz="1600" baseline="30000">
                <a:latin typeface="宋体" panose="02010600030101010101" pitchFamily="2" charset="-122"/>
              </a:rPr>
              <a:t>(1)</a:t>
            </a:r>
            <a:r>
              <a:rPr lang="en-US" altLang="zh-CN" sz="1600">
                <a:latin typeface="Courier New" panose="02070309020205020404" pitchFamily="49" charset="0"/>
              </a:rPr>
              <a:t>·</a:t>
            </a:r>
            <a:r>
              <a:rPr lang="en-US" altLang="zh-CN" sz="1600">
                <a:latin typeface="宋体" panose="02010600030101010101" pitchFamily="2" charset="-122"/>
              </a:rPr>
              <a:t>FC=101}</a:t>
            </a:r>
          </a:p>
          <a:p>
            <a:pPr algn="just">
              <a:lnSpc>
                <a:spcPct val="90000"/>
              </a:lnSpc>
              <a:buFont typeface="Wingdings" panose="05000000000000000000" pitchFamily="2" charset="2"/>
              <a:buNone/>
            </a:pPr>
            <a:r>
              <a:rPr lang="en-US" altLang="zh-CN" sz="1600">
                <a:latin typeface="宋体" panose="02010600030101010101" pitchFamily="2" charset="-122"/>
              </a:rPr>
              <a:t>(3)if E</a:t>
            </a:r>
            <a:r>
              <a:rPr lang="en-US" altLang="zh-CN" sz="1600" baseline="30000">
                <a:latin typeface="宋体" panose="02010600030101010101" pitchFamily="2" charset="-122"/>
              </a:rPr>
              <a:t>∧</a:t>
            </a:r>
            <a:r>
              <a:rPr lang="en-US" altLang="zh-CN" sz="1600">
                <a:latin typeface="宋体" panose="02010600030101010101" pitchFamily="2" charset="-122"/>
              </a:rPr>
              <a:t>E</a:t>
            </a:r>
            <a:r>
              <a:rPr lang="en-US" altLang="zh-CN" sz="1600" baseline="30000">
                <a:latin typeface="宋体" panose="02010600030101010101" pitchFamily="2" charset="-122"/>
              </a:rPr>
              <a:t>(2)</a:t>
            </a:r>
            <a:r>
              <a:rPr lang="en-US" altLang="zh-CN" sz="1600">
                <a:latin typeface="宋体" panose="02010600030101010101" pitchFamily="2" charset="-122"/>
              </a:rPr>
              <a:t>∧c&gt;d then </a:t>
            </a:r>
            <a:r>
              <a:rPr lang="en-US" altLang="zh-CN" sz="1600">
                <a:latin typeface="Courier New" panose="02070309020205020404" pitchFamily="49" charset="0"/>
              </a:rPr>
              <a:t>…</a:t>
            </a:r>
            <a:r>
              <a:rPr lang="en-US" altLang="zh-CN" sz="1600">
                <a:latin typeface="宋体" panose="02010600030101010101" pitchFamily="2" charset="-122"/>
              </a:rPr>
              <a:t>           102 (jnz,b, ,</a:t>
            </a:r>
            <a:r>
              <a:rPr lang="en-US" altLang="zh-CN" sz="1600" u="sng">
                <a:latin typeface="宋体" panose="02010600030101010101" pitchFamily="2" charset="-122"/>
              </a:rPr>
              <a:t>0</a:t>
            </a:r>
            <a:r>
              <a:rPr lang="en-US" altLang="zh-CN" sz="1600">
                <a:latin typeface="宋体" panose="02010600030101010101" pitchFamily="2" charset="-122"/>
              </a:rPr>
              <a:t>)</a:t>
            </a:r>
            <a:r>
              <a:rPr lang="en-US" altLang="zh-CN" sz="1600">
                <a:solidFill>
                  <a:schemeClr val="hlink"/>
                </a:solidFill>
                <a:latin typeface="宋体" panose="02010600030101010101" pitchFamily="2" charset="-122"/>
              </a:rPr>
              <a:t>104</a:t>
            </a:r>
          </a:p>
          <a:p>
            <a:pPr algn="just">
              <a:lnSpc>
                <a:spcPct val="90000"/>
              </a:lnSpc>
              <a:buFont typeface="Wingdings" panose="05000000000000000000" pitchFamily="2" charset="2"/>
              <a:buNone/>
            </a:pPr>
            <a:r>
              <a:rPr lang="en-US" altLang="zh-CN" sz="1600">
                <a:latin typeface="宋体" panose="02010600030101010101" pitchFamily="2" charset="-122"/>
              </a:rPr>
              <a:t>  {E</a:t>
            </a:r>
            <a:r>
              <a:rPr lang="en-US" altLang="zh-CN" sz="1600" baseline="30000">
                <a:latin typeface="宋体" panose="02010600030101010101" pitchFamily="2" charset="-122"/>
              </a:rPr>
              <a:t>(2)</a:t>
            </a:r>
            <a:r>
              <a:rPr lang="en-US" altLang="zh-CN" sz="1600">
                <a:latin typeface="Courier New" panose="02070309020205020404" pitchFamily="49" charset="0"/>
              </a:rPr>
              <a:t>·</a:t>
            </a:r>
            <a:r>
              <a:rPr lang="en-US" altLang="zh-CN" sz="1600">
                <a:latin typeface="宋体" panose="02010600030101010101" pitchFamily="2" charset="-122"/>
              </a:rPr>
              <a:t>TC:=102;E</a:t>
            </a:r>
            <a:r>
              <a:rPr lang="en-US" altLang="zh-CN" sz="1600" baseline="30000">
                <a:latin typeface="宋体" panose="02010600030101010101" pitchFamily="2" charset="-122"/>
              </a:rPr>
              <a:t>(2)</a:t>
            </a:r>
            <a:r>
              <a:rPr lang="en-US" altLang="zh-CN" sz="1600">
                <a:latin typeface="Courier New" panose="02070309020205020404" pitchFamily="49" charset="0"/>
              </a:rPr>
              <a:t>·</a:t>
            </a:r>
            <a:r>
              <a:rPr lang="en-US" altLang="zh-CN" sz="1600">
                <a:latin typeface="宋体" panose="02010600030101010101" pitchFamily="2" charset="-122"/>
              </a:rPr>
              <a:t>FC:=103}       103 (j, , ,</a:t>
            </a:r>
            <a:r>
              <a:rPr lang="en-US" altLang="zh-CN" sz="1600" u="sng">
                <a:latin typeface="宋体" panose="02010600030101010101" pitchFamily="2" charset="-122"/>
              </a:rPr>
              <a:t>0</a:t>
            </a:r>
            <a:r>
              <a:rPr lang="en-US" altLang="zh-CN" sz="1600">
                <a:latin typeface="宋体" panose="02010600030101010101" pitchFamily="2" charset="-122"/>
              </a:rPr>
              <a:t>)</a:t>
            </a:r>
            <a:r>
              <a:rPr lang="en-US" altLang="zh-CN" sz="1600">
                <a:solidFill>
                  <a:schemeClr val="hlink"/>
                </a:solidFill>
                <a:latin typeface="宋体" panose="02010600030101010101" pitchFamily="2" charset="-122"/>
              </a:rPr>
              <a:t>101   112</a:t>
            </a:r>
          </a:p>
          <a:p>
            <a:pPr algn="just">
              <a:lnSpc>
                <a:spcPct val="90000"/>
              </a:lnSpc>
              <a:buFont typeface="Wingdings" panose="05000000000000000000" pitchFamily="2" charset="2"/>
              <a:buNone/>
            </a:pPr>
            <a:r>
              <a:rPr lang="en-US" altLang="zh-CN" sz="1600">
                <a:latin typeface="宋体" panose="02010600030101010101" pitchFamily="2" charset="-122"/>
              </a:rPr>
              <a:t>(4) if </a:t>
            </a:r>
            <a:r>
              <a:rPr lang="en-US" altLang="zh-CN" sz="1600" u="sng">
                <a:latin typeface="宋体" panose="02010600030101010101" pitchFamily="2" charset="-122"/>
              </a:rPr>
              <a:t>E</a:t>
            </a:r>
            <a:r>
              <a:rPr lang="en-US" altLang="zh-CN" sz="1600" u="sng" baseline="30000">
                <a:latin typeface="宋体" panose="02010600030101010101" pitchFamily="2" charset="-122"/>
              </a:rPr>
              <a:t>(3)</a:t>
            </a:r>
            <a:r>
              <a:rPr lang="en-US" altLang="zh-CN" sz="1600">
                <a:latin typeface="宋体" panose="02010600030101010101" pitchFamily="2" charset="-122"/>
              </a:rPr>
              <a:t>∧c&gt;d then </a:t>
            </a:r>
            <a:r>
              <a:rPr lang="en-US" altLang="zh-CN" sz="1600">
                <a:latin typeface="Courier New" panose="02070309020205020404" pitchFamily="49" charset="0"/>
              </a:rPr>
              <a:t>…</a:t>
            </a:r>
            <a:r>
              <a:rPr lang="en-US" altLang="zh-CN" sz="1600">
                <a:latin typeface="宋体" panose="02010600030101010101" pitchFamily="2" charset="-122"/>
              </a:rPr>
              <a:t></a:t>
            </a:r>
          </a:p>
          <a:p>
            <a:pPr algn="just">
              <a:lnSpc>
                <a:spcPct val="90000"/>
              </a:lnSpc>
              <a:buFont typeface="Wingdings" panose="05000000000000000000" pitchFamily="2" charset="2"/>
              <a:buNone/>
            </a:pPr>
            <a:r>
              <a:rPr lang="en-US" altLang="zh-CN" sz="1600">
                <a:latin typeface="宋体" panose="02010600030101010101" pitchFamily="2" charset="-122"/>
              </a:rPr>
              <a:t>   {E</a:t>
            </a:r>
            <a:r>
              <a:rPr lang="en-US" altLang="zh-CN" sz="1600" baseline="30000">
                <a:latin typeface="宋体" panose="02010600030101010101" pitchFamily="2" charset="-122"/>
              </a:rPr>
              <a:t>(3)</a:t>
            </a:r>
            <a:r>
              <a:rPr lang="en-US" altLang="zh-CN" sz="1600">
                <a:latin typeface="Courier New" panose="02070309020205020404" pitchFamily="49" charset="0"/>
              </a:rPr>
              <a:t>·</a:t>
            </a:r>
            <a:r>
              <a:rPr lang="en-US" altLang="zh-CN" sz="1600">
                <a:latin typeface="宋体" panose="02010600030101010101" pitchFamily="2" charset="-122"/>
              </a:rPr>
              <a:t>TC:=E</a:t>
            </a:r>
            <a:r>
              <a:rPr lang="en-US" altLang="zh-CN" sz="1600" baseline="30000">
                <a:latin typeface="宋体" panose="02010600030101010101" pitchFamily="2" charset="-122"/>
              </a:rPr>
              <a:t>(2)</a:t>
            </a:r>
            <a:r>
              <a:rPr lang="en-US" altLang="zh-CN" sz="1600">
                <a:latin typeface="Courier New" panose="02070309020205020404" pitchFamily="49" charset="0"/>
              </a:rPr>
              <a:t>·</a:t>
            </a:r>
            <a:r>
              <a:rPr lang="en-US" altLang="zh-CN" sz="1600">
                <a:latin typeface="宋体" panose="02010600030101010101" pitchFamily="2" charset="-122"/>
              </a:rPr>
              <a:t>TC=102;</a:t>
            </a:r>
          </a:p>
          <a:p>
            <a:pPr algn="just">
              <a:lnSpc>
                <a:spcPct val="90000"/>
              </a:lnSpc>
              <a:buFont typeface="Wingdings" panose="05000000000000000000" pitchFamily="2" charset="2"/>
              <a:buNone/>
            </a:pPr>
            <a:r>
              <a:rPr lang="en-US" altLang="zh-CN" sz="1600">
                <a:latin typeface="宋体" panose="02010600030101010101" pitchFamily="2" charset="-122"/>
              </a:rPr>
              <a:t>   E</a:t>
            </a:r>
            <a:r>
              <a:rPr lang="en-US" altLang="zh-CN" sz="1600" baseline="30000">
                <a:latin typeface="宋体" panose="02010600030101010101" pitchFamily="2" charset="-122"/>
              </a:rPr>
              <a:t>(3)</a:t>
            </a:r>
            <a:r>
              <a:rPr lang="en-US" altLang="zh-CN" sz="1600">
                <a:latin typeface="Courier New" panose="02070309020205020404" pitchFamily="49" charset="0"/>
              </a:rPr>
              <a:t>·</a:t>
            </a:r>
            <a:r>
              <a:rPr lang="en-US" altLang="zh-CN" sz="1600">
                <a:latin typeface="宋体" panose="02010600030101010101" pitchFamily="2" charset="-122"/>
              </a:rPr>
              <a:t>FC:=MERG(E</a:t>
            </a:r>
            <a:r>
              <a:rPr lang="en-US" altLang="zh-CN" sz="1600" baseline="30000">
                <a:latin typeface="宋体" panose="02010600030101010101" pitchFamily="2" charset="-122"/>
              </a:rPr>
              <a:t>∧</a:t>
            </a:r>
            <a:r>
              <a:rPr lang="en-US" altLang="zh-CN" sz="1600">
                <a:latin typeface="Courier New" panose="02070309020205020404" pitchFamily="49" charset="0"/>
              </a:rPr>
              <a:t>·</a:t>
            </a:r>
            <a:r>
              <a:rPr lang="en-US" altLang="zh-CN" sz="1600">
                <a:latin typeface="宋体" panose="02010600030101010101" pitchFamily="2" charset="-122"/>
              </a:rPr>
              <a:t>FC=101,</a:t>
            </a:r>
          </a:p>
          <a:p>
            <a:pPr algn="just">
              <a:lnSpc>
                <a:spcPct val="90000"/>
              </a:lnSpc>
              <a:buFont typeface="Wingdings" panose="05000000000000000000" pitchFamily="2" charset="2"/>
              <a:buNone/>
            </a:pPr>
            <a:r>
              <a:rPr lang="en-US" altLang="zh-CN" sz="1600">
                <a:latin typeface="宋体" panose="02010600030101010101" pitchFamily="2" charset="-122"/>
              </a:rPr>
              <a:t>   E</a:t>
            </a:r>
            <a:r>
              <a:rPr lang="en-US" altLang="zh-CN" sz="1600" baseline="30000">
                <a:latin typeface="宋体" panose="02010600030101010101" pitchFamily="2" charset="-122"/>
              </a:rPr>
              <a:t>(2)</a:t>
            </a:r>
            <a:r>
              <a:rPr lang="en-US" altLang="zh-CN" sz="1600">
                <a:latin typeface="Courier New" panose="02070309020205020404" pitchFamily="49" charset="0"/>
              </a:rPr>
              <a:t>·</a:t>
            </a:r>
            <a:r>
              <a:rPr lang="en-US" altLang="zh-CN" sz="1600">
                <a:latin typeface="宋体" panose="02010600030101010101" pitchFamily="2" charset="-122"/>
              </a:rPr>
              <a:t>FC=103)=103}</a:t>
            </a:r>
          </a:p>
          <a:p>
            <a:pPr algn="just">
              <a:lnSpc>
                <a:spcPct val="90000"/>
              </a:lnSpc>
              <a:buFont typeface="Wingdings" panose="05000000000000000000" pitchFamily="2" charset="2"/>
              <a:buNone/>
            </a:pPr>
            <a:r>
              <a:rPr lang="en-US" altLang="zh-CN" sz="1600">
                <a:latin typeface="宋体" panose="02010600030101010101" pitchFamily="2" charset="-122"/>
              </a:rPr>
              <a:t>(5) if </a:t>
            </a:r>
            <a:r>
              <a:rPr lang="en-US" altLang="zh-CN" sz="1600" u="sng">
                <a:latin typeface="宋体" panose="02010600030101010101" pitchFamily="2" charset="-122"/>
              </a:rPr>
              <a:t>E</a:t>
            </a:r>
            <a:r>
              <a:rPr lang="en-US" altLang="zh-CN" sz="1600" baseline="30000">
                <a:latin typeface="宋体" panose="02010600030101010101" pitchFamily="2" charset="-122"/>
              </a:rPr>
              <a:t>∧′</a:t>
            </a:r>
            <a:r>
              <a:rPr lang="en-US" altLang="zh-CN" sz="1600">
                <a:latin typeface="宋体" panose="02010600030101010101" pitchFamily="2" charset="-122"/>
              </a:rPr>
              <a:t>c&gt;d then </a:t>
            </a:r>
            <a:r>
              <a:rPr lang="en-US" altLang="zh-CN" sz="1600">
                <a:latin typeface="Courier New" panose="02070309020205020404" pitchFamily="49" charset="0"/>
              </a:rPr>
              <a:t>…</a:t>
            </a:r>
            <a:r>
              <a:rPr lang="en-US" altLang="zh-CN" sz="1600">
                <a:latin typeface="宋体" panose="02010600030101010101" pitchFamily="2" charset="-122"/>
              </a:rPr>
              <a:t></a:t>
            </a:r>
          </a:p>
          <a:p>
            <a:pPr algn="just">
              <a:lnSpc>
                <a:spcPct val="90000"/>
              </a:lnSpc>
              <a:buFont typeface="Wingdings" panose="05000000000000000000" pitchFamily="2" charset="2"/>
              <a:buNone/>
            </a:pPr>
            <a:r>
              <a:rPr lang="en-US" altLang="zh-CN" sz="1600">
                <a:latin typeface="宋体" panose="02010600030101010101" pitchFamily="2" charset="-122"/>
              </a:rPr>
              <a:t> {BP(E</a:t>
            </a:r>
            <a:r>
              <a:rPr lang="en-US" altLang="zh-CN" sz="1600" baseline="30000">
                <a:latin typeface="宋体" panose="02010600030101010101" pitchFamily="2" charset="-122"/>
              </a:rPr>
              <a:t>(3)</a:t>
            </a:r>
            <a:r>
              <a:rPr lang="en-US" altLang="zh-CN" sz="1600">
                <a:latin typeface="Courier New" panose="02070309020205020404" pitchFamily="49" charset="0"/>
              </a:rPr>
              <a:t>·</a:t>
            </a:r>
            <a:r>
              <a:rPr lang="en-US" altLang="zh-CN" sz="1600">
                <a:latin typeface="宋体" panose="02010600030101010101" pitchFamily="2" charset="-122"/>
              </a:rPr>
              <a:t>TC=102,NXQ=104);</a:t>
            </a:r>
          </a:p>
          <a:p>
            <a:pPr>
              <a:lnSpc>
                <a:spcPct val="90000"/>
              </a:lnSpc>
              <a:buFont typeface="Wingdings" panose="05000000000000000000" pitchFamily="2" charset="2"/>
              <a:buNone/>
            </a:pPr>
            <a:r>
              <a:rPr lang="en-US" altLang="zh-CN" sz="1600">
                <a:latin typeface="宋体" panose="02010600030101010101" pitchFamily="2" charset="-122"/>
              </a:rPr>
              <a:t>  E</a:t>
            </a:r>
            <a:r>
              <a:rPr lang="en-US" altLang="zh-CN" sz="1600" baseline="30000">
                <a:latin typeface="宋体" panose="02010600030101010101" pitchFamily="2" charset="-122"/>
              </a:rPr>
              <a:t>∧′</a:t>
            </a:r>
            <a:r>
              <a:rPr lang="en-US" altLang="zh-CN" sz="1600"/>
              <a:t>·</a:t>
            </a:r>
            <a:r>
              <a:rPr lang="en-US" altLang="zh-CN" sz="1600">
                <a:latin typeface="宋体" panose="02010600030101010101" pitchFamily="2" charset="-122"/>
              </a:rPr>
              <a:t>FC:=E</a:t>
            </a:r>
            <a:r>
              <a:rPr lang="en-US" altLang="zh-CN" sz="1600" baseline="30000">
                <a:latin typeface="宋体" panose="02010600030101010101" pitchFamily="2" charset="-122"/>
              </a:rPr>
              <a:t>(3)</a:t>
            </a:r>
            <a:r>
              <a:rPr lang="en-US" altLang="zh-CN" sz="1600"/>
              <a:t>·</a:t>
            </a:r>
            <a:r>
              <a:rPr lang="en-US" altLang="zh-CN" sz="1600">
                <a:latin typeface="宋体" panose="02010600030101010101" pitchFamily="2" charset="-122"/>
              </a:rPr>
              <a:t>FC=103} </a:t>
            </a:r>
          </a:p>
        </p:txBody>
      </p:sp>
    </p:spTree>
    <p:extLst>
      <p:ext uri="{BB962C8B-B14F-4D97-AF65-F5344CB8AC3E}">
        <p14:creationId xmlns:p14="http://schemas.microsoft.com/office/powerpoint/2010/main" val="3370401244"/>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0466" name="Rectangle 2"/>
          <p:cNvSpPr>
            <a:spLocks noGrp="1" noChangeArrowheads="1"/>
          </p:cNvSpPr>
          <p:nvPr>
            <p:ph type="body" idx="1"/>
          </p:nvPr>
        </p:nvSpPr>
        <p:spPr>
          <a:xfrm>
            <a:off x="2706688" y="1295400"/>
            <a:ext cx="7772400" cy="5029200"/>
          </a:xfrm>
        </p:spPr>
        <p:txBody>
          <a:bodyPr>
            <a:normAutofit lnSpcReduction="10000"/>
          </a:bodyPr>
          <a:lstStyle/>
          <a:p>
            <a:pPr algn="just">
              <a:lnSpc>
                <a:spcPct val="90000"/>
              </a:lnSpc>
              <a:buFont typeface="Wingdings" panose="05000000000000000000" pitchFamily="2" charset="2"/>
              <a:buNone/>
            </a:pPr>
            <a:r>
              <a:rPr lang="en-US" altLang="zh-CN" sz="1800">
                <a:latin typeface="宋体" panose="02010600030101010101" pitchFamily="2" charset="-122"/>
              </a:rPr>
              <a:t>(6) if E</a:t>
            </a:r>
            <a:r>
              <a:rPr lang="en-US" altLang="zh-CN" sz="1800" baseline="30000">
                <a:latin typeface="宋体" panose="02010600030101010101" pitchFamily="2" charset="-122"/>
              </a:rPr>
              <a:t>∧′</a:t>
            </a:r>
            <a:r>
              <a:rPr lang="en-US" altLang="zh-CN" sz="1800" u="sng">
                <a:latin typeface="宋体" panose="02010600030101010101" pitchFamily="2" charset="-122"/>
              </a:rPr>
              <a:t>E</a:t>
            </a:r>
            <a:r>
              <a:rPr lang="en-US" altLang="zh-CN" sz="1800" baseline="30000">
                <a:latin typeface="宋体" panose="02010600030101010101" pitchFamily="2" charset="-122"/>
              </a:rPr>
              <a:t>(4)</a:t>
            </a:r>
            <a:r>
              <a:rPr lang="en-US" altLang="zh-CN" sz="1800">
                <a:latin typeface="宋体" panose="02010600030101010101" pitchFamily="2" charset="-122"/>
              </a:rPr>
              <a:t> then </a:t>
            </a:r>
            <a:r>
              <a:rPr lang="en-US" altLang="zh-CN" sz="1800">
                <a:latin typeface="Courier New" panose="02070309020205020404" pitchFamily="49" charset="0"/>
              </a:rPr>
              <a:t>…</a:t>
            </a:r>
            <a:r>
              <a:rPr lang="en-US" altLang="zh-CN" sz="1800">
                <a:latin typeface="宋体" panose="02010600030101010101" pitchFamily="2" charset="-122"/>
              </a:rPr>
              <a:t>            104 (j&gt;,c,d,</a:t>
            </a:r>
            <a:r>
              <a:rPr lang="en-US" altLang="zh-CN" sz="1800" u="sng">
                <a:latin typeface="宋体" panose="02010600030101010101" pitchFamily="2" charset="-122"/>
              </a:rPr>
              <a:t>0</a:t>
            </a:r>
            <a:r>
              <a:rPr lang="en-US" altLang="zh-CN" sz="1800">
                <a:latin typeface="宋体" panose="02010600030101010101" pitchFamily="2" charset="-122"/>
              </a:rPr>
              <a:t>)</a:t>
            </a:r>
            <a:r>
              <a:rPr lang="en-US" altLang="zh-CN" sz="1800">
                <a:solidFill>
                  <a:schemeClr val="hlink"/>
                </a:solidFill>
                <a:latin typeface="宋体" panose="02010600030101010101" pitchFamily="2" charset="-122"/>
              </a:rPr>
              <a:t>106</a:t>
            </a:r>
          </a:p>
          <a:p>
            <a:pPr algn="just">
              <a:lnSpc>
                <a:spcPct val="90000"/>
              </a:lnSpc>
              <a:buFont typeface="Wingdings" panose="05000000000000000000" pitchFamily="2" charset="2"/>
              <a:buNone/>
            </a:pPr>
            <a:r>
              <a:rPr lang="en-US" altLang="zh-CN" sz="1800">
                <a:latin typeface="宋体" panose="02010600030101010101" pitchFamily="2" charset="-122"/>
              </a:rPr>
              <a:t>   {E</a:t>
            </a:r>
            <a:r>
              <a:rPr lang="en-US" altLang="zh-CN" sz="1800" baseline="30000">
                <a:latin typeface="宋体" panose="02010600030101010101" pitchFamily="2" charset="-122"/>
              </a:rPr>
              <a:t>(4)</a:t>
            </a:r>
            <a:r>
              <a:rPr lang="en-US" altLang="zh-CN" sz="1800">
                <a:latin typeface="Courier New" panose="02070309020205020404" pitchFamily="49" charset="0"/>
              </a:rPr>
              <a:t>·</a:t>
            </a:r>
            <a:r>
              <a:rPr lang="en-US" altLang="zh-CN" sz="1800">
                <a:latin typeface="宋体" panose="02010600030101010101" pitchFamily="2" charset="-122"/>
              </a:rPr>
              <a:t>TC:=104;E</a:t>
            </a:r>
            <a:r>
              <a:rPr lang="en-US" altLang="zh-CN" sz="1800" baseline="30000">
                <a:latin typeface="宋体" panose="02010600030101010101" pitchFamily="2" charset="-122"/>
              </a:rPr>
              <a:t>(4)</a:t>
            </a:r>
            <a:r>
              <a:rPr lang="en-US" altLang="zh-CN" sz="1800">
                <a:latin typeface="Courier New" panose="02070309020205020404" pitchFamily="49" charset="0"/>
              </a:rPr>
              <a:t>·</a:t>
            </a:r>
            <a:r>
              <a:rPr lang="en-US" altLang="zh-CN" sz="1800">
                <a:latin typeface="宋体" panose="02010600030101010101" pitchFamily="2" charset="-122"/>
              </a:rPr>
              <a:t>FC:=105}    105 (j, , ,</a:t>
            </a:r>
            <a:r>
              <a:rPr lang="en-US" altLang="zh-CN" sz="1800" u="sng">
                <a:latin typeface="宋体" panose="02010600030101010101" pitchFamily="2" charset="-122"/>
              </a:rPr>
              <a:t>0</a:t>
            </a:r>
            <a:r>
              <a:rPr lang="en-US" altLang="zh-CN" sz="1800">
                <a:latin typeface="宋体" panose="02010600030101010101" pitchFamily="2" charset="-122"/>
              </a:rPr>
              <a:t>)</a:t>
            </a:r>
            <a:r>
              <a:rPr lang="en-US" altLang="zh-CN" sz="1800">
                <a:solidFill>
                  <a:schemeClr val="hlink"/>
                </a:solidFill>
                <a:latin typeface="宋体" panose="02010600030101010101" pitchFamily="2" charset="-122"/>
              </a:rPr>
              <a:t>103   112</a:t>
            </a:r>
          </a:p>
          <a:p>
            <a:pPr algn="just">
              <a:lnSpc>
                <a:spcPct val="90000"/>
              </a:lnSpc>
              <a:buFont typeface="Wingdings" panose="05000000000000000000" pitchFamily="2" charset="2"/>
              <a:buNone/>
            </a:pPr>
            <a:r>
              <a:rPr lang="en-US" altLang="zh-CN" sz="1800">
                <a:latin typeface="宋体" panose="02010600030101010101" pitchFamily="2" charset="-122"/>
              </a:rPr>
              <a:t>(7) if </a:t>
            </a:r>
            <a:r>
              <a:rPr lang="en-US" altLang="zh-CN" sz="1800" u="sng">
                <a:latin typeface="宋体" panose="02010600030101010101" pitchFamily="2" charset="-122"/>
              </a:rPr>
              <a:t>E</a:t>
            </a:r>
            <a:r>
              <a:rPr lang="en-US" altLang="zh-CN" sz="1800" baseline="30000">
                <a:latin typeface="宋体" panose="02010600030101010101" pitchFamily="2" charset="-122"/>
              </a:rPr>
              <a:t>(5)</a:t>
            </a:r>
            <a:r>
              <a:rPr lang="en-US" altLang="zh-CN" sz="1800">
                <a:latin typeface="宋体" panose="02010600030101010101" pitchFamily="2" charset="-122"/>
              </a:rPr>
              <a:t>then </a:t>
            </a:r>
            <a:r>
              <a:rPr lang="en-US" altLang="zh-CN" sz="1800">
                <a:latin typeface="Courier New" panose="02070309020205020404" pitchFamily="49" charset="0"/>
              </a:rPr>
              <a:t>…</a:t>
            </a:r>
            <a:r>
              <a:rPr lang="en-US" altLang="zh-CN" sz="1800">
                <a:latin typeface="宋体" panose="02010600030101010101" pitchFamily="2" charset="-122"/>
              </a:rPr>
              <a:t></a:t>
            </a:r>
          </a:p>
          <a:p>
            <a:pPr algn="just">
              <a:lnSpc>
                <a:spcPct val="90000"/>
              </a:lnSpc>
              <a:buFont typeface="Wingdings" panose="05000000000000000000" pitchFamily="2" charset="2"/>
              <a:buNone/>
            </a:pPr>
            <a:r>
              <a:rPr lang="en-US" altLang="zh-CN" sz="1800">
                <a:latin typeface="宋体" panose="02010600030101010101" pitchFamily="2" charset="-122"/>
              </a:rPr>
              <a:t>  {E</a:t>
            </a:r>
            <a:r>
              <a:rPr lang="en-US" altLang="zh-CN" sz="1800" baseline="30000">
                <a:latin typeface="宋体" panose="02010600030101010101" pitchFamily="2" charset="-122"/>
              </a:rPr>
              <a:t>(5)</a:t>
            </a:r>
            <a:r>
              <a:rPr lang="en-US" altLang="zh-CN" sz="1800">
                <a:latin typeface="Courier New" panose="02070309020205020404" pitchFamily="49" charset="0"/>
              </a:rPr>
              <a:t>·</a:t>
            </a:r>
            <a:r>
              <a:rPr lang="en-US" altLang="zh-CN" sz="1800">
                <a:latin typeface="宋体" panose="02010600030101010101" pitchFamily="2" charset="-122"/>
              </a:rPr>
              <a:t>TC:=E</a:t>
            </a:r>
            <a:r>
              <a:rPr lang="en-US" altLang="zh-CN" sz="1800" baseline="30000">
                <a:latin typeface="宋体" panose="02010600030101010101" pitchFamily="2" charset="-122"/>
              </a:rPr>
              <a:t>(4)</a:t>
            </a:r>
            <a:r>
              <a:rPr lang="en-US" altLang="zh-CN" sz="1800">
                <a:latin typeface="Courier New" panose="02070309020205020404" pitchFamily="49" charset="0"/>
              </a:rPr>
              <a:t>·</a:t>
            </a:r>
            <a:r>
              <a:rPr lang="en-US" altLang="zh-CN" sz="1800">
                <a:latin typeface="宋体" panose="02010600030101010101" pitchFamily="2" charset="-122"/>
              </a:rPr>
              <a:t>TC:=104</a:t>
            </a:r>
          </a:p>
          <a:p>
            <a:pPr algn="just">
              <a:lnSpc>
                <a:spcPct val="90000"/>
              </a:lnSpc>
              <a:buFont typeface="Wingdings" panose="05000000000000000000" pitchFamily="2" charset="2"/>
              <a:buNone/>
            </a:pPr>
            <a:r>
              <a:rPr lang="en-US" altLang="zh-CN" sz="1800">
                <a:latin typeface="宋体" panose="02010600030101010101" pitchFamily="2" charset="-122"/>
              </a:rPr>
              <a:t>E</a:t>
            </a:r>
            <a:r>
              <a:rPr lang="en-US" altLang="zh-CN" sz="1800" baseline="30000">
                <a:latin typeface="宋体" panose="02010600030101010101" pitchFamily="2" charset="-122"/>
              </a:rPr>
              <a:t>(5)</a:t>
            </a:r>
            <a:r>
              <a:rPr lang="en-US" altLang="zh-CN" sz="1800">
                <a:latin typeface="Courier New" panose="02070309020205020404" pitchFamily="49" charset="0"/>
              </a:rPr>
              <a:t>·</a:t>
            </a:r>
            <a:r>
              <a:rPr lang="en-US" altLang="zh-CN" sz="1800">
                <a:latin typeface="宋体" panose="02010600030101010101" pitchFamily="2" charset="-122"/>
              </a:rPr>
              <a:t>FC:=MERG(E</a:t>
            </a:r>
            <a:r>
              <a:rPr lang="en-US" altLang="zh-CN" sz="1800" baseline="30000">
                <a:latin typeface="宋体" panose="02010600030101010101" pitchFamily="2" charset="-122"/>
              </a:rPr>
              <a:t>∧′</a:t>
            </a:r>
            <a:r>
              <a:rPr lang="en-US" altLang="zh-CN" sz="1800">
                <a:latin typeface="Courier New" panose="02070309020205020404" pitchFamily="49" charset="0"/>
              </a:rPr>
              <a:t>·</a:t>
            </a:r>
            <a:r>
              <a:rPr lang="en-US" altLang="zh-CN" sz="1800">
                <a:latin typeface="宋体" panose="02010600030101010101" pitchFamily="2" charset="-122"/>
              </a:rPr>
              <a:t>FC=103,</a:t>
            </a:r>
          </a:p>
          <a:p>
            <a:pPr algn="just">
              <a:lnSpc>
                <a:spcPct val="90000"/>
              </a:lnSpc>
              <a:buFont typeface="Wingdings" panose="05000000000000000000" pitchFamily="2" charset="2"/>
              <a:buNone/>
            </a:pPr>
            <a:r>
              <a:rPr lang="en-US" altLang="zh-CN" sz="1800">
                <a:latin typeface="宋体" panose="02010600030101010101" pitchFamily="2" charset="-122"/>
              </a:rPr>
              <a:t>E</a:t>
            </a:r>
            <a:r>
              <a:rPr lang="en-US" altLang="zh-CN" sz="1800" baseline="30000">
                <a:latin typeface="宋体" panose="02010600030101010101" pitchFamily="2" charset="-122"/>
              </a:rPr>
              <a:t>(4)</a:t>
            </a:r>
            <a:r>
              <a:rPr lang="en-US" altLang="zh-CN" sz="1800">
                <a:latin typeface="Courier New" panose="02070309020205020404" pitchFamily="49" charset="0"/>
              </a:rPr>
              <a:t>·</a:t>
            </a:r>
            <a:r>
              <a:rPr lang="en-US" altLang="zh-CN" sz="1800">
                <a:latin typeface="宋体" panose="02010600030101010101" pitchFamily="2" charset="-122"/>
              </a:rPr>
              <a:t>FC=105)=105}</a:t>
            </a:r>
          </a:p>
          <a:p>
            <a:pPr algn="just">
              <a:lnSpc>
                <a:spcPct val="90000"/>
              </a:lnSpc>
              <a:buFont typeface="Wingdings" panose="05000000000000000000" pitchFamily="2" charset="2"/>
              <a:buNone/>
            </a:pPr>
            <a:r>
              <a:rPr lang="en-US" altLang="zh-CN" sz="1800">
                <a:latin typeface="宋体" panose="02010600030101010101" pitchFamily="2" charset="-122"/>
              </a:rPr>
              <a:t>(8)</a:t>
            </a:r>
            <a:r>
              <a:rPr lang="en-US" altLang="zh-CN" sz="1800" u="sng">
                <a:latin typeface="宋体" panose="02010600030101010101" pitchFamily="2" charset="-122"/>
              </a:rPr>
              <a:t> C</a:t>
            </a:r>
            <a:r>
              <a:rPr lang="en-US" altLang="zh-CN" sz="1800" baseline="30000">
                <a:latin typeface="宋体" panose="02010600030101010101" pitchFamily="2" charset="-122"/>
              </a:rPr>
              <a:t>(1)</a:t>
            </a:r>
            <a:r>
              <a:rPr lang="en-US" altLang="zh-CN" sz="1800">
                <a:latin typeface="宋体" panose="02010600030101010101" pitchFamily="2" charset="-122"/>
              </a:rPr>
              <a:t>if a &lt;b then </a:t>
            </a:r>
            <a:r>
              <a:rPr lang="en-US" altLang="zh-CN" sz="1800">
                <a:latin typeface="Courier New" panose="02070309020205020404" pitchFamily="49" charset="0"/>
              </a:rPr>
              <a:t>…</a:t>
            </a:r>
            <a:r>
              <a:rPr lang="en-US" altLang="zh-CN" sz="1800">
                <a:latin typeface="宋体" panose="02010600030101010101" pitchFamily="2" charset="-122"/>
              </a:rPr>
              <a:t></a:t>
            </a:r>
          </a:p>
          <a:p>
            <a:pPr algn="just">
              <a:lnSpc>
                <a:spcPct val="90000"/>
              </a:lnSpc>
              <a:buFont typeface="Wingdings" panose="05000000000000000000" pitchFamily="2" charset="2"/>
              <a:buNone/>
            </a:pPr>
            <a:r>
              <a:rPr lang="en-US" altLang="zh-CN" sz="1800">
                <a:latin typeface="宋体" panose="02010600030101010101" pitchFamily="2" charset="-122"/>
              </a:rPr>
              <a:t>  {BP(E</a:t>
            </a:r>
            <a:r>
              <a:rPr lang="en-US" altLang="zh-CN" sz="1800" baseline="30000">
                <a:latin typeface="宋体" panose="02010600030101010101" pitchFamily="2" charset="-122"/>
              </a:rPr>
              <a:t>(5)</a:t>
            </a:r>
            <a:r>
              <a:rPr lang="en-US" altLang="zh-CN" sz="1800">
                <a:latin typeface="Courier New" panose="02070309020205020404" pitchFamily="49" charset="0"/>
              </a:rPr>
              <a:t>·</a:t>
            </a:r>
            <a:r>
              <a:rPr lang="en-US" altLang="zh-CN" sz="1800">
                <a:latin typeface="宋体" panose="02010600030101010101" pitchFamily="2" charset="-122"/>
              </a:rPr>
              <a:t>TC=104,NXQ=106);</a:t>
            </a:r>
          </a:p>
          <a:p>
            <a:pPr algn="just">
              <a:lnSpc>
                <a:spcPct val="90000"/>
              </a:lnSpc>
              <a:buFont typeface="Wingdings" panose="05000000000000000000" pitchFamily="2" charset="2"/>
              <a:buNone/>
            </a:pPr>
            <a:r>
              <a:rPr lang="en-US" altLang="zh-CN" sz="1800">
                <a:latin typeface="宋体" panose="02010600030101010101" pitchFamily="2" charset="-122"/>
              </a:rPr>
              <a:t>   C</a:t>
            </a:r>
            <a:r>
              <a:rPr lang="en-US" altLang="zh-CN" sz="1800" baseline="30000">
                <a:latin typeface="宋体" panose="02010600030101010101" pitchFamily="2" charset="-122"/>
              </a:rPr>
              <a:t>(1)</a:t>
            </a:r>
            <a:r>
              <a:rPr lang="en-US" altLang="zh-CN" sz="1800">
                <a:latin typeface="Courier New" panose="02070309020205020404" pitchFamily="49" charset="0"/>
              </a:rPr>
              <a:t>·</a:t>
            </a:r>
            <a:r>
              <a:rPr lang="en-US" altLang="zh-CN" sz="1800">
                <a:latin typeface="宋体" panose="02010600030101010101" pitchFamily="2" charset="-122"/>
              </a:rPr>
              <a:t>CHAIN:=E</a:t>
            </a:r>
            <a:r>
              <a:rPr lang="en-US" altLang="zh-CN" sz="1800" baseline="30000">
                <a:latin typeface="宋体" panose="02010600030101010101" pitchFamily="2" charset="-122"/>
              </a:rPr>
              <a:t>(5)</a:t>
            </a:r>
            <a:r>
              <a:rPr lang="en-US" altLang="zh-CN" sz="1800">
                <a:latin typeface="Courier New" panose="02070309020205020404" pitchFamily="49" charset="0"/>
              </a:rPr>
              <a:t>·</a:t>
            </a:r>
            <a:r>
              <a:rPr lang="en-US" altLang="zh-CN" sz="1800">
                <a:latin typeface="宋体" panose="02010600030101010101" pitchFamily="2" charset="-122"/>
              </a:rPr>
              <a:t>FC=105}</a:t>
            </a:r>
          </a:p>
          <a:p>
            <a:pPr algn="just">
              <a:lnSpc>
                <a:spcPct val="90000"/>
              </a:lnSpc>
              <a:buFont typeface="Wingdings" panose="05000000000000000000" pitchFamily="2" charset="2"/>
              <a:buNone/>
            </a:pPr>
            <a:r>
              <a:rPr lang="en-US" altLang="zh-CN" sz="1800">
                <a:latin typeface="宋体" panose="02010600030101010101" pitchFamily="2" charset="-122"/>
              </a:rPr>
              <a:t>(9) C</a:t>
            </a:r>
            <a:r>
              <a:rPr lang="en-US" altLang="zh-CN" sz="1800" baseline="30000">
                <a:latin typeface="宋体" panose="02010600030101010101" pitchFamily="2" charset="-122"/>
              </a:rPr>
              <a:t>(1)</a:t>
            </a:r>
            <a:r>
              <a:rPr lang="en-US" altLang="zh-CN" sz="1800">
                <a:latin typeface="宋体" panose="02010600030101010101" pitchFamily="2" charset="-122"/>
              </a:rPr>
              <a:t>if </a:t>
            </a:r>
            <a:r>
              <a:rPr lang="en-US" altLang="zh-CN" sz="1800" u="sng">
                <a:latin typeface="宋体" panose="02010600030101010101" pitchFamily="2" charset="-122"/>
              </a:rPr>
              <a:t>E</a:t>
            </a:r>
            <a:r>
              <a:rPr lang="en-US" altLang="zh-CN" sz="1800" baseline="30000">
                <a:latin typeface="宋体" panose="02010600030101010101" pitchFamily="2" charset="-122"/>
              </a:rPr>
              <a:t>(6)</a:t>
            </a:r>
            <a:r>
              <a:rPr lang="en-US" altLang="zh-CN" sz="1800">
                <a:latin typeface="宋体" panose="02010600030101010101" pitchFamily="2" charset="-122"/>
              </a:rPr>
              <a:t>then </a:t>
            </a:r>
            <a:r>
              <a:rPr lang="en-US" altLang="zh-CN" sz="1800">
                <a:latin typeface="Courier New" panose="02070309020205020404" pitchFamily="49" charset="0"/>
              </a:rPr>
              <a:t>…</a:t>
            </a:r>
            <a:r>
              <a:rPr lang="en-US" altLang="zh-CN" sz="1800">
                <a:latin typeface="宋体" panose="02010600030101010101" pitchFamily="2" charset="-122"/>
              </a:rPr>
              <a:t>            106 (j&lt;,a,b,</a:t>
            </a:r>
            <a:r>
              <a:rPr lang="en-US" altLang="zh-CN" sz="1800" u="sng">
                <a:latin typeface="宋体" panose="02010600030101010101" pitchFamily="2" charset="-122"/>
              </a:rPr>
              <a:t>0</a:t>
            </a:r>
            <a:r>
              <a:rPr lang="en-US" altLang="zh-CN" sz="1800">
                <a:latin typeface="宋体" panose="02010600030101010101" pitchFamily="2" charset="-122"/>
              </a:rPr>
              <a:t>)</a:t>
            </a:r>
            <a:r>
              <a:rPr lang="en-US" altLang="zh-CN" sz="1800">
                <a:solidFill>
                  <a:schemeClr val="hlink"/>
                </a:solidFill>
                <a:latin typeface="宋体" panose="02010600030101010101" pitchFamily="2" charset="-122"/>
              </a:rPr>
              <a:t>108</a:t>
            </a:r>
          </a:p>
          <a:p>
            <a:pPr algn="just">
              <a:lnSpc>
                <a:spcPct val="90000"/>
              </a:lnSpc>
              <a:buFont typeface="Wingdings" panose="05000000000000000000" pitchFamily="2" charset="2"/>
              <a:buNone/>
            </a:pPr>
            <a:r>
              <a:rPr lang="en-US" altLang="zh-CN" sz="1800">
                <a:latin typeface="宋体" panose="02010600030101010101" pitchFamily="2" charset="-122"/>
              </a:rPr>
              <a:t>  {E</a:t>
            </a:r>
            <a:r>
              <a:rPr lang="en-US" altLang="zh-CN" sz="1800" baseline="30000">
                <a:latin typeface="宋体" panose="02010600030101010101" pitchFamily="2" charset="-122"/>
              </a:rPr>
              <a:t>(6)</a:t>
            </a:r>
            <a:r>
              <a:rPr lang="en-US" altLang="zh-CN" sz="1800">
                <a:latin typeface="Courier New" panose="02070309020205020404" pitchFamily="49" charset="0"/>
              </a:rPr>
              <a:t>·</a:t>
            </a:r>
            <a:r>
              <a:rPr lang="en-US" altLang="zh-CN" sz="1800">
                <a:latin typeface="宋体" panose="02010600030101010101" pitchFamily="2" charset="-122"/>
              </a:rPr>
              <a:t>TC:=106;E</a:t>
            </a:r>
            <a:r>
              <a:rPr lang="en-US" altLang="zh-CN" sz="1800" baseline="30000">
                <a:latin typeface="宋体" panose="02010600030101010101" pitchFamily="2" charset="-122"/>
              </a:rPr>
              <a:t>(6)</a:t>
            </a:r>
            <a:r>
              <a:rPr lang="en-US" altLang="zh-CN" sz="1800">
                <a:latin typeface="Courier New" panose="02070309020205020404" pitchFamily="49" charset="0"/>
              </a:rPr>
              <a:t>·</a:t>
            </a:r>
            <a:r>
              <a:rPr lang="en-US" altLang="zh-CN" sz="1800">
                <a:latin typeface="宋体" panose="02010600030101010101" pitchFamily="2" charset="-122"/>
              </a:rPr>
              <a:t>FC:=107}      107(j, , , </a:t>
            </a:r>
            <a:r>
              <a:rPr lang="en-US" altLang="zh-CN" sz="1800" u="sng">
                <a:latin typeface="宋体" panose="02010600030101010101" pitchFamily="2" charset="-122"/>
              </a:rPr>
              <a:t>0</a:t>
            </a:r>
            <a:r>
              <a:rPr lang="en-US" altLang="zh-CN" sz="1800">
                <a:latin typeface="宋体" panose="02010600030101010101" pitchFamily="2" charset="-122"/>
              </a:rPr>
              <a:t>)</a:t>
            </a:r>
            <a:r>
              <a:rPr lang="en-US" altLang="zh-CN" sz="1800">
                <a:solidFill>
                  <a:schemeClr val="hlink"/>
                </a:solidFill>
                <a:latin typeface="宋体" panose="02010600030101010101" pitchFamily="2" charset="-122"/>
              </a:rPr>
              <a:t>110</a:t>
            </a:r>
          </a:p>
          <a:p>
            <a:pPr algn="just">
              <a:lnSpc>
                <a:spcPct val="90000"/>
              </a:lnSpc>
              <a:buFont typeface="Wingdings" panose="05000000000000000000" pitchFamily="2" charset="2"/>
              <a:buNone/>
            </a:pPr>
            <a:r>
              <a:rPr lang="en-US" altLang="zh-CN" sz="1800">
                <a:latin typeface="宋体" panose="02010600030101010101" pitchFamily="2" charset="-122"/>
                <a:cs typeface="Courier New" panose="02070309020205020404" pitchFamily="49" charset="0"/>
              </a:rPr>
              <a:t>(10) C</a:t>
            </a:r>
            <a:r>
              <a:rPr lang="en-US" altLang="zh-CN" sz="1800" baseline="30000">
                <a:latin typeface="宋体" panose="02010600030101010101" pitchFamily="2" charset="-122"/>
                <a:cs typeface="Courier New" panose="02070309020205020404" pitchFamily="49" charset="0"/>
              </a:rPr>
              <a:t>(1)</a:t>
            </a:r>
            <a:r>
              <a:rPr lang="en-US" altLang="zh-CN" sz="1800" u="sng">
                <a:latin typeface="宋体" panose="02010600030101010101" pitchFamily="2" charset="-122"/>
                <a:cs typeface="Courier New" panose="02070309020205020404" pitchFamily="49" charset="0"/>
              </a:rPr>
              <a:t>C</a:t>
            </a:r>
            <a:r>
              <a:rPr lang="en-US" altLang="zh-CN" sz="1800" baseline="30000">
                <a:latin typeface="宋体" panose="02010600030101010101" pitchFamily="2" charset="-122"/>
                <a:cs typeface="Courier New" panose="02070309020205020404" pitchFamily="49" charset="0"/>
              </a:rPr>
              <a:t>(2)</a:t>
            </a:r>
            <a:r>
              <a:rPr lang="en-US" altLang="zh-CN" sz="1800">
                <a:latin typeface="宋体" panose="02010600030101010101" pitchFamily="2" charset="-122"/>
                <a:cs typeface="Courier New" panose="02070309020205020404" pitchFamily="49" charset="0"/>
              </a:rPr>
              <a:t> f:=1 else f:=0</a:t>
            </a:r>
            <a:r>
              <a:rPr lang="en-US" altLang="zh-CN" sz="1800">
                <a:latin typeface="Courier New" panose="02070309020205020404" pitchFamily="49" charset="0"/>
                <a:cs typeface="Courier New" panose="02070309020205020404" pitchFamily="49" charset="0"/>
              </a:rPr>
              <a:t>…</a:t>
            </a:r>
            <a:endParaRPr lang="en-US" altLang="zh-CN" sz="1800">
              <a:latin typeface="宋体" panose="02010600030101010101" pitchFamily="2" charset="-122"/>
              <a:cs typeface="Courier New" panose="02070309020205020404" pitchFamily="49" charset="0"/>
            </a:endParaRPr>
          </a:p>
          <a:p>
            <a:pPr algn="just">
              <a:lnSpc>
                <a:spcPct val="90000"/>
              </a:lnSpc>
              <a:buFont typeface="Wingdings" panose="05000000000000000000" pitchFamily="2" charset="2"/>
              <a:buNone/>
            </a:pPr>
            <a:r>
              <a:rPr lang="en-US" altLang="zh-CN" sz="1800">
                <a:latin typeface="宋体" panose="02010600030101010101" pitchFamily="2" charset="-122"/>
                <a:cs typeface="Courier New" panose="02070309020205020404" pitchFamily="49" charset="0"/>
              </a:rPr>
              <a:t>   {BP(E</a:t>
            </a:r>
            <a:r>
              <a:rPr lang="en-US" altLang="zh-CN" sz="1800" baseline="30000">
                <a:latin typeface="宋体" panose="02010600030101010101" pitchFamily="2" charset="-122"/>
                <a:cs typeface="Courier New" panose="02070309020205020404" pitchFamily="49" charset="0"/>
              </a:rPr>
              <a:t>(6)</a:t>
            </a:r>
            <a:r>
              <a:rPr lang="en-US" altLang="zh-CN" sz="1800">
                <a:latin typeface="Courier New" panose="02070309020205020404" pitchFamily="49" charset="0"/>
                <a:cs typeface="Courier New" panose="02070309020205020404" pitchFamily="49" charset="0"/>
              </a:rPr>
              <a:t>·</a:t>
            </a:r>
            <a:r>
              <a:rPr lang="en-US" altLang="zh-CN" sz="1800">
                <a:latin typeface="宋体" panose="02010600030101010101" pitchFamily="2" charset="-122"/>
                <a:cs typeface="Courier New" panose="02070309020205020404" pitchFamily="49" charset="0"/>
              </a:rPr>
              <a:t>TC:=106;NXQ=108);</a:t>
            </a:r>
          </a:p>
          <a:p>
            <a:pPr algn="just">
              <a:lnSpc>
                <a:spcPct val="90000"/>
              </a:lnSpc>
              <a:buFont typeface="Wingdings" panose="05000000000000000000" pitchFamily="2" charset="2"/>
              <a:buNone/>
            </a:pPr>
            <a:r>
              <a:rPr lang="en-US" altLang="zh-CN" sz="1800">
                <a:latin typeface="宋体" panose="02010600030101010101" pitchFamily="2" charset="-122"/>
                <a:cs typeface="Courier New" panose="02070309020205020404" pitchFamily="49" charset="0"/>
              </a:rPr>
              <a:t>    C</a:t>
            </a:r>
            <a:r>
              <a:rPr lang="en-US" altLang="zh-CN" sz="1800" baseline="30000">
                <a:latin typeface="宋体" panose="02010600030101010101" pitchFamily="2" charset="-122"/>
                <a:cs typeface="Courier New" panose="02070309020205020404" pitchFamily="49" charset="0"/>
              </a:rPr>
              <a:t>(2)</a:t>
            </a:r>
            <a:r>
              <a:rPr lang="en-US" altLang="zh-CN" sz="1800">
                <a:latin typeface="Courier New" panose="02070309020205020404" pitchFamily="49" charset="0"/>
                <a:cs typeface="Courier New" panose="02070309020205020404" pitchFamily="49" charset="0"/>
              </a:rPr>
              <a:t>·</a:t>
            </a:r>
            <a:r>
              <a:rPr lang="en-US" altLang="zh-CN" sz="1800">
                <a:latin typeface="宋体" panose="02010600030101010101" pitchFamily="2" charset="-122"/>
                <a:cs typeface="Courier New" panose="02070309020205020404" pitchFamily="49" charset="0"/>
              </a:rPr>
              <a:t>CHAIN:=E</a:t>
            </a:r>
            <a:r>
              <a:rPr lang="en-US" altLang="zh-CN" sz="1800" baseline="30000">
                <a:latin typeface="宋体" panose="02010600030101010101" pitchFamily="2" charset="-122"/>
                <a:cs typeface="Courier New" panose="02070309020205020404" pitchFamily="49" charset="0"/>
              </a:rPr>
              <a:t>(6)</a:t>
            </a:r>
            <a:r>
              <a:rPr lang="en-US" altLang="zh-CN" sz="1800">
                <a:latin typeface="Courier New" panose="02070309020205020404" pitchFamily="49" charset="0"/>
                <a:cs typeface="Courier New" panose="02070309020205020404" pitchFamily="49" charset="0"/>
              </a:rPr>
              <a:t>·</a:t>
            </a:r>
            <a:r>
              <a:rPr lang="en-US" altLang="zh-CN" sz="1800">
                <a:latin typeface="宋体" panose="02010600030101010101" pitchFamily="2" charset="-122"/>
                <a:cs typeface="Courier New" panose="02070309020205020404" pitchFamily="49" charset="0"/>
              </a:rPr>
              <a:t>FC=107}</a:t>
            </a:r>
            <a:endParaRPr lang="en-US" altLang="zh-CN" sz="1800">
              <a:latin typeface="宋体" panose="02010600030101010101" pitchFamily="2" charset="-122"/>
            </a:endParaRPr>
          </a:p>
          <a:p>
            <a:pPr>
              <a:lnSpc>
                <a:spcPct val="90000"/>
              </a:lnSpc>
              <a:buFont typeface="Wingdings" panose="05000000000000000000" pitchFamily="2" charset="2"/>
              <a:buNone/>
            </a:pPr>
            <a:endParaRPr lang="en-US" altLang="zh-CN" sz="1800">
              <a:latin typeface="宋体" panose="02010600030101010101" pitchFamily="2" charset="-122"/>
            </a:endParaRPr>
          </a:p>
        </p:txBody>
      </p:sp>
    </p:spTree>
    <p:extLst>
      <p:ext uri="{BB962C8B-B14F-4D97-AF65-F5344CB8AC3E}">
        <p14:creationId xmlns:p14="http://schemas.microsoft.com/office/powerpoint/2010/main" val="3822208741"/>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1490" name="Rectangle 2"/>
          <p:cNvSpPr>
            <a:spLocks noGrp="1" noChangeArrowheads="1"/>
          </p:cNvSpPr>
          <p:nvPr>
            <p:ph type="body" idx="1"/>
          </p:nvPr>
        </p:nvSpPr>
        <p:spPr>
          <a:xfrm>
            <a:off x="2706688" y="1295400"/>
            <a:ext cx="7772400" cy="4648200"/>
          </a:xfrm>
        </p:spPr>
        <p:txBody>
          <a:bodyPr>
            <a:normAutofit lnSpcReduction="10000"/>
          </a:bodyPr>
          <a:lstStyle/>
          <a:p>
            <a:pPr algn="just">
              <a:lnSpc>
                <a:spcPct val="90000"/>
              </a:lnSpc>
              <a:buFont typeface="Wingdings" panose="05000000000000000000" pitchFamily="2" charset="2"/>
              <a:buNone/>
            </a:pPr>
            <a:r>
              <a:rPr lang="en-US" altLang="zh-CN" sz="1800">
                <a:latin typeface="宋体" panose="02010600030101010101" pitchFamily="2" charset="-122"/>
              </a:rPr>
              <a:t>(11) C</a:t>
            </a:r>
            <a:r>
              <a:rPr lang="en-US" altLang="zh-CN" sz="1800" baseline="30000">
                <a:latin typeface="宋体" panose="02010600030101010101" pitchFamily="2" charset="-122"/>
              </a:rPr>
              <a:t>(1)</a:t>
            </a:r>
            <a:r>
              <a:rPr lang="en-US" altLang="zh-CN" sz="1800">
                <a:latin typeface="宋体" panose="02010600030101010101" pitchFamily="2" charset="-122"/>
              </a:rPr>
              <a:t>C</a:t>
            </a:r>
            <a:r>
              <a:rPr lang="en-US" altLang="zh-CN" sz="1800" baseline="30000">
                <a:latin typeface="宋体" panose="02010600030101010101" pitchFamily="2" charset="-122"/>
              </a:rPr>
              <a:t>(2)</a:t>
            </a:r>
            <a:r>
              <a:rPr lang="en-US" altLang="zh-CN" sz="1800" u="sng">
                <a:latin typeface="宋体" panose="02010600030101010101" pitchFamily="2" charset="-122"/>
              </a:rPr>
              <a:t>A </a:t>
            </a:r>
            <a:r>
              <a:rPr lang="en-US" altLang="zh-CN" sz="1800">
                <a:latin typeface="宋体" panose="02010600030101010101" pitchFamily="2" charset="-122"/>
              </a:rPr>
              <a:t>else f:=0 </a:t>
            </a:r>
            <a:r>
              <a:rPr lang="en-US" altLang="zh-CN" sz="1800">
                <a:latin typeface="Courier New" panose="02070309020205020404" pitchFamily="49" charset="0"/>
              </a:rPr>
              <a:t>…</a:t>
            </a:r>
            <a:r>
              <a:rPr lang="en-US" altLang="zh-CN" sz="1800">
                <a:latin typeface="宋体" panose="02010600030101010101" pitchFamily="2" charset="-122"/>
              </a:rPr>
              <a:t>           108 (:=,1, ,f)</a:t>
            </a:r>
          </a:p>
          <a:p>
            <a:pPr algn="just">
              <a:lnSpc>
                <a:spcPct val="90000"/>
              </a:lnSpc>
              <a:buFont typeface="Wingdings" panose="05000000000000000000" pitchFamily="2" charset="2"/>
              <a:buNone/>
            </a:pPr>
            <a:r>
              <a:rPr lang="en-US" altLang="zh-CN" sz="1800">
                <a:latin typeface="宋体" panose="02010600030101010101" pitchFamily="2" charset="-122"/>
              </a:rPr>
              <a:t>(12) C</a:t>
            </a:r>
            <a:r>
              <a:rPr lang="en-US" altLang="zh-CN" sz="1800" baseline="30000">
                <a:latin typeface="宋体" panose="02010600030101010101" pitchFamily="2" charset="-122"/>
              </a:rPr>
              <a:t>(1)</a:t>
            </a:r>
            <a:r>
              <a:rPr lang="en-US" altLang="zh-CN" sz="1800">
                <a:latin typeface="宋体" panose="02010600030101010101" pitchFamily="2" charset="-122"/>
              </a:rPr>
              <a:t>C</a:t>
            </a:r>
            <a:r>
              <a:rPr lang="en-US" altLang="zh-CN" sz="1800" baseline="30000">
                <a:latin typeface="宋体" panose="02010600030101010101" pitchFamily="2" charset="-122"/>
              </a:rPr>
              <a:t>(2)</a:t>
            </a:r>
            <a:r>
              <a:rPr lang="en-US" altLang="zh-CN" sz="1800">
                <a:latin typeface="宋体" panose="02010600030101010101" pitchFamily="2" charset="-122"/>
              </a:rPr>
              <a:t>S</a:t>
            </a:r>
            <a:r>
              <a:rPr lang="en-US" altLang="zh-CN" sz="1800" baseline="30000">
                <a:latin typeface="宋体" panose="02010600030101010101" pitchFamily="2" charset="-122"/>
              </a:rPr>
              <a:t>(1)</a:t>
            </a:r>
            <a:r>
              <a:rPr lang="en-US" altLang="zh-CN" sz="1800">
                <a:latin typeface="宋体" panose="02010600030101010101" pitchFamily="2" charset="-122"/>
              </a:rPr>
              <a:t>else f:=0 </a:t>
            </a:r>
            <a:r>
              <a:rPr lang="en-US" altLang="zh-CN" sz="1800">
                <a:latin typeface="Courier New" panose="02070309020205020404" pitchFamily="49" charset="0"/>
              </a:rPr>
              <a:t>…</a:t>
            </a:r>
            <a:r>
              <a:rPr lang="en-US" altLang="zh-CN" sz="1800">
                <a:latin typeface="宋体" panose="02010600030101010101" pitchFamily="2" charset="-122"/>
              </a:rPr>
              <a:t></a:t>
            </a:r>
          </a:p>
          <a:p>
            <a:pPr algn="just">
              <a:lnSpc>
                <a:spcPct val="90000"/>
              </a:lnSpc>
              <a:buFont typeface="Wingdings" panose="05000000000000000000" pitchFamily="2" charset="2"/>
              <a:buNone/>
            </a:pPr>
            <a:r>
              <a:rPr lang="en-US" altLang="zh-CN" sz="1800">
                <a:latin typeface="宋体" panose="02010600030101010101" pitchFamily="2" charset="-122"/>
              </a:rPr>
              <a:t>     {S</a:t>
            </a:r>
            <a:r>
              <a:rPr lang="en-US" altLang="zh-CN" sz="1800" baseline="30000">
                <a:latin typeface="宋体" panose="02010600030101010101" pitchFamily="2" charset="-122"/>
              </a:rPr>
              <a:t>(1)</a:t>
            </a:r>
            <a:r>
              <a:rPr lang="en-US" altLang="zh-CN" sz="1800">
                <a:latin typeface="Courier New" panose="02070309020205020404" pitchFamily="49" charset="0"/>
              </a:rPr>
              <a:t>·</a:t>
            </a:r>
            <a:r>
              <a:rPr lang="en-US" altLang="zh-CN" sz="1800">
                <a:latin typeface="宋体" panose="02010600030101010101" pitchFamily="2" charset="-122"/>
              </a:rPr>
              <a:t>CHAIN:=0}</a:t>
            </a:r>
          </a:p>
          <a:p>
            <a:pPr algn="just">
              <a:lnSpc>
                <a:spcPct val="90000"/>
              </a:lnSpc>
              <a:buFont typeface="Wingdings" panose="05000000000000000000" pitchFamily="2" charset="2"/>
              <a:buNone/>
            </a:pPr>
            <a:r>
              <a:rPr lang="en-US" altLang="zh-CN" sz="1800">
                <a:latin typeface="宋体" panose="02010600030101010101" pitchFamily="2" charset="-122"/>
              </a:rPr>
              <a:t>(13) C</a:t>
            </a:r>
            <a:r>
              <a:rPr lang="en-US" altLang="zh-CN" sz="1800" baseline="30000">
                <a:latin typeface="宋体" panose="02010600030101010101" pitchFamily="2" charset="-122"/>
              </a:rPr>
              <a:t>(1)</a:t>
            </a:r>
            <a:r>
              <a:rPr lang="en-US" altLang="zh-CN" sz="1800" u="sng">
                <a:latin typeface="宋体" panose="02010600030101010101" pitchFamily="2" charset="-122"/>
              </a:rPr>
              <a:t>T</a:t>
            </a:r>
            <a:r>
              <a:rPr lang="en-US" altLang="zh-CN" sz="1800" baseline="30000">
                <a:latin typeface="宋体" panose="02010600030101010101" pitchFamily="2" charset="-122"/>
              </a:rPr>
              <a:t>(1)</a:t>
            </a:r>
            <a:r>
              <a:rPr lang="en-US" altLang="zh-CN" sz="1800">
                <a:latin typeface="宋体" panose="02010600030101010101" pitchFamily="2" charset="-122"/>
              </a:rPr>
              <a:t> f:=0 else g:=2         109 (j, , ,</a:t>
            </a:r>
            <a:r>
              <a:rPr lang="en-US" altLang="zh-CN" sz="1800" u="sng">
                <a:latin typeface="宋体" panose="02010600030101010101" pitchFamily="2" charset="-122"/>
              </a:rPr>
              <a:t>0</a:t>
            </a:r>
            <a:r>
              <a:rPr lang="en-US" altLang="zh-CN" sz="1800">
                <a:latin typeface="宋体" panose="02010600030101010101" pitchFamily="2" charset="-122"/>
              </a:rPr>
              <a:t>)</a:t>
            </a:r>
            <a:r>
              <a:rPr lang="en-US" altLang="zh-CN" sz="1800">
                <a:solidFill>
                  <a:schemeClr val="hlink"/>
                </a:solidFill>
                <a:latin typeface="宋体" panose="02010600030101010101" pitchFamily="2" charset="-122"/>
              </a:rPr>
              <a:t>113</a:t>
            </a:r>
          </a:p>
          <a:p>
            <a:pPr algn="just">
              <a:lnSpc>
                <a:spcPct val="90000"/>
              </a:lnSpc>
              <a:buFont typeface="Wingdings" panose="05000000000000000000" pitchFamily="2" charset="2"/>
              <a:buNone/>
            </a:pPr>
            <a:r>
              <a:rPr lang="en-US" altLang="zh-CN" sz="1800">
                <a:latin typeface="宋体" panose="02010600030101010101" pitchFamily="2" charset="-122"/>
              </a:rPr>
              <a:t>     {q=NXQ=109;</a:t>
            </a:r>
          </a:p>
          <a:p>
            <a:pPr algn="just">
              <a:lnSpc>
                <a:spcPct val="90000"/>
              </a:lnSpc>
              <a:buFont typeface="Wingdings" panose="05000000000000000000" pitchFamily="2" charset="2"/>
              <a:buNone/>
            </a:pPr>
            <a:r>
              <a:rPr lang="en-US" altLang="zh-CN" sz="1800">
                <a:latin typeface="宋体" panose="02010600030101010101" pitchFamily="2" charset="-122"/>
              </a:rPr>
              <a:t>      BP(C</a:t>
            </a:r>
            <a:r>
              <a:rPr lang="en-US" altLang="zh-CN" sz="1800" baseline="30000">
                <a:latin typeface="宋体" panose="02010600030101010101" pitchFamily="2" charset="-122"/>
              </a:rPr>
              <a:t>(2)</a:t>
            </a:r>
            <a:r>
              <a:rPr lang="en-US" altLang="zh-CN" sz="1800">
                <a:latin typeface="Courier New" panose="02070309020205020404" pitchFamily="49" charset="0"/>
              </a:rPr>
              <a:t>·</a:t>
            </a:r>
            <a:r>
              <a:rPr lang="en-US" altLang="zh-CN" sz="1800">
                <a:latin typeface="宋体" panose="02010600030101010101" pitchFamily="2" charset="-122"/>
              </a:rPr>
              <a:t>CHAIN=107,NXQ=110);</a:t>
            </a:r>
          </a:p>
          <a:p>
            <a:pPr algn="just">
              <a:lnSpc>
                <a:spcPct val="90000"/>
              </a:lnSpc>
              <a:buFont typeface="Wingdings" panose="05000000000000000000" pitchFamily="2" charset="2"/>
              <a:buNone/>
            </a:pPr>
            <a:r>
              <a:rPr lang="en-US" altLang="zh-CN" sz="1800">
                <a:latin typeface="宋体" panose="02010600030101010101" pitchFamily="2" charset="-122"/>
              </a:rPr>
              <a:t>      T</a:t>
            </a:r>
            <a:r>
              <a:rPr lang="en-US" altLang="zh-CN" sz="1800" baseline="30000">
                <a:latin typeface="宋体" panose="02010600030101010101" pitchFamily="2" charset="-122"/>
              </a:rPr>
              <a:t>(1)</a:t>
            </a:r>
            <a:r>
              <a:rPr lang="en-US" altLang="zh-CN" sz="1800">
                <a:latin typeface="Courier New" panose="02070309020205020404" pitchFamily="49" charset="0"/>
              </a:rPr>
              <a:t>·</a:t>
            </a:r>
            <a:r>
              <a:rPr lang="en-US" altLang="zh-CN" sz="1800">
                <a:latin typeface="宋体" panose="02010600030101010101" pitchFamily="2" charset="-122"/>
              </a:rPr>
              <a:t>CHAIN:=MERG(S</a:t>
            </a:r>
            <a:r>
              <a:rPr lang="en-US" altLang="zh-CN" sz="1800" baseline="30000">
                <a:latin typeface="宋体" panose="02010600030101010101" pitchFamily="2" charset="-122"/>
              </a:rPr>
              <a:t>(1)</a:t>
            </a:r>
            <a:r>
              <a:rPr lang="en-US" altLang="zh-CN" sz="1800">
                <a:latin typeface="Courier New" panose="02070309020205020404" pitchFamily="49" charset="0"/>
              </a:rPr>
              <a:t>·</a:t>
            </a:r>
            <a:r>
              <a:rPr lang="en-US" altLang="zh-CN" sz="1800">
                <a:latin typeface="宋体" panose="02010600030101010101" pitchFamily="2" charset="-122"/>
              </a:rPr>
              <a:t>CHAIN=0,q=109)=109}</a:t>
            </a:r>
          </a:p>
          <a:p>
            <a:pPr algn="just">
              <a:lnSpc>
                <a:spcPct val="90000"/>
              </a:lnSpc>
              <a:buFont typeface="Wingdings" panose="05000000000000000000" pitchFamily="2" charset="2"/>
              <a:buNone/>
            </a:pPr>
            <a:r>
              <a:rPr lang="en-US" altLang="zh-CN" sz="1800">
                <a:latin typeface="宋体" panose="02010600030101010101" pitchFamily="2" charset="-122"/>
              </a:rPr>
              <a:t>(14) C</a:t>
            </a:r>
            <a:r>
              <a:rPr lang="en-US" altLang="zh-CN" sz="1800" baseline="30000">
                <a:latin typeface="宋体" panose="02010600030101010101" pitchFamily="2" charset="-122"/>
              </a:rPr>
              <a:t>(1)</a:t>
            </a:r>
            <a:r>
              <a:rPr lang="en-US" altLang="zh-CN" sz="1800">
                <a:latin typeface="宋体" panose="02010600030101010101" pitchFamily="2" charset="-122"/>
              </a:rPr>
              <a:t>T</a:t>
            </a:r>
            <a:r>
              <a:rPr lang="en-US" altLang="zh-CN" sz="1800" baseline="30000">
                <a:latin typeface="宋体" panose="02010600030101010101" pitchFamily="2" charset="-122"/>
              </a:rPr>
              <a:t>(1)</a:t>
            </a:r>
            <a:r>
              <a:rPr lang="en-US" altLang="zh-CN" sz="1800">
                <a:latin typeface="宋体" panose="02010600030101010101" pitchFamily="2" charset="-122"/>
              </a:rPr>
              <a:t>A else g:=2             110 (:=,0, ,f)</a:t>
            </a:r>
          </a:p>
          <a:p>
            <a:pPr algn="just">
              <a:lnSpc>
                <a:spcPct val="90000"/>
              </a:lnSpc>
              <a:buFont typeface="Wingdings" panose="05000000000000000000" pitchFamily="2" charset="2"/>
              <a:buNone/>
            </a:pPr>
            <a:r>
              <a:rPr lang="en-US" altLang="zh-CN" sz="1800">
                <a:latin typeface="宋体" panose="02010600030101010101" pitchFamily="2" charset="-122"/>
              </a:rPr>
              <a:t>(15) C</a:t>
            </a:r>
            <a:r>
              <a:rPr lang="en-US" altLang="zh-CN" sz="1800" baseline="30000">
                <a:latin typeface="宋体" panose="02010600030101010101" pitchFamily="2" charset="-122"/>
              </a:rPr>
              <a:t>(1)</a:t>
            </a:r>
            <a:r>
              <a:rPr lang="en-US" altLang="zh-CN" sz="1800">
                <a:latin typeface="宋体" panose="02010600030101010101" pitchFamily="2" charset="-122"/>
              </a:rPr>
              <a:t>T</a:t>
            </a:r>
            <a:r>
              <a:rPr lang="en-US" altLang="zh-CN" sz="1800" baseline="30000">
                <a:latin typeface="宋体" panose="02010600030101010101" pitchFamily="2" charset="-122"/>
              </a:rPr>
              <a:t>(1)</a:t>
            </a:r>
            <a:r>
              <a:rPr lang="en-US" altLang="zh-CN" sz="1800">
                <a:latin typeface="宋体" panose="02010600030101010101" pitchFamily="2" charset="-122"/>
              </a:rPr>
              <a:t>S</a:t>
            </a:r>
            <a:r>
              <a:rPr lang="en-US" altLang="zh-CN" sz="1800" baseline="30000">
                <a:latin typeface="宋体" panose="02010600030101010101" pitchFamily="2" charset="-122"/>
              </a:rPr>
              <a:t>(2)</a:t>
            </a:r>
            <a:r>
              <a:rPr lang="en-US" altLang="zh-CN" sz="1800">
                <a:latin typeface="宋体" panose="02010600030101010101" pitchFamily="2" charset="-122"/>
              </a:rPr>
              <a:t> else g:=2</a:t>
            </a:r>
          </a:p>
          <a:p>
            <a:pPr algn="just">
              <a:lnSpc>
                <a:spcPct val="90000"/>
              </a:lnSpc>
              <a:buFont typeface="Wingdings" panose="05000000000000000000" pitchFamily="2" charset="2"/>
              <a:buNone/>
            </a:pPr>
            <a:r>
              <a:rPr lang="en-US" altLang="zh-CN" sz="1800">
                <a:latin typeface="宋体" panose="02010600030101010101" pitchFamily="2" charset="-122"/>
              </a:rPr>
              <a:t>     {S</a:t>
            </a:r>
            <a:r>
              <a:rPr lang="en-US" altLang="zh-CN" sz="1800" baseline="30000">
                <a:latin typeface="宋体" panose="02010600030101010101" pitchFamily="2" charset="-122"/>
              </a:rPr>
              <a:t>(2)</a:t>
            </a:r>
            <a:r>
              <a:rPr lang="en-US" altLang="zh-CN" sz="1800">
                <a:latin typeface="Courier New" panose="02070309020205020404" pitchFamily="49" charset="0"/>
              </a:rPr>
              <a:t>·</a:t>
            </a:r>
            <a:r>
              <a:rPr lang="en-US" altLang="zh-CN" sz="1800">
                <a:latin typeface="宋体" panose="02010600030101010101" pitchFamily="2" charset="-122"/>
              </a:rPr>
              <a:t>CHAIN:=0}</a:t>
            </a:r>
          </a:p>
          <a:p>
            <a:pPr algn="just">
              <a:lnSpc>
                <a:spcPct val="90000"/>
              </a:lnSpc>
              <a:buFont typeface="Wingdings" panose="05000000000000000000" pitchFamily="2" charset="2"/>
              <a:buNone/>
            </a:pPr>
            <a:r>
              <a:rPr lang="en-US" altLang="zh-CN" sz="1800">
                <a:latin typeface="宋体" panose="02010600030101010101" pitchFamily="2" charset="-122"/>
              </a:rPr>
              <a:t>(16) C</a:t>
            </a:r>
            <a:r>
              <a:rPr lang="en-US" altLang="zh-CN" sz="1800" baseline="30000">
                <a:latin typeface="宋体" panose="02010600030101010101" pitchFamily="2" charset="-122"/>
              </a:rPr>
              <a:t>(1)</a:t>
            </a:r>
            <a:r>
              <a:rPr lang="en-US" altLang="zh-CN" sz="1800">
                <a:latin typeface="宋体" panose="02010600030101010101" pitchFamily="2" charset="-122"/>
              </a:rPr>
              <a:t>S</a:t>
            </a:r>
            <a:r>
              <a:rPr lang="en-US" altLang="zh-CN" sz="1800" baseline="30000">
                <a:latin typeface="宋体" panose="02010600030101010101" pitchFamily="2" charset="-122"/>
              </a:rPr>
              <a:t>(3)</a:t>
            </a:r>
            <a:r>
              <a:rPr lang="en-US" altLang="zh-CN" sz="1800">
                <a:latin typeface="宋体" panose="02010600030101010101" pitchFamily="2" charset="-122"/>
              </a:rPr>
              <a:t> else g:=2</a:t>
            </a:r>
          </a:p>
          <a:p>
            <a:pPr algn="just">
              <a:lnSpc>
                <a:spcPct val="90000"/>
              </a:lnSpc>
              <a:buFont typeface="Wingdings" panose="05000000000000000000" pitchFamily="2" charset="2"/>
              <a:buNone/>
            </a:pPr>
            <a:r>
              <a:rPr lang="en-US" altLang="zh-CN" sz="1800">
                <a:latin typeface="宋体" panose="02010600030101010101" pitchFamily="2" charset="-122"/>
              </a:rPr>
              <a:t>     {S</a:t>
            </a:r>
            <a:r>
              <a:rPr lang="en-US" altLang="zh-CN" sz="1800" baseline="30000">
                <a:latin typeface="宋体" panose="02010600030101010101" pitchFamily="2" charset="-122"/>
              </a:rPr>
              <a:t>(3)</a:t>
            </a:r>
            <a:r>
              <a:rPr lang="en-US" altLang="zh-CN" sz="1800">
                <a:latin typeface="Courier New" panose="02070309020205020404" pitchFamily="49" charset="0"/>
              </a:rPr>
              <a:t>·</a:t>
            </a:r>
            <a:r>
              <a:rPr lang="en-US" altLang="zh-CN" sz="1800">
                <a:latin typeface="宋体" panose="02010600030101010101" pitchFamily="2" charset="-122"/>
              </a:rPr>
              <a:t>CHAIN:=MERG(T</a:t>
            </a:r>
            <a:r>
              <a:rPr lang="en-US" altLang="zh-CN" sz="1800" baseline="30000">
                <a:latin typeface="宋体" panose="02010600030101010101" pitchFamily="2" charset="-122"/>
              </a:rPr>
              <a:t>(1)</a:t>
            </a:r>
            <a:r>
              <a:rPr lang="en-US" altLang="zh-CN" sz="1800">
                <a:latin typeface="Courier New" panose="02070309020205020404" pitchFamily="49" charset="0"/>
              </a:rPr>
              <a:t>·</a:t>
            </a:r>
            <a:r>
              <a:rPr lang="en-US" altLang="zh-CN" sz="1800">
                <a:latin typeface="宋体" panose="02010600030101010101" pitchFamily="2" charset="-122"/>
              </a:rPr>
              <a:t>CHAIN=109,</a:t>
            </a:r>
          </a:p>
          <a:p>
            <a:pPr algn="just">
              <a:lnSpc>
                <a:spcPct val="90000"/>
              </a:lnSpc>
              <a:buFont typeface="Wingdings" panose="05000000000000000000" pitchFamily="2" charset="2"/>
              <a:buNone/>
            </a:pPr>
            <a:r>
              <a:rPr lang="en-US" altLang="zh-CN" sz="1800">
                <a:latin typeface="宋体" panose="02010600030101010101" pitchFamily="2" charset="-122"/>
              </a:rPr>
              <a:t>      S</a:t>
            </a:r>
            <a:r>
              <a:rPr lang="en-US" altLang="zh-CN" sz="1800" baseline="30000">
                <a:latin typeface="宋体" panose="02010600030101010101" pitchFamily="2" charset="-122"/>
              </a:rPr>
              <a:t>(2)</a:t>
            </a:r>
            <a:r>
              <a:rPr lang="en-US" altLang="zh-CN" sz="1800">
                <a:latin typeface="Courier New" panose="02070309020205020404" pitchFamily="49" charset="0"/>
              </a:rPr>
              <a:t>·</a:t>
            </a:r>
            <a:r>
              <a:rPr lang="en-US" altLang="zh-CN" sz="1800">
                <a:latin typeface="宋体" panose="02010600030101010101" pitchFamily="2" charset="-122"/>
              </a:rPr>
              <a:t>CHAIN=0)=109}</a:t>
            </a:r>
          </a:p>
          <a:p>
            <a:pPr>
              <a:lnSpc>
                <a:spcPct val="90000"/>
              </a:lnSpc>
              <a:buFont typeface="Wingdings" panose="05000000000000000000" pitchFamily="2" charset="2"/>
              <a:buNone/>
            </a:pPr>
            <a:endParaRPr lang="en-US" altLang="zh-CN" sz="1800">
              <a:latin typeface="宋体" panose="02010600030101010101" pitchFamily="2" charset="-122"/>
            </a:endParaRPr>
          </a:p>
        </p:txBody>
      </p:sp>
    </p:spTree>
    <p:extLst>
      <p:ext uri="{BB962C8B-B14F-4D97-AF65-F5344CB8AC3E}">
        <p14:creationId xmlns:p14="http://schemas.microsoft.com/office/powerpoint/2010/main" val="5127328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418" name="Rectangle 2"/>
          <p:cNvSpPr>
            <a:spLocks noGrp="1" noChangeArrowheads="1"/>
          </p:cNvSpPr>
          <p:nvPr>
            <p:ph type="body" idx="1"/>
          </p:nvPr>
        </p:nvSpPr>
        <p:spPr>
          <a:xfrm>
            <a:off x="1919288" y="4365625"/>
            <a:ext cx="8458200" cy="1866900"/>
          </a:xfrm>
        </p:spPr>
        <p:txBody>
          <a:bodyPr/>
          <a:lstStyle/>
          <a:p>
            <a:pPr algn="just">
              <a:lnSpc>
                <a:spcPct val="80000"/>
              </a:lnSpc>
              <a:buFont typeface="Wingdings" panose="05000000000000000000" pitchFamily="2" charset="2"/>
              <a:buNone/>
            </a:pPr>
            <a:r>
              <a:rPr lang="en-US" altLang="zh-CN" sz="1800">
                <a:latin typeface="Times New Roman" panose="02020603050405020304" pitchFamily="18" charset="0"/>
              </a:rPr>
              <a:t>  </a:t>
            </a:r>
            <a:r>
              <a:rPr lang="zh-CN" altLang="en-US" sz="1800" b="1">
                <a:latin typeface="Times New Roman" panose="02020603050405020304" pitchFamily="18" charset="0"/>
              </a:rPr>
              <a:t>在图所示子树中，子树根处</a:t>
            </a:r>
            <a:r>
              <a:rPr lang="en-US" altLang="zh-CN" sz="1800" b="1">
                <a:latin typeface="Times New Roman" panose="02020603050405020304" pitchFamily="18" charset="0"/>
              </a:rPr>
              <a:t>E·VAL</a:t>
            </a:r>
            <a:r>
              <a:rPr lang="zh-CN" altLang="en-US" sz="1800" b="1">
                <a:latin typeface="Times New Roman" panose="02020603050405020304" pitchFamily="18" charset="0"/>
              </a:rPr>
              <a:t>的语义值是</a:t>
            </a:r>
            <a:r>
              <a:rPr lang="en-US" altLang="zh-CN" sz="1800" b="1">
                <a:latin typeface="Times New Roman" panose="02020603050405020304" pitchFamily="18" charset="0"/>
              </a:rPr>
              <a:t>3</a:t>
            </a:r>
            <a:r>
              <a:rPr lang="zh-CN" altLang="en-US" sz="1800" b="1">
                <a:latin typeface="Times New Roman" panose="02020603050405020304" pitchFamily="18" charset="0"/>
              </a:rPr>
              <a:t>，这可用语义动作</a:t>
            </a:r>
          </a:p>
          <a:p>
            <a:pPr algn="just">
              <a:lnSpc>
                <a:spcPct val="80000"/>
              </a:lnSpc>
              <a:buFont typeface="Wingdings" panose="05000000000000000000" pitchFamily="2" charset="2"/>
              <a:buNone/>
            </a:pPr>
            <a:r>
              <a:rPr lang="zh-CN" altLang="en-US" sz="1800" b="1">
                <a:latin typeface="Times New Roman" panose="02020603050405020304" pitchFamily="18" charset="0"/>
              </a:rPr>
              <a:t>  </a:t>
            </a:r>
            <a:r>
              <a:rPr lang="en-US" altLang="zh-CN" sz="1800" b="1">
                <a:latin typeface="Times New Roman" panose="02020603050405020304" pitchFamily="18" charset="0"/>
              </a:rPr>
              <a:t>E·VAL:=E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·VAL+E</a:t>
            </a:r>
            <a:r>
              <a:rPr lang="en-US" altLang="zh-CN" sz="1800" b="1" baseline="30000">
                <a:latin typeface="Times New Roman" panose="02020603050405020304" pitchFamily="18" charset="0"/>
              </a:rPr>
              <a:t>(2)</a:t>
            </a:r>
            <a:r>
              <a:rPr lang="en-US" altLang="zh-CN" sz="1800" b="1">
                <a:latin typeface="Times New Roman" panose="02020603050405020304" pitchFamily="18" charset="0"/>
              </a:rPr>
              <a:t>·VAL</a:t>
            </a:r>
            <a:r>
              <a:rPr lang="zh-CN" altLang="en-US" sz="1800" b="1">
                <a:latin typeface="Times New Roman" panose="02020603050405020304" pitchFamily="18" charset="0"/>
              </a:rPr>
              <a:t>算出。使用这个语义动作时，以底部最左的</a:t>
            </a:r>
            <a:r>
              <a:rPr lang="en-US" altLang="zh-CN" sz="1800" b="1">
                <a:latin typeface="Times New Roman" panose="02020603050405020304" pitchFamily="18" charset="0"/>
              </a:rPr>
              <a:t>E</a:t>
            </a:r>
            <a:r>
              <a:rPr lang="zh-CN" altLang="en-US" sz="1800" b="1">
                <a:latin typeface="Times New Roman" panose="02020603050405020304" pitchFamily="18" charset="0"/>
              </a:rPr>
              <a:t>的</a:t>
            </a:r>
          </a:p>
          <a:p>
            <a:pPr algn="just">
              <a:lnSpc>
                <a:spcPct val="80000"/>
              </a:lnSpc>
              <a:buFont typeface="Wingdings" panose="05000000000000000000" pitchFamily="2" charset="2"/>
              <a:buNone/>
            </a:pPr>
            <a:r>
              <a:rPr lang="zh-CN" altLang="en-US" sz="1800" b="1">
                <a:latin typeface="Times New Roman" panose="02020603050405020304" pitchFamily="18" charset="0"/>
              </a:rPr>
              <a:t>  </a:t>
            </a:r>
            <a:r>
              <a:rPr lang="en-US" altLang="zh-CN" sz="1800" b="1">
                <a:latin typeface="Times New Roman" panose="02020603050405020304" pitchFamily="18" charset="0"/>
              </a:rPr>
              <a:t>E·VAL</a:t>
            </a:r>
            <a:r>
              <a:rPr lang="zh-CN" altLang="en-US" sz="1800" b="1">
                <a:latin typeface="Times New Roman" panose="02020603050405020304" pitchFamily="18" charset="0"/>
              </a:rPr>
              <a:t>的值来代替</a:t>
            </a:r>
            <a:r>
              <a:rPr lang="en-US" altLang="zh-CN" sz="1800" b="1">
                <a:latin typeface="Times New Roman" panose="02020603050405020304" pitchFamily="18" charset="0"/>
              </a:rPr>
              <a:t>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·VAL </a:t>
            </a:r>
            <a:r>
              <a:rPr lang="zh-CN" altLang="en-US" sz="1800" b="1">
                <a:latin typeface="Times New Roman" panose="02020603050405020304" pitchFamily="18" charset="0"/>
              </a:rPr>
              <a:t>，而以右边</a:t>
            </a:r>
            <a:r>
              <a:rPr lang="en-US" altLang="zh-CN" sz="1800" b="1">
                <a:latin typeface="Times New Roman" panose="02020603050405020304" pitchFamily="18" charset="0"/>
              </a:rPr>
              <a:t>E</a:t>
            </a:r>
            <a:r>
              <a:rPr lang="zh-CN" altLang="en-US" sz="1800" b="1">
                <a:latin typeface="Times New Roman" panose="02020603050405020304" pitchFamily="18" charset="0"/>
              </a:rPr>
              <a:t>的</a:t>
            </a:r>
            <a:r>
              <a:rPr lang="en-US" altLang="zh-CN" sz="1800" b="1">
                <a:latin typeface="Times New Roman" panose="02020603050405020304" pitchFamily="18" charset="0"/>
              </a:rPr>
              <a:t>E·VAL</a:t>
            </a:r>
            <a:r>
              <a:rPr lang="zh-CN" altLang="en-US" sz="1800" b="1">
                <a:latin typeface="Times New Roman" panose="02020603050405020304" pitchFamily="18" charset="0"/>
              </a:rPr>
              <a:t>的值代替</a:t>
            </a:r>
            <a:r>
              <a:rPr lang="en-US" altLang="zh-CN" sz="1800" b="1">
                <a:latin typeface="Times New Roman" panose="02020603050405020304" pitchFamily="18" charset="0"/>
              </a:rPr>
              <a:t>E</a:t>
            </a:r>
            <a:r>
              <a:rPr lang="en-US" altLang="zh-CN" sz="1800" b="1" baseline="30000">
                <a:latin typeface="Times New Roman" panose="02020603050405020304" pitchFamily="18" charset="0"/>
              </a:rPr>
              <a:t>(2)</a:t>
            </a:r>
            <a:r>
              <a:rPr lang="en-US" altLang="zh-CN" sz="1800" b="1">
                <a:latin typeface="Times New Roman" panose="02020603050405020304" pitchFamily="18" charset="0"/>
              </a:rPr>
              <a:t>·VAL </a:t>
            </a:r>
            <a:r>
              <a:rPr lang="zh-CN" altLang="en-US" sz="1800" b="1">
                <a:latin typeface="Times New Roman" panose="02020603050405020304" pitchFamily="18" charset="0"/>
              </a:rPr>
              <a:t>。</a:t>
            </a:r>
          </a:p>
          <a:p>
            <a:pPr algn="just">
              <a:lnSpc>
                <a:spcPct val="80000"/>
              </a:lnSpc>
              <a:buFont typeface="Wingdings" panose="05000000000000000000" pitchFamily="2" charset="2"/>
              <a:buNone/>
            </a:pPr>
            <a:r>
              <a:rPr lang="zh-CN" altLang="en-US" sz="1800" b="1">
                <a:latin typeface="Times New Roman" panose="02020603050405020304" pitchFamily="18" charset="0"/>
              </a:rPr>
              <a:t>  以这种方法继续下去，我们就推出如下图所示整个语法树每个结点的语义值。</a:t>
            </a:r>
            <a:r>
              <a:rPr lang="zh-CN" altLang="en-US" sz="1800">
                <a:latin typeface="宋体" panose="02010600030101010101" pitchFamily="2" charset="-122"/>
              </a:rPr>
              <a:t> </a:t>
            </a:r>
          </a:p>
        </p:txBody>
      </p:sp>
      <p:sp>
        <p:nvSpPr>
          <p:cNvPr id="700419" name="Text Box 3"/>
          <p:cNvSpPr txBox="1">
            <a:spLocks noChangeArrowheads="1"/>
          </p:cNvSpPr>
          <p:nvPr/>
        </p:nvSpPr>
        <p:spPr bwMode="auto">
          <a:xfrm>
            <a:off x="5737226" y="105251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0420" name="Text Box 4"/>
          <p:cNvSpPr txBox="1">
            <a:spLocks noChangeArrowheads="1"/>
          </p:cNvSpPr>
          <p:nvPr/>
        </p:nvSpPr>
        <p:spPr bwMode="auto">
          <a:xfrm>
            <a:off x="5735639" y="180816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a:t>
            </a:r>
          </a:p>
        </p:txBody>
      </p:sp>
      <p:sp>
        <p:nvSpPr>
          <p:cNvPr id="700421" name="Line 5"/>
          <p:cNvSpPr>
            <a:spLocks noChangeShapeType="1"/>
          </p:cNvSpPr>
          <p:nvPr/>
        </p:nvSpPr>
        <p:spPr bwMode="auto">
          <a:xfrm>
            <a:off x="6022975" y="1484313"/>
            <a:ext cx="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0422" name="Line 6"/>
          <p:cNvSpPr>
            <a:spLocks noChangeShapeType="1"/>
          </p:cNvSpPr>
          <p:nvPr/>
        </p:nvSpPr>
        <p:spPr bwMode="auto">
          <a:xfrm flipH="1">
            <a:off x="4511676" y="1484313"/>
            <a:ext cx="936625" cy="3619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0423" name="Line 7"/>
          <p:cNvSpPr>
            <a:spLocks noChangeShapeType="1"/>
          </p:cNvSpPr>
          <p:nvPr/>
        </p:nvSpPr>
        <p:spPr bwMode="auto">
          <a:xfrm>
            <a:off x="6529388" y="1484313"/>
            <a:ext cx="107950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0424" name="Text Box 8"/>
          <p:cNvSpPr txBox="1">
            <a:spLocks noChangeArrowheads="1"/>
          </p:cNvSpPr>
          <p:nvPr/>
        </p:nvSpPr>
        <p:spPr bwMode="auto">
          <a:xfrm>
            <a:off x="4295776" y="184626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0425" name="Text Box 9"/>
          <p:cNvSpPr txBox="1">
            <a:spLocks noChangeArrowheads="1"/>
          </p:cNvSpPr>
          <p:nvPr/>
        </p:nvSpPr>
        <p:spPr bwMode="auto">
          <a:xfrm>
            <a:off x="3648076" y="2198688"/>
            <a:ext cx="18002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VAL=1</a:t>
            </a:r>
          </a:p>
        </p:txBody>
      </p:sp>
      <p:sp>
        <p:nvSpPr>
          <p:cNvPr id="700426" name="Text Box 10"/>
          <p:cNvSpPr txBox="1">
            <a:spLocks noChangeArrowheads="1"/>
          </p:cNvSpPr>
          <p:nvPr/>
        </p:nvSpPr>
        <p:spPr bwMode="auto">
          <a:xfrm>
            <a:off x="7319964" y="184626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0427" name="Text Box 11"/>
          <p:cNvSpPr txBox="1">
            <a:spLocks noChangeArrowheads="1"/>
          </p:cNvSpPr>
          <p:nvPr/>
        </p:nvSpPr>
        <p:spPr bwMode="auto">
          <a:xfrm>
            <a:off x="4224339" y="292417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1</a:t>
            </a:r>
          </a:p>
        </p:txBody>
      </p:sp>
      <p:sp>
        <p:nvSpPr>
          <p:cNvPr id="700428" name="Line 12"/>
          <p:cNvSpPr>
            <a:spLocks noChangeShapeType="1"/>
          </p:cNvSpPr>
          <p:nvPr/>
        </p:nvSpPr>
        <p:spPr bwMode="auto">
          <a:xfrm>
            <a:off x="4511675" y="2600326"/>
            <a:ext cx="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0429" name="Text Box 13"/>
          <p:cNvSpPr txBox="1">
            <a:spLocks noChangeArrowheads="1"/>
          </p:cNvSpPr>
          <p:nvPr/>
        </p:nvSpPr>
        <p:spPr bwMode="auto">
          <a:xfrm>
            <a:off x="7319964" y="2852739"/>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2</a:t>
            </a:r>
          </a:p>
        </p:txBody>
      </p:sp>
      <p:sp>
        <p:nvSpPr>
          <p:cNvPr id="700430" name="Line 14"/>
          <p:cNvSpPr>
            <a:spLocks noChangeShapeType="1"/>
          </p:cNvSpPr>
          <p:nvPr/>
        </p:nvSpPr>
        <p:spPr bwMode="auto">
          <a:xfrm>
            <a:off x="7607300" y="2528888"/>
            <a:ext cx="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0431" name="Text Box 15"/>
          <p:cNvSpPr txBox="1">
            <a:spLocks noChangeArrowheads="1"/>
          </p:cNvSpPr>
          <p:nvPr/>
        </p:nvSpPr>
        <p:spPr bwMode="auto">
          <a:xfrm>
            <a:off x="6672264" y="2198688"/>
            <a:ext cx="18002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VAL=2</a:t>
            </a:r>
          </a:p>
        </p:txBody>
      </p:sp>
    </p:spTree>
    <p:extLst>
      <p:ext uri="{BB962C8B-B14F-4D97-AF65-F5344CB8AC3E}">
        <p14:creationId xmlns:p14="http://schemas.microsoft.com/office/powerpoint/2010/main" val="1992740005"/>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2514" name="Rectangle 2"/>
          <p:cNvSpPr>
            <a:spLocks noGrp="1" noChangeArrowheads="1"/>
          </p:cNvSpPr>
          <p:nvPr>
            <p:ph type="body" idx="1"/>
          </p:nvPr>
        </p:nvSpPr>
        <p:spPr>
          <a:xfrm>
            <a:off x="2706688" y="1295400"/>
            <a:ext cx="7772400" cy="4953000"/>
          </a:xfrm>
        </p:spPr>
        <p:txBody>
          <a:bodyPr/>
          <a:lstStyle/>
          <a:p>
            <a:pPr algn="just">
              <a:buFont typeface="Wingdings" panose="05000000000000000000" pitchFamily="2" charset="2"/>
              <a:buNone/>
            </a:pPr>
            <a:r>
              <a:rPr lang="en-US" altLang="zh-CN" sz="1800">
                <a:latin typeface="宋体" panose="02010600030101010101" pitchFamily="2" charset="-122"/>
              </a:rPr>
              <a:t>(17)</a:t>
            </a:r>
            <a:r>
              <a:rPr lang="en-US" altLang="zh-CN" sz="1800" u="sng">
                <a:latin typeface="宋体" panose="02010600030101010101" pitchFamily="2" charset="-122"/>
              </a:rPr>
              <a:t>T</a:t>
            </a:r>
            <a:r>
              <a:rPr lang="en-US" altLang="zh-CN" sz="1800" baseline="30000">
                <a:latin typeface="宋体" panose="02010600030101010101" pitchFamily="2" charset="-122"/>
              </a:rPr>
              <a:t>(2)</a:t>
            </a:r>
            <a:r>
              <a:rPr lang="en-US" altLang="zh-CN" sz="1800">
                <a:latin typeface="宋体" panose="02010600030101010101" pitchFamily="2" charset="-122"/>
              </a:rPr>
              <a:t> g:=2                 111(j, , , </a:t>
            </a:r>
            <a:r>
              <a:rPr lang="en-US" altLang="zh-CN" sz="1800" u="sng">
                <a:latin typeface="宋体" panose="02010600030101010101" pitchFamily="2" charset="-122"/>
              </a:rPr>
              <a:t>0</a:t>
            </a:r>
            <a:r>
              <a:rPr lang="en-US" altLang="zh-CN" sz="1800">
                <a:latin typeface="宋体" panose="02010600030101010101" pitchFamily="2" charset="-122"/>
              </a:rPr>
              <a:t>)</a:t>
            </a:r>
            <a:r>
              <a:rPr lang="en-US" altLang="zh-CN" sz="1800">
                <a:solidFill>
                  <a:schemeClr val="hlink"/>
                </a:solidFill>
                <a:latin typeface="宋体" panose="02010600030101010101" pitchFamily="2" charset="-122"/>
              </a:rPr>
              <a:t>109    113</a:t>
            </a:r>
          </a:p>
          <a:p>
            <a:pPr algn="just">
              <a:buFont typeface="Wingdings" panose="05000000000000000000" pitchFamily="2" charset="2"/>
              <a:buNone/>
            </a:pPr>
            <a:r>
              <a:rPr lang="en-US" altLang="zh-CN" sz="1800">
                <a:latin typeface="宋体" panose="02010600030101010101" pitchFamily="2" charset="-122"/>
              </a:rPr>
              <a:t>  {q:=111;</a:t>
            </a:r>
          </a:p>
          <a:p>
            <a:pPr algn="just">
              <a:buFont typeface="Wingdings" panose="05000000000000000000" pitchFamily="2" charset="2"/>
              <a:buNone/>
            </a:pPr>
            <a:r>
              <a:rPr lang="en-US" altLang="zh-CN" sz="1800">
                <a:latin typeface="宋体" panose="02010600030101010101" pitchFamily="2" charset="-122"/>
              </a:rPr>
              <a:t>   BP(C</a:t>
            </a:r>
            <a:r>
              <a:rPr lang="en-US" altLang="zh-CN" sz="1800" baseline="30000">
                <a:latin typeface="宋体" panose="02010600030101010101" pitchFamily="2" charset="-122"/>
              </a:rPr>
              <a:t>(1)</a:t>
            </a:r>
            <a:r>
              <a:rPr lang="en-US" altLang="zh-CN" sz="1800">
                <a:latin typeface="Courier New" panose="02070309020205020404" pitchFamily="49" charset="0"/>
              </a:rPr>
              <a:t>·</a:t>
            </a:r>
            <a:r>
              <a:rPr lang="en-US" altLang="zh-CN" sz="1800">
                <a:latin typeface="宋体" panose="02010600030101010101" pitchFamily="2" charset="-122"/>
              </a:rPr>
              <a:t>CHAIN=105,NXQ=112)</a:t>
            </a:r>
          </a:p>
          <a:p>
            <a:pPr algn="just">
              <a:buFont typeface="Wingdings" panose="05000000000000000000" pitchFamily="2" charset="2"/>
              <a:buNone/>
            </a:pPr>
            <a:r>
              <a:rPr lang="en-US" altLang="zh-CN" sz="1800">
                <a:latin typeface="宋体" panose="02010600030101010101" pitchFamily="2" charset="-122"/>
              </a:rPr>
              <a:t>   T</a:t>
            </a:r>
            <a:r>
              <a:rPr lang="en-US" altLang="zh-CN" sz="1800" baseline="30000">
                <a:latin typeface="宋体" panose="02010600030101010101" pitchFamily="2" charset="-122"/>
              </a:rPr>
              <a:t>(2)</a:t>
            </a:r>
            <a:r>
              <a:rPr lang="en-US" altLang="zh-CN" sz="1800">
                <a:latin typeface="Courier New" panose="02070309020205020404" pitchFamily="49" charset="0"/>
              </a:rPr>
              <a:t>·</a:t>
            </a:r>
            <a:r>
              <a:rPr lang="en-US" altLang="zh-CN" sz="1800">
                <a:latin typeface="宋体" panose="02010600030101010101" pitchFamily="2" charset="-122"/>
              </a:rPr>
              <a:t>CHAIN:=MERG(S</a:t>
            </a:r>
            <a:r>
              <a:rPr lang="en-US" altLang="zh-CN" sz="1800" baseline="30000">
                <a:latin typeface="宋体" panose="02010600030101010101" pitchFamily="2" charset="-122"/>
              </a:rPr>
              <a:t>(3)</a:t>
            </a:r>
            <a:r>
              <a:rPr lang="en-US" altLang="zh-CN" sz="1800">
                <a:latin typeface="Courier New" panose="02070309020205020404" pitchFamily="49" charset="0"/>
              </a:rPr>
              <a:t>·</a:t>
            </a:r>
            <a:r>
              <a:rPr lang="en-US" altLang="zh-CN" sz="1800">
                <a:latin typeface="宋体" panose="02010600030101010101" pitchFamily="2" charset="-122"/>
              </a:rPr>
              <a:t>CHAIN=109,q=111)=111}</a:t>
            </a:r>
          </a:p>
          <a:p>
            <a:pPr algn="just">
              <a:buFont typeface="Wingdings" panose="05000000000000000000" pitchFamily="2" charset="2"/>
              <a:buNone/>
            </a:pPr>
            <a:r>
              <a:rPr lang="en-US" altLang="zh-CN" sz="1800">
                <a:latin typeface="宋体" panose="02010600030101010101" pitchFamily="2" charset="-122"/>
              </a:rPr>
              <a:t>(18)T</a:t>
            </a:r>
            <a:r>
              <a:rPr lang="en-US" altLang="zh-CN" sz="1800" baseline="30000">
                <a:latin typeface="宋体" panose="02010600030101010101" pitchFamily="2" charset="-122"/>
              </a:rPr>
              <a:t>(2)</a:t>
            </a:r>
            <a:r>
              <a:rPr lang="en-US" altLang="zh-CN" sz="1800" u="sng">
                <a:latin typeface="宋体" panose="02010600030101010101" pitchFamily="2" charset="-122"/>
              </a:rPr>
              <a:t>A</a:t>
            </a:r>
            <a:r>
              <a:rPr lang="en-US" altLang="zh-CN" sz="1800">
                <a:latin typeface="宋体" panose="02010600030101010101" pitchFamily="2" charset="-122"/>
              </a:rPr>
              <a:t>                        112 (:=,2, ,g)</a:t>
            </a:r>
          </a:p>
          <a:p>
            <a:pPr algn="just">
              <a:buFont typeface="Wingdings" panose="05000000000000000000" pitchFamily="2" charset="2"/>
              <a:buNone/>
            </a:pPr>
            <a:r>
              <a:rPr lang="en-US" altLang="zh-CN" sz="1800">
                <a:latin typeface="宋体" panose="02010600030101010101" pitchFamily="2" charset="-122"/>
              </a:rPr>
              <a:t>(19)T</a:t>
            </a:r>
            <a:r>
              <a:rPr lang="en-US" altLang="zh-CN" sz="1800" baseline="30000">
                <a:latin typeface="宋体" panose="02010600030101010101" pitchFamily="2" charset="-122"/>
              </a:rPr>
              <a:t>(2)</a:t>
            </a:r>
            <a:r>
              <a:rPr lang="en-US" altLang="zh-CN" sz="1800" u="sng">
                <a:latin typeface="宋体" panose="02010600030101010101" pitchFamily="2" charset="-122"/>
              </a:rPr>
              <a:t>S</a:t>
            </a:r>
            <a:r>
              <a:rPr lang="en-US" altLang="zh-CN" sz="1800">
                <a:latin typeface="宋体" panose="02010600030101010101" pitchFamily="2" charset="-122"/>
              </a:rPr>
              <a:t> </a:t>
            </a:r>
            <a:r>
              <a:rPr lang="en-US" altLang="zh-CN" sz="1800" baseline="30000">
                <a:latin typeface="宋体" panose="02010600030101010101" pitchFamily="2" charset="-122"/>
              </a:rPr>
              <a:t>(4)</a:t>
            </a:r>
          </a:p>
          <a:p>
            <a:pPr algn="just">
              <a:buFont typeface="Wingdings" panose="05000000000000000000" pitchFamily="2" charset="2"/>
              <a:buNone/>
            </a:pPr>
            <a:r>
              <a:rPr lang="en-US" altLang="zh-CN" sz="1800">
                <a:latin typeface="宋体" panose="02010600030101010101" pitchFamily="2" charset="-122"/>
              </a:rPr>
              <a:t>   {S</a:t>
            </a:r>
            <a:r>
              <a:rPr lang="zh-CN" altLang="en-US" sz="1800" baseline="30000">
                <a:latin typeface="宋体" panose="02010600030101010101" pitchFamily="2" charset="-122"/>
              </a:rPr>
              <a:t>（４）</a:t>
            </a:r>
            <a:r>
              <a:rPr lang="en-US" altLang="zh-CN" sz="1800">
                <a:latin typeface="Courier New" panose="02070309020205020404" pitchFamily="49" charset="0"/>
              </a:rPr>
              <a:t>·</a:t>
            </a:r>
            <a:r>
              <a:rPr lang="en-US" altLang="zh-CN" sz="1800">
                <a:latin typeface="宋体" panose="02010600030101010101" pitchFamily="2" charset="-122"/>
              </a:rPr>
              <a:t>CHAIN:=0}</a:t>
            </a:r>
          </a:p>
          <a:p>
            <a:pPr algn="just">
              <a:buFont typeface="Wingdings" panose="05000000000000000000" pitchFamily="2" charset="2"/>
              <a:buNone/>
            </a:pPr>
            <a:r>
              <a:rPr lang="en-US" altLang="zh-CN" sz="1800">
                <a:latin typeface="宋体" panose="02010600030101010101" pitchFamily="2" charset="-122"/>
              </a:rPr>
              <a:t>(20)</a:t>
            </a:r>
            <a:r>
              <a:rPr lang="en-US" altLang="zh-CN" sz="1800" u="sng">
                <a:latin typeface="宋体" panose="02010600030101010101" pitchFamily="2" charset="-122"/>
              </a:rPr>
              <a:t>S </a:t>
            </a:r>
            <a:r>
              <a:rPr lang="en-US" altLang="zh-CN" sz="1800">
                <a:latin typeface="宋体" panose="02010600030101010101" pitchFamily="2" charset="-122"/>
              </a:rPr>
              <a:t> </a:t>
            </a:r>
          </a:p>
          <a:p>
            <a:pPr algn="just">
              <a:buFont typeface="Wingdings" panose="05000000000000000000" pitchFamily="2" charset="2"/>
              <a:buNone/>
            </a:pPr>
            <a:r>
              <a:rPr lang="en-US" altLang="zh-CN" sz="1800">
                <a:latin typeface="宋体" panose="02010600030101010101" pitchFamily="2" charset="-122"/>
              </a:rPr>
              <a:t>   {S</a:t>
            </a:r>
            <a:r>
              <a:rPr lang="en-US" altLang="zh-CN" sz="1800">
                <a:latin typeface="Courier New" panose="02070309020205020404" pitchFamily="49" charset="0"/>
              </a:rPr>
              <a:t>·</a:t>
            </a:r>
            <a:r>
              <a:rPr lang="en-US" altLang="zh-CN" sz="1800">
                <a:latin typeface="宋体" panose="02010600030101010101" pitchFamily="2" charset="-122"/>
              </a:rPr>
              <a:t>CHAIN:=MERG(T</a:t>
            </a:r>
            <a:r>
              <a:rPr lang="en-US" altLang="zh-CN" sz="1800" baseline="30000">
                <a:latin typeface="宋体" panose="02010600030101010101" pitchFamily="2" charset="-122"/>
              </a:rPr>
              <a:t>(2)</a:t>
            </a:r>
            <a:r>
              <a:rPr lang="en-US" altLang="zh-CN" sz="1800">
                <a:latin typeface="Courier New" panose="02070309020205020404" pitchFamily="49" charset="0"/>
              </a:rPr>
              <a:t>·</a:t>
            </a:r>
            <a:r>
              <a:rPr lang="en-US" altLang="zh-CN" sz="1800">
                <a:latin typeface="宋体" panose="02010600030101010101" pitchFamily="2" charset="-122"/>
              </a:rPr>
              <a:t>CHAIN=111,S</a:t>
            </a:r>
            <a:r>
              <a:rPr lang="zh-CN" altLang="en-US" sz="1800" baseline="30000">
                <a:latin typeface="宋体" panose="02010600030101010101" pitchFamily="2" charset="-122"/>
              </a:rPr>
              <a:t>（４）</a:t>
            </a:r>
            <a:r>
              <a:rPr lang="en-US" altLang="zh-CN" sz="1800">
                <a:latin typeface="Courier New" panose="02070309020205020404" pitchFamily="49" charset="0"/>
              </a:rPr>
              <a:t>·</a:t>
            </a:r>
            <a:r>
              <a:rPr lang="en-US" altLang="zh-CN" sz="1800">
                <a:latin typeface="宋体" panose="02010600030101010101" pitchFamily="2" charset="-122"/>
              </a:rPr>
              <a:t>CHAIN=0)=111}</a:t>
            </a:r>
          </a:p>
          <a:p>
            <a:pPr algn="just">
              <a:buFont typeface="Wingdings" panose="05000000000000000000" pitchFamily="2" charset="2"/>
              <a:buNone/>
            </a:pPr>
            <a:r>
              <a:rPr lang="en-US" altLang="zh-CN" sz="1800">
                <a:latin typeface="宋体" panose="02010600030101010101" pitchFamily="2" charset="-122"/>
              </a:rPr>
              <a:t>(21)</a:t>
            </a:r>
            <a:r>
              <a:rPr lang="en-US" altLang="zh-CN" sz="1800" u="sng">
                <a:latin typeface="宋体" panose="02010600030101010101" pitchFamily="2" charset="-122"/>
              </a:rPr>
              <a:t>P</a:t>
            </a:r>
          </a:p>
          <a:p>
            <a:pPr algn="just">
              <a:buFont typeface="Wingdings" panose="05000000000000000000" pitchFamily="2" charset="2"/>
              <a:buNone/>
            </a:pPr>
            <a:r>
              <a:rPr lang="en-US" altLang="zh-CN" sz="1800">
                <a:latin typeface="宋体" panose="02010600030101010101" pitchFamily="2" charset="-122"/>
              </a:rPr>
              <a:t>   {BP(S</a:t>
            </a:r>
            <a:r>
              <a:rPr lang="en-US" altLang="zh-CN" sz="1800">
                <a:latin typeface="Courier New" panose="02070309020205020404" pitchFamily="49" charset="0"/>
              </a:rPr>
              <a:t>·</a:t>
            </a:r>
            <a:r>
              <a:rPr lang="en-US" altLang="zh-CN" sz="1800">
                <a:latin typeface="宋体" panose="02010600030101010101" pitchFamily="2" charset="-122"/>
              </a:rPr>
              <a:t>CHAIN=111,NXQ=113)}    113 (return, , ,)</a:t>
            </a:r>
          </a:p>
          <a:p>
            <a:pPr algn="just">
              <a:buFont typeface="Wingdings" panose="05000000000000000000" pitchFamily="2" charset="2"/>
              <a:buNone/>
            </a:pPr>
            <a:r>
              <a:rPr lang="en-US" altLang="zh-CN" sz="1800">
                <a:latin typeface="宋体" panose="02010600030101010101" pitchFamily="2" charset="-122"/>
              </a:rPr>
              <a:t>                                (</a:t>
            </a:r>
            <a:r>
              <a:rPr lang="zh-CN" altLang="en-US" sz="1800">
                <a:latin typeface="宋体" panose="02010600030101010101" pitchFamily="2" charset="-122"/>
              </a:rPr>
              <a:t>或结束程序运行</a:t>
            </a:r>
            <a:r>
              <a:rPr lang="en-US" altLang="zh-CN" sz="1800">
                <a:latin typeface="宋体" panose="02010600030101010101" pitchFamily="2" charset="-122"/>
              </a:rPr>
              <a:t>)</a:t>
            </a:r>
          </a:p>
          <a:p>
            <a:pPr>
              <a:buFont typeface="Wingdings" panose="05000000000000000000" pitchFamily="2" charset="2"/>
              <a:buNone/>
            </a:pPr>
            <a:endParaRPr lang="en-US" altLang="zh-CN" sz="1800">
              <a:latin typeface="宋体" panose="02010600030101010101" pitchFamily="2" charset="-122"/>
            </a:endParaRPr>
          </a:p>
        </p:txBody>
      </p:sp>
    </p:spTree>
    <p:extLst>
      <p:ext uri="{BB962C8B-B14F-4D97-AF65-F5344CB8AC3E}">
        <p14:creationId xmlns:p14="http://schemas.microsoft.com/office/powerpoint/2010/main" val="2251009116"/>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538" name="Rectangle 2"/>
          <p:cNvSpPr>
            <a:spLocks noGrp="1" noChangeArrowheads="1"/>
          </p:cNvSpPr>
          <p:nvPr>
            <p:ph type="body" idx="1"/>
          </p:nvPr>
        </p:nvSpPr>
        <p:spPr>
          <a:xfrm>
            <a:off x="2706688" y="1295400"/>
            <a:ext cx="7772400" cy="5257800"/>
          </a:xfrm>
        </p:spPr>
        <p:txBody>
          <a:bodyPr>
            <a:normAutofit lnSpcReduction="10000"/>
          </a:bodyPr>
          <a:lstStyle/>
          <a:p>
            <a:pPr algn="just">
              <a:lnSpc>
                <a:spcPct val="90000"/>
              </a:lnSpc>
              <a:buFont typeface="Wingdings" panose="05000000000000000000" pitchFamily="2" charset="2"/>
              <a:buNone/>
            </a:pPr>
            <a:r>
              <a:rPr lang="zh-CN" altLang="en-US" sz="1600">
                <a:latin typeface="宋体" panose="02010600030101010101" pitchFamily="2" charset="-122"/>
              </a:rPr>
              <a:t>经语法制导翻译得到该条件语句的四元式序列为：</a:t>
            </a:r>
          </a:p>
          <a:p>
            <a:pPr algn="just">
              <a:lnSpc>
                <a:spcPct val="90000"/>
              </a:lnSpc>
              <a:buFont typeface="Wingdings" panose="05000000000000000000" pitchFamily="2" charset="2"/>
              <a:buNone/>
            </a:pPr>
            <a:r>
              <a:rPr lang="zh-CN" altLang="en-US" sz="1600">
                <a:latin typeface="宋体" panose="02010600030101010101" pitchFamily="2" charset="-122"/>
              </a:rPr>
              <a:t> </a:t>
            </a:r>
            <a:r>
              <a:rPr lang="en-US" altLang="zh-CN" sz="1600">
                <a:latin typeface="宋体" panose="02010600030101010101" pitchFamily="2" charset="-122"/>
              </a:rPr>
              <a:t>100 (jnz,a, ,102)</a:t>
            </a:r>
          </a:p>
          <a:p>
            <a:pPr algn="just">
              <a:lnSpc>
                <a:spcPct val="90000"/>
              </a:lnSpc>
              <a:buFont typeface="Wingdings" panose="05000000000000000000" pitchFamily="2" charset="2"/>
              <a:buNone/>
            </a:pPr>
            <a:r>
              <a:rPr lang="en-US" altLang="zh-CN" sz="1600">
                <a:latin typeface="宋体" panose="02010600030101010101" pitchFamily="2" charset="-122"/>
              </a:rPr>
              <a:t> 101 (j, , ,112)</a:t>
            </a:r>
          </a:p>
          <a:p>
            <a:pPr algn="just">
              <a:lnSpc>
                <a:spcPct val="90000"/>
              </a:lnSpc>
              <a:buFont typeface="Wingdings" panose="05000000000000000000" pitchFamily="2" charset="2"/>
              <a:buNone/>
            </a:pPr>
            <a:r>
              <a:rPr lang="en-US" altLang="zh-CN" sz="1600">
                <a:latin typeface="宋体" panose="02010600030101010101" pitchFamily="2" charset="-122"/>
              </a:rPr>
              <a:t> 102 (jnz, , ,104)</a:t>
            </a:r>
          </a:p>
          <a:p>
            <a:pPr algn="just">
              <a:lnSpc>
                <a:spcPct val="90000"/>
              </a:lnSpc>
              <a:buFont typeface="Wingdings" panose="05000000000000000000" pitchFamily="2" charset="2"/>
              <a:buNone/>
            </a:pPr>
            <a:r>
              <a:rPr lang="en-US" altLang="zh-CN" sz="1600">
                <a:latin typeface="宋体" panose="02010600030101010101" pitchFamily="2" charset="-122"/>
              </a:rPr>
              <a:t> 103 (j, , ,112)</a:t>
            </a:r>
          </a:p>
          <a:p>
            <a:pPr algn="just">
              <a:lnSpc>
                <a:spcPct val="90000"/>
              </a:lnSpc>
              <a:buFont typeface="Wingdings" panose="05000000000000000000" pitchFamily="2" charset="2"/>
              <a:buNone/>
            </a:pPr>
            <a:r>
              <a:rPr lang="en-US" altLang="zh-CN" sz="1600">
                <a:latin typeface="宋体" panose="02010600030101010101" pitchFamily="2" charset="-122"/>
              </a:rPr>
              <a:t> 104 (j&gt;,c,d,106)</a:t>
            </a:r>
          </a:p>
          <a:p>
            <a:pPr algn="just">
              <a:lnSpc>
                <a:spcPct val="90000"/>
              </a:lnSpc>
              <a:buFont typeface="Wingdings" panose="05000000000000000000" pitchFamily="2" charset="2"/>
              <a:buNone/>
            </a:pPr>
            <a:r>
              <a:rPr lang="en-US" altLang="zh-CN" sz="1600">
                <a:latin typeface="宋体" panose="02010600030101010101" pitchFamily="2" charset="-122"/>
              </a:rPr>
              <a:t> 105 (j, , , 112)</a:t>
            </a:r>
          </a:p>
          <a:p>
            <a:pPr algn="just">
              <a:lnSpc>
                <a:spcPct val="90000"/>
              </a:lnSpc>
              <a:buFont typeface="Wingdings" panose="05000000000000000000" pitchFamily="2" charset="2"/>
              <a:buNone/>
            </a:pPr>
            <a:r>
              <a:rPr lang="en-US" altLang="zh-CN" sz="1600">
                <a:latin typeface="宋体" panose="02010600030101010101" pitchFamily="2" charset="-122"/>
              </a:rPr>
              <a:t> 106 (j&lt;,a,b, 108)</a:t>
            </a:r>
          </a:p>
          <a:p>
            <a:pPr algn="just">
              <a:lnSpc>
                <a:spcPct val="90000"/>
              </a:lnSpc>
              <a:buFont typeface="Wingdings" panose="05000000000000000000" pitchFamily="2" charset="2"/>
              <a:buNone/>
            </a:pPr>
            <a:r>
              <a:rPr lang="en-US" altLang="zh-CN" sz="1600">
                <a:latin typeface="宋体" panose="02010600030101010101" pitchFamily="2" charset="-122"/>
              </a:rPr>
              <a:t> 107 (j, , , 110)</a:t>
            </a:r>
          </a:p>
          <a:p>
            <a:pPr algn="just">
              <a:lnSpc>
                <a:spcPct val="90000"/>
              </a:lnSpc>
              <a:buFont typeface="Wingdings" panose="05000000000000000000" pitchFamily="2" charset="2"/>
              <a:buNone/>
            </a:pPr>
            <a:r>
              <a:rPr lang="en-US" altLang="zh-CN" sz="1600">
                <a:latin typeface="宋体" panose="02010600030101010101" pitchFamily="2" charset="-122"/>
              </a:rPr>
              <a:t> 108 (:=,1, , f)</a:t>
            </a:r>
          </a:p>
          <a:p>
            <a:pPr algn="just">
              <a:lnSpc>
                <a:spcPct val="90000"/>
              </a:lnSpc>
              <a:buFont typeface="Wingdings" panose="05000000000000000000" pitchFamily="2" charset="2"/>
              <a:buNone/>
            </a:pPr>
            <a:r>
              <a:rPr lang="en-US" altLang="zh-CN" sz="1600">
                <a:latin typeface="宋体" panose="02010600030101010101" pitchFamily="2" charset="-122"/>
              </a:rPr>
              <a:t> 109 (j, , , 113)</a:t>
            </a:r>
          </a:p>
          <a:p>
            <a:pPr algn="just">
              <a:lnSpc>
                <a:spcPct val="90000"/>
              </a:lnSpc>
              <a:buFont typeface="Wingdings" panose="05000000000000000000" pitchFamily="2" charset="2"/>
              <a:buNone/>
            </a:pPr>
            <a:r>
              <a:rPr lang="en-US" altLang="zh-CN" sz="1600">
                <a:latin typeface="宋体" panose="02010600030101010101" pitchFamily="2" charset="-122"/>
              </a:rPr>
              <a:t> 110 (:=,0, , f)</a:t>
            </a:r>
          </a:p>
          <a:p>
            <a:pPr algn="just">
              <a:lnSpc>
                <a:spcPct val="90000"/>
              </a:lnSpc>
              <a:buFont typeface="Wingdings" panose="05000000000000000000" pitchFamily="2" charset="2"/>
              <a:buNone/>
            </a:pPr>
            <a:r>
              <a:rPr lang="en-US" altLang="zh-CN" sz="1600">
                <a:latin typeface="宋体" panose="02010600030101010101" pitchFamily="2" charset="-122"/>
              </a:rPr>
              <a:t> 111 (j, , , 113)</a:t>
            </a:r>
          </a:p>
          <a:p>
            <a:pPr algn="just">
              <a:lnSpc>
                <a:spcPct val="90000"/>
              </a:lnSpc>
              <a:buFont typeface="Wingdings" panose="05000000000000000000" pitchFamily="2" charset="2"/>
              <a:buNone/>
            </a:pPr>
            <a:r>
              <a:rPr lang="en-US" altLang="zh-CN" sz="1600">
                <a:latin typeface="宋体" panose="02010600030101010101" pitchFamily="2" charset="-122"/>
              </a:rPr>
              <a:t> 112 (:=,2, , g)</a:t>
            </a:r>
          </a:p>
          <a:p>
            <a:pPr algn="just">
              <a:lnSpc>
                <a:spcPct val="90000"/>
              </a:lnSpc>
              <a:buFont typeface="Wingdings" panose="05000000000000000000" pitchFamily="2" charset="2"/>
              <a:buNone/>
            </a:pPr>
            <a:r>
              <a:rPr lang="en-US" altLang="zh-CN" sz="1600">
                <a:latin typeface="宋体" panose="02010600030101010101" pitchFamily="2" charset="-122"/>
              </a:rPr>
              <a:t> 113 (return, , , )</a:t>
            </a:r>
          </a:p>
          <a:p>
            <a:pPr algn="just">
              <a:lnSpc>
                <a:spcPct val="90000"/>
              </a:lnSpc>
              <a:buFont typeface="Wingdings" panose="05000000000000000000" pitchFamily="2" charset="2"/>
              <a:buNone/>
            </a:pPr>
            <a:r>
              <a:rPr lang="en-US" altLang="zh-CN" sz="1600">
                <a:latin typeface="宋体" panose="02010600030101010101" pitchFamily="2" charset="-122"/>
              </a:rPr>
              <a:t>    (</a:t>
            </a:r>
            <a:r>
              <a:rPr lang="zh-CN" altLang="en-US" sz="1600">
                <a:latin typeface="宋体" panose="02010600030101010101" pitchFamily="2" charset="-122"/>
              </a:rPr>
              <a:t>或结束程序运行</a:t>
            </a:r>
            <a:r>
              <a:rPr lang="en-US" altLang="zh-CN" sz="1600">
                <a:latin typeface="宋体" panose="02010600030101010101" pitchFamily="2" charset="-122"/>
              </a:rPr>
              <a:t>)</a:t>
            </a:r>
          </a:p>
          <a:p>
            <a:pPr>
              <a:lnSpc>
                <a:spcPct val="90000"/>
              </a:lnSpc>
              <a:buFont typeface="Wingdings" panose="05000000000000000000" pitchFamily="2" charset="2"/>
              <a:buNone/>
            </a:pPr>
            <a:endParaRPr lang="en-US" altLang="zh-CN" sz="1600">
              <a:latin typeface="宋体" panose="02010600030101010101" pitchFamily="2" charset="-122"/>
            </a:endParaRPr>
          </a:p>
        </p:txBody>
      </p:sp>
    </p:spTree>
    <p:extLst>
      <p:ext uri="{BB962C8B-B14F-4D97-AF65-F5344CB8AC3E}">
        <p14:creationId xmlns:p14="http://schemas.microsoft.com/office/powerpoint/2010/main" val="4042151563"/>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562" name="Rectangle 2"/>
          <p:cNvSpPr>
            <a:spLocks noGrp="1" noChangeArrowheads="1"/>
          </p:cNvSpPr>
          <p:nvPr>
            <p:ph type="body" idx="1"/>
          </p:nvPr>
        </p:nvSpPr>
        <p:spPr>
          <a:xfrm>
            <a:off x="1981200" y="381000"/>
            <a:ext cx="8229600" cy="3335338"/>
          </a:xfrm>
        </p:spPr>
        <p:txBody>
          <a:bodyPr/>
          <a:lstStyle/>
          <a:p>
            <a:pPr>
              <a:spcBef>
                <a:spcPct val="0"/>
              </a:spcBef>
              <a:buFontTx/>
              <a:buNone/>
            </a:pPr>
            <a:r>
              <a:rPr kumimoji="1" lang="en-US" altLang="zh-CN" sz="3200" b="1" dirty="0">
                <a:solidFill>
                  <a:srgbClr val="FF3399"/>
                </a:solidFill>
                <a:latin typeface="宋体" panose="02010600030101010101" pitchFamily="2" charset="-122"/>
              </a:rPr>
              <a:t>§5.3 </a:t>
            </a:r>
            <a:r>
              <a:rPr kumimoji="1" lang="zh-CN" altLang="en-US" sz="3200" b="1" dirty="0">
                <a:solidFill>
                  <a:srgbClr val="FF3399"/>
                </a:solidFill>
                <a:latin typeface="宋体" panose="02010600030101010101" pitchFamily="2" charset="-122"/>
              </a:rPr>
              <a:t>自底向上语法制导翻译</a:t>
            </a:r>
          </a:p>
          <a:p>
            <a:pPr>
              <a:spcBef>
                <a:spcPct val="0"/>
              </a:spcBef>
              <a:buFontTx/>
              <a:buNone/>
            </a:pPr>
            <a:r>
              <a:rPr kumimoji="1" lang="zh-CN" altLang="en-US" sz="1800" b="1" dirty="0">
                <a:solidFill>
                  <a:srgbClr val="FFFF00"/>
                </a:solidFill>
                <a:latin typeface="宋体" panose="02010600030101010101" pitchFamily="2" charset="-122"/>
              </a:rPr>
              <a:t>  </a:t>
            </a:r>
            <a:r>
              <a:rPr kumimoji="1" lang="zh-CN" altLang="en-US" b="1" dirty="0">
                <a:solidFill>
                  <a:srgbClr val="C00000"/>
                </a:solidFill>
                <a:latin typeface="宋体" panose="02010600030101010101" pitchFamily="2" charset="-122"/>
              </a:rPr>
              <a:t>三、控制语句翻译</a:t>
            </a:r>
          </a:p>
          <a:p>
            <a:pPr>
              <a:spcBef>
                <a:spcPct val="0"/>
              </a:spcBef>
              <a:buFontTx/>
              <a:buNone/>
            </a:pPr>
            <a:r>
              <a:rPr lang="zh-CN" altLang="en-US" sz="1800" dirty="0">
                <a:solidFill>
                  <a:srgbClr val="C00000"/>
                </a:solidFill>
                <a:latin typeface="宋体" panose="02010600030101010101" pitchFamily="2" charset="-122"/>
              </a:rPr>
              <a:t>   </a:t>
            </a:r>
            <a:r>
              <a:rPr lang="en-US" altLang="zh-CN" sz="2400" b="1" dirty="0">
                <a:solidFill>
                  <a:srgbClr val="C00000"/>
                </a:solidFill>
                <a:latin typeface="宋体" panose="02010600030101010101" pitchFamily="2" charset="-122"/>
              </a:rPr>
              <a:t>3.while</a:t>
            </a:r>
            <a:r>
              <a:rPr lang="zh-CN" altLang="en-US" sz="2400" b="1" dirty="0">
                <a:solidFill>
                  <a:srgbClr val="C00000"/>
                </a:solidFill>
                <a:latin typeface="宋体" panose="02010600030101010101" pitchFamily="2" charset="-122"/>
              </a:rPr>
              <a:t>语句的翻译</a:t>
            </a:r>
          </a:p>
          <a:p>
            <a:pPr>
              <a:buFont typeface="Wingdings" panose="05000000000000000000" pitchFamily="2" charset="2"/>
              <a:buNone/>
            </a:pPr>
            <a:r>
              <a:rPr lang="zh-CN" altLang="en-US" sz="1800" b="1" dirty="0">
                <a:solidFill>
                  <a:srgbClr val="FF3399"/>
                </a:solidFill>
                <a:latin typeface="宋体" panose="02010600030101010101" pitchFamily="2" charset="-122"/>
              </a:rPr>
              <a:t>（</a:t>
            </a:r>
            <a:r>
              <a:rPr lang="en-US" altLang="zh-CN" sz="1800" b="1" dirty="0">
                <a:solidFill>
                  <a:srgbClr val="FF3399"/>
                </a:solidFill>
                <a:latin typeface="宋体" panose="02010600030101010101" pitchFamily="2" charset="-122"/>
              </a:rPr>
              <a:t>1</a:t>
            </a:r>
            <a:r>
              <a:rPr lang="zh-CN" altLang="en-US" sz="1800" b="1" dirty="0">
                <a:solidFill>
                  <a:srgbClr val="FF3399"/>
                </a:solidFill>
                <a:latin typeface="宋体" panose="02010600030101010101" pitchFamily="2" charset="-122"/>
              </a:rPr>
              <a:t>）</a:t>
            </a:r>
            <a:r>
              <a:rPr lang="en-US" altLang="zh-CN" sz="1800" dirty="0">
                <a:latin typeface="宋体" panose="02010600030101010101" pitchFamily="2" charset="-122"/>
              </a:rPr>
              <a:t>while</a:t>
            </a:r>
            <a:r>
              <a:rPr lang="zh-CN" altLang="en-US" sz="1800" dirty="0">
                <a:latin typeface="宋体" panose="02010600030101010101" pitchFamily="2" charset="-122"/>
              </a:rPr>
              <a:t>语句形式及其代码结构</a:t>
            </a:r>
          </a:p>
          <a:p>
            <a:pPr>
              <a:buFont typeface="Wingdings" panose="05000000000000000000" pitchFamily="2" charset="2"/>
              <a:buNone/>
            </a:pPr>
            <a:r>
              <a:rPr lang="zh-CN" altLang="en-US" sz="1800" dirty="0">
                <a:latin typeface="宋体" panose="02010600030101010101" pitchFamily="2" charset="-122"/>
              </a:rPr>
              <a:t>         </a:t>
            </a:r>
            <a:r>
              <a:rPr lang="en-US" altLang="zh-CN" sz="1800" dirty="0">
                <a:latin typeface="宋体" panose="02010600030101010101" pitchFamily="2" charset="-122"/>
              </a:rPr>
              <a:t>while E do S</a:t>
            </a:r>
          </a:p>
          <a:p>
            <a:pPr>
              <a:buFont typeface="Wingdings" panose="05000000000000000000" pitchFamily="2" charset="2"/>
              <a:buNone/>
            </a:pPr>
            <a:r>
              <a:rPr lang="zh-CN" altLang="en-US" sz="1800" dirty="0">
                <a:latin typeface="宋体" panose="02010600030101010101" pitchFamily="2" charset="-122"/>
              </a:rPr>
              <a:t>其中：</a:t>
            </a:r>
            <a:r>
              <a:rPr lang="en-US" altLang="zh-CN" sz="1800" dirty="0">
                <a:latin typeface="宋体" panose="02010600030101010101" pitchFamily="2" charset="-122"/>
              </a:rPr>
              <a:t>E</a:t>
            </a:r>
            <a:r>
              <a:rPr lang="zh-CN" altLang="en-US" sz="1800" dirty="0">
                <a:latin typeface="宋体" panose="02010600030101010101" pitchFamily="2" charset="-122"/>
              </a:rPr>
              <a:t>是布尔表达式；</a:t>
            </a:r>
            <a:r>
              <a:rPr lang="en-US" altLang="zh-CN" sz="1800" dirty="0">
                <a:latin typeface="宋体" panose="02010600030101010101" pitchFamily="2" charset="-122"/>
              </a:rPr>
              <a:t>S</a:t>
            </a:r>
            <a:r>
              <a:rPr lang="zh-CN" altLang="en-US" sz="1800" dirty="0">
                <a:latin typeface="宋体" panose="02010600030101010101" pitchFamily="2" charset="-122"/>
              </a:rPr>
              <a:t>是</a:t>
            </a:r>
            <a:r>
              <a:rPr lang="en-US" altLang="zh-CN" sz="1800" dirty="0">
                <a:latin typeface="宋体" panose="02010600030101010101" pitchFamily="2" charset="-122"/>
              </a:rPr>
              <a:t>E</a:t>
            </a:r>
            <a:r>
              <a:rPr lang="zh-CN" altLang="en-US" sz="1800" dirty="0">
                <a:latin typeface="宋体" panose="02010600030101010101" pitchFamily="2" charset="-122"/>
              </a:rPr>
              <a:t>值为</a:t>
            </a:r>
            <a:r>
              <a:rPr lang="zh-CN" altLang="en-US" sz="1800" dirty="0"/>
              <a:t>“</a:t>
            </a:r>
            <a:r>
              <a:rPr lang="zh-CN" altLang="en-US" sz="1800" dirty="0">
                <a:latin typeface="宋体" panose="02010600030101010101" pitchFamily="2" charset="-122"/>
              </a:rPr>
              <a:t>真</a:t>
            </a:r>
            <a:r>
              <a:rPr lang="zh-CN" altLang="en-US" sz="1800" dirty="0"/>
              <a:t>”</a:t>
            </a:r>
            <a:r>
              <a:rPr lang="zh-CN" altLang="en-US" sz="1800" dirty="0">
                <a:latin typeface="宋体" panose="02010600030101010101" pitchFamily="2" charset="-122"/>
              </a:rPr>
              <a:t>时应执行的语句。</a:t>
            </a:r>
          </a:p>
          <a:p>
            <a:pPr>
              <a:buFont typeface="Wingdings" panose="05000000000000000000" pitchFamily="2" charset="2"/>
              <a:buNone/>
            </a:pPr>
            <a:r>
              <a:rPr lang="zh-CN" altLang="en-US" sz="1800" dirty="0">
                <a:latin typeface="宋体" panose="02010600030101010101" pitchFamily="2" charset="-122"/>
              </a:rPr>
              <a:t>它的代码结构如下图所示。  </a:t>
            </a:r>
          </a:p>
        </p:txBody>
      </p:sp>
      <p:grpSp>
        <p:nvGrpSpPr>
          <p:cNvPr id="834563" name="Group 3"/>
          <p:cNvGrpSpPr>
            <a:grpSpLocks/>
          </p:cNvGrpSpPr>
          <p:nvPr/>
        </p:nvGrpSpPr>
        <p:grpSpPr bwMode="auto">
          <a:xfrm>
            <a:off x="4297364" y="3816351"/>
            <a:ext cx="3527425" cy="2060575"/>
            <a:chOff x="1474" y="2404"/>
            <a:chExt cx="2222" cy="1298"/>
          </a:xfrm>
        </p:grpSpPr>
        <p:sp>
          <p:nvSpPr>
            <p:cNvPr id="834564" name="Rectangle 4"/>
            <p:cNvSpPr>
              <a:spLocks noChangeArrowheads="1"/>
            </p:cNvSpPr>
            <p:nvPr/>
          </p:nvSpPr>
          <p:spPr bwMode="auto">
            <a:xfrm>
              <a:off x="1927" y="2404"/>
              <a:ext cx="998" cy="300"/>
            </a:xfrm>
            <a:prstGeom prst="rect">
              <a:avLst/>
            </a:prstGeom>
            <a:solidFill>
              <a:srgbClr val="6600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spcBef>
                  <a:spcPct val="0"/>
                </a:spcBef>
                <a:buFontTx/>
                <a:buNone/>
              </a:pPr>
              <a:r>
                <a:rPr lang="en-US" altLang="zh-CN" sz="2000">
                  <a:effectLst>
                    <a:outerShdw blurRad="38100" dist="38100" dir="2700000" algn="tl">
                      <a:srgbClr val="000000"/>
                    </a:outerShdw>
                  </a:effectLst>
                  <a:latin typeface="Arial" panose="020B0604020202020204" pitchFamily="34" charset="0"/>
                </a:rPr>
                <a:t>E</a:t>
              </a:r>
              <a:r>
                <a:rPr lang="zh-CN" altLang="en-US" sz="2000">
                  <a:effectLst>
                    <a:outerShdw blurRad="38100" dist="38100" dir="2700000" algn="tl">
                      <a:srgbClr val="000000"/>
                    </a:outerShdw>
                  </a:effectLst>
                  <a:latin typeface="Arial" panose="020B0604020202020204" pitchFamily="34" charset="0"/>
                </a:rPr>
                <a:t>的代码</a:t>
              </a:r>
            </a:p>
          </p:txBody>
        </p:sp>
        <p:sp>
          <p:nvSpPr>
            <p:cNvPr id="834565" name="Rectangle 5"/>
            <p:cNvSpPr>
              <a:spLocks noChangeArrowheads="1"/>
            </p:cNvSpPr>
            <p:nvPr/>
          </p:nvSpPr>
          <p:spPr bwMode="auto">
            <a:xfrm>
              <a:off x="1927" y="2994"/>
              <a:ext cx="998" cy="300"/>
            </a:xfrm>
            <a:prstGeom prst="rect">
              <a:avLst/>
            </a:prstGeom>
            <a:solidFill>
              <a:srgbClr val="6600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spcBef>
                  <a:spcPct val="0"/>
                </a:spcBef>
                <a:buFontTx/>
                <a:buNone/>
              </a:pPr>
              <a:r>
                <a:rPr lang="en-US" altLang="zh-CN" sz="2000">
                  <a:effectLst>
                    <a:outerShdw blurRad="38100" dist="38100" dir="2700000" algn="tl">
                      <a:srgbClr val="000000"/>
                    </a:outerShdw>
                  </a:effectLst>
                  <a:latin typeface="Arial" panose="020B0604020202020204" pitchFamily="34" charset="0"/>
                </a:rPr>
                <a:t>S</a:t>
              </a:r>
              <a:r>
                <a:rPr lang="zh-CN" altLang="en-US" sz="2000">
                  <a:effectLst>
                    <a:outerShdw blurRad="38100" dist="38100" dir="2700000" algn="tl">
                      <a:srgbClr val="000000"/>
                    </a:outerShdw>
                  </a:effectLst>
                  <a:latin typeface="Arial" panose="020B0604020202020204" pitchFamily="34" charset="0"/>
                </a:rPr>
                <a:t>的代码</a:t>
              </a:r>
            </a:p>
          </p:txBody>
        </p:sp>
        <p:sp>
          <p:nvSpPr>
            <p:cNvPr id="834566" name="Line 6"/>
            <p:cNvSpPr>
              <a:spLocks noChangeShapeType="1"/>
            </p:cNvSpPr>
            <p:nvPr/>
          </p:nvSpPr>
          <p:spPr bwMode="auto">
            <a:xfrm flipH="1">
              <a:off x="2835" y="2478"/>
              <a:ext cx="499" cy="0"/>
            </a:xfrm>
            <a:prstGeom prst="line">
              <a:avLst/>
            </a:prstGeom>
            <a:noFill/>
            <a:ln w="38100">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34567" name="Line 7"/>
            <p:cNvSpPr>
              <a:spLocks noChangeShapeType="1"/>
            </p:cNvSpPr>
            <p:nvPr/>
          </p:nvSpPr>
          <p:spPr bwMode="auto">
            <a:xfrm flipH="1">
              <a:off x="2835" y="2614"/>
              <a:ext cx="861" cy="0"/>
            </a:xfrm>
            <a:prstGeom prst="line">
              <a:avLst/>
            </a:prstGeom>
            <a:noFill/>
            <a:ln w="38100">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34568" name="Line 8"/>
            <p:cNvSpPr>
              <a:spLocks noChangeShapeType="1"/>
            </p:cNvSpPr>
            <p:nvPr/>
          </p:nvSpPr>
          <p:spPr bwMode="auto">
            <a:xfrm>
              <a:off x="3334" y="2478"/>
              <a:ext cx="0" cy="68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34569" name="Line 9"/>
            <p:cNvSpPr>
              <a:spLocks noChangeShapeType="1"/>
            </p:cNvSpPr>
            <p:nvPr/>
          </p:nvSpPr>
          <p:spPr bwMode="auto">
            <a:xfrm flipH="1">
              <a:off x="2925" y="3158"/>
              <a:ext cx="409"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34570" name="Text Box 10"/>
            <p:cNvSpPr txBox="1">
              <a:spLocks noChangeArrowheads="1"/>
            </p:cNvSpPr>
            <p:nvPr/>
          </p:nvSpPr>
          <p:spPr bwMode="auto">
            <a:xfrm>
              <a:off x="2971" y="2931"/>
              <a:ext cx="499"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sz="1600">
                  <a:latin typeface="Arial" panose="020B0604020202020204" pitchFamily="34" charset="0"/>
                </a:rPr>
                <a:t>true</a:t>
              </a:r>
            </a:p>
          </p:txBody>
        </p:sp>
        <p:sp>
          <p:nvSpPr>
            <p:cNvPr id="834571" name="Line 11"/>
            <p:cNvSpPr>
              <a:spLocks noChangeShapeType="1"/>
            </p:cNvSpPr>
            <p:nvPr/>
          </p:nvSpPr>
          <p:spPr bwMode="auto">
            <a:xfrm>
              <a:off x="3696" y="2614"/>
              <a:ext cx="0" cy="108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34572" name="Line 12"/>
            <p:cNvSpPr>
              <a:spLocks noChangeShapeType="1"/>
            </p:cNvSpPr>
            <p:nvPr/>
          </p:nvSpPr>
          <p:spPr bwMode="auto">
            <a:xfrm flipH="1">
              <a:off x="2653" y="3702"/>
              <a:ext cx="1043"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34573" name="Text Box 13"/>
            <p:cNvSpPr txBox="1">
              <a:spLocks noChangeArrowheads="1"/>
            </p:cNvSpPr>
            <p:nvPr/>
          </p:nvSpPr>
          <p:spPr bwMode="auto">
            <a:xfrm>
              <a:off x="2789" y="3490"/>
              <a:ext cx="499" cy="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sz="1600">
                  <a:latin typeface="Arial" panose="020B0604020202020204" pitchFamily="34" charset="0"/>
                </a:rPr>
                <a:t>false</a:t>
              </a:r>
            </a:p>
          </p:txBody>
        </p:sp>
        <p:sp>
          <p:nvSpPr>
            <p:cNvPr id="834574" name="Line 14"/>
            <p:cNvSpPr>
              <a:spLocks noChangeShapeType="1"/>
            </p:cNvSpPr>
            <p:nvPr/>
          </p:nvSpPr>
          <p:spPr bwMode="auto">
            <a:xfrm flipH="1">
              <a:off x="1474" y="3430"/>
              <a:ext cx="998"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34575" name="Line 15"/>
            <p:cNvSpPr>
              <a:spLocks noChangeShapeType="1"/>
            </p:cNvSpPr>
            <p:nvPr/>
          </p:nvSpPr>
          <p:spPr bwMode="auto">
            <a:xfrm flipV="1">
              <a:off x="1474" y="2568"/>
              <a:ext cx="0" cy="862"/>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34576" name="Line 16"/>
            <p:cNvSpPr>
              <a:spLocks noChangeShapeType="1"/>
            </p:cNvSpPr>
            <p:nvPr/>
          </p:nvSpPr>
          <p:spPr bwMode="auto">
            <a:xfrm>
              <a:off x="1474" y="2568"/>
              <a:ext cx="408"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spTree>
    <p:extLst>
      <p:ext uri="{BB962C8B-B14F-4D97-AF65-F5344CB8AC3E}">
        <p14:creationId xmlns:p14="http://schemas.microsoft.com/office/powerpoint/2010/main" val="3690787496"/>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5586" name="Text Box 2"/>
          <p:cNvSpPr txBox="1">
            <a:spLocks noChangeArrowheads="1"/>
          </p:cNvSpPr>
          <p:nvPr/>
        </p:nvSpPr>
        <p:spPr bwMode="auto">
          <a:xfrm>
            <a:off x="1981200" y="1208089"/>
            <a:ext cx="8305800" cy="3444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a:effectLst>
                  <a:outerShdw blurRad="38100" dist="38100" dir="2700000" algn="tl">
                    <a:srgbClr val="000000"/>
                  </a:outerShdw>
                </a:effectLst>
                <a:latin typeface="宋体" panose="02010600030101010101" pitchFamily="2" charset="-122"/>
              </a:rPr>
              <a:t>     </a:t>
            </a:r>
            <a:r>
              <a:rPr kumimoji="1" lang="zh-CN" altLang="en-US" sz="2000">
                <a:effectLst>
                  <a:outerShdw blurRad="38100" dist="38100" dir="2700000" algn="tl">
                    <a:srgbClr val="000000"/>
                  </a:outerShdw>
                </a:effectLst>
                <a:latin typeface="宋体" panose="02010600030101010101" pitchFamily="2" charset="-122"/>
              </a:rPr>
              <a:t>由代码结构可以看出，布尔表达式</a:t>
            </a:r>
            <a:r>
              <a:rPr kumimoji="1" lang="en-US" altLang="zh-CN" sz="2000">
                <a:effectLst>
                  <a:outerShdw blurRad="38100" dist="38100" dir="2700000" algn="tl">
                    <a:srgbClr val="000000"/>
                  </a:outerShdw>
                </a:effectLst>
                <a:latin typeface="宋体" panose="02010600030101010101" pitchFamily="2" charset="-122"/>
              </a:rPr>
              <a:t>E</a:t>
            </a:r>
            <a:r>
              <a:rPr kumimoji="1" lang="zh-CN" altLang="en-US" sz="2000">
                <a:effectLst>
                  <a:outerShdw blurRad="38100" dist="38100" dir="2700000" algn="tl">
                    <a:srgbClr val="000000"/>
                  </a:outerShdw>
                </a:effectLst>
                <a:latin typeface="宋体" panose="02010600030101010101" pitchFamily="2" charset="-122"/>
              </a:rPr>
              <a:t>的</a:t>
            </a:r>
            <a:r>
              <a:rPr kumimoji="1" lang="zh-CN" altLang="en-US" sz="2000">
                <a:effectLst>
                  <a:outerShdw blurRad="38100" dist="38100" dir="2700000" algn="tl">
                    <a:srgbClr val="000000"/>
                  </a:outerShdw>
                </a:effectLst>
                <a:latin typeface="Courier New" panose="02070309020205020404" pitchFamily="49" charset="0"/>
              </a:rPr>
              <a:t>“</a:t>
            </a:r>
            <a:r>
              <a:rPr kumimoji="1" lang="zh-CN" altLang="en-US" sz="2000">
                <a:effectLst>
                  <a:outerShdw blurRad="38100" dist="38100" dir="2700000" algn="tl">
                    <a:srgbClr val="000000"/>
                  </a:outerShdw>
                </a:effectLst>
                <a:latin typeface="宋体" panose="02010600030101010101" pitchFamily="2" charset="-122"/>
              </a:rPr>
              <a:t>真</a:t>
            </a:r>
            <a:r>
              <a:rPr kumimoji="1" lang="zh-CN" altLang="en-US" sz="2000">
                <a:effectLst>
                  <a:outerShdw blurRad="38100" dist="38100" dir="2700000" algn="tl">
                    <a:srgbClr val="000000"/>
                  </a:outerShdw>
                </a:effectLst>
                <a:latin typeface="Courier New" panose="02070309020205020404" pitchFamily="49" charset="0"/>
              </a:rPr>
              <a:t>”</a:t>
            </a:r>
            <a:r>
              <a:rPr kumimoji="1" lang="zh-CN" altLang="en-US" sz="2000">
                <a:effectLst>
                  <a:outerShdw blurRad="38100" dist="38100" dir="2700000" algn="tl">
                    <a:srgbClr val="000000"/>
                  </a:outerShdw>
                </a:effectLst>
                <a:latin typeface="宋体" panose="02010600030101010101" pitchFamily="2" charset="-122"/>
              </a:rPr>
              <a:t>出口将转向</a:t>
            </a:r>
            <a:r>
              <a:rPr kumimoji="1" lang="en-US" altLang="zh-CN" sz="2000">
                <a:effectLst>
                  <a:outerShdw blurRad="38100" dist="38100" dir="2700000" algn="tl">
                    <a:srgbClr val="000000"/>
                  </a:outerShdw>
                </a:effectLst>
                <a:latin typeface="宋体" panose="02010600030101010101" pitchFamily="2" charset="-122"/>
              </a:rPr>
              <a:t>S</a:t>
            </a:r>
            <a:r>
              <a:rPr kumimoji="1" lang="zh-CN" altLang="en-US" sz="2000">
                <a:effectLst>
                  <a:outerShdw blurRad="38100" dist="38100" dir="2700000" algn="tl">
                    <a:srgbClr val="000000"/>
                  </a:outerShdw>
                </a:effectLst>
                <a:latin typeface="宋体" panose="02010600030101010101" pitchFamily="2" charset="-122"/>
              </a:rPr>
              <a:t>代码段的</a:t>
            </a:r>
          </a:p>
          <a:p>
            <a:pPr>
              <a:spcBef>
                <a:spcPct val="0"/>
              </a:spcBef>
              <a:buFontTx/>
              <a:buNone/>
            </a:pPr>
            <a:r>
              <a:rPr kumimoji="1" lang="zh-CN" altLang="en-US" sz="2000">
                <a:effectLst>
                  <a:outerShdw blurRad="38100" dist="38100" dir="2700000" algn="tl">
                    <a:srgbClr val="000000"/>
                  </a:outerShdw>
                </a:effectLst>
                <a:latin typeface="宋体" panose="02010600030101010101" pitchFamily="2" charset="-122"/>
              </a:rPr>
              <a:t>第一个四元式。紧接</a:t>
            </a:r>
            <a:r>
              <a:rPr kumimoji="1" lang="en-US" altLang="zh-CN" sz="2000">
                <a:effectLst>
                  <a:outerShdw blurRad="38100" dist="38100" dir="2700000" algn="tl">
                    <a:srgbClr val="000000"/>
                  </a:outerShdw>
                </a:effectLst>
                <a:latin typeface="宋体" panose="02010600030101010101" pitchFamily="2" charset="-122"/>
              </a:rPr>
              <a:t>S</a:t>
            </a:r>
            <a:r>
              <a:rPr kumimoji="1" lang="zh-CN" altLang="en-US" sz="2000">
                <a:effectLst>
                  <a:outerShdw blurRad="38100" dist="38100" dir="2700000" algn="tl">
                    <a:srgbClr val="000000"/>
                  </a:outerShdw>
                </a:effectLst>
                <a:latin typeface="宋体" panose="02010600030101010101" pitchFamily="2" charset="-122"/>
              </a:rPr>
              <a:t>的代码段之后应产生一条转向测试</a:t>
            </a:r>
            <a:r>
              <a:rPr kumimoji="1" lang="en-US" altLang="zh-CN" sz="2000">
                <a:effectLst>
                  <a:outerShdw blurRad="38100" dist="38100" dir="2700000" algn="tl">
                    <a:srgbClr val="000000"/>
                  </a:outerShdw>
                </a:effectLst>
                <a:latin typeface="宋体" panose="02010600030101010101" pitchFamily="2" charset="-122"/>
              </a:rPr>
              <a:t>E</a:t>
            </a:r>
            <a:r>
              <a:rPr kumimoji="1" lang="zh-CN" altLang="en-US" sz="2000">
                <a:effectLst>
                  <a:outerShdw blurRad="38100" dist="38100" dir="2700000" algn="tl">
                    <a:srgbClr val="000000"/>
                  </a:outerShdw>
                </a:effectLst>
                <a:latin typeface="宋体" panose="02010600030101010101" pitchFamily="2" charset="-122"/>
              </a:rPr>
              <a:t>的无条件转移</a:t>
            </a:r>
          </a:p>
          <a:p>
            <a:pPr>
              <a:spcBef>
                <a:spcPct val="0"/>
              </a:spcBef>
              <a:buFontTx/>
              <a:buNone/>
            </a:pPr>
            <a:r>
              <a:rPr kumimoji="1" lang="zh-CN" altLang="en-US" sz="2000">
                <a:effectLst>
                  <a:outerShdw blurRad="38100" dist="38100" dir="2700000" algn="tl">
                    <a:srgbClr val="000000"/>
                  </a:outerShdw>
                </a:effectLst>
                <a:latin typeface="宋体" panose="02010600030101010101" pitchFamily="2" charset="-122"/>
              </a:rPr>
              <a:t>指令。</a:t>
            </a:r>
            <a:r>
              <a:rPr kumimoji="1" lang="en-US" altLang="zh-CN" sz="2000">
                <a:effectLst>
                  <a:outerShdw blurRad="38100" dist="38100" dir="2700000" algn="tl">
                    <a:srgbClr val="000000"/>
                  </a:outerShdw>
                </a:effectLst>
                <a:latin typeface="宋体" panose="02010600030101010101" pitchFamily="2" charset="-122"/>
              </a:rPr>
              <a:t>E</a:t>
            </a:r>
            <a:r>
              <a:rPr kumimoji="1" lang="zh-CN" altLang="en-US" sz="2000">
                <a:effectLst>
                  <a:outerShdw blurRad="38100" dist="38100" dir="2700000" algn="tl">
                    <a:srgbClr val="000000"/>
                  </a:outerShdw>
                </a:effectLst>
                <a:latin typeface="宋体" panose="02010600030101010101" pitchFamily="2" charset="-122"/>
              </a:rPr>
              <a:t>的</a:t>
            </a:r>
            <a:r>
              <a:rPr kumimoji="1" lang="zh-CN" altLang="en-US" sz="2000">
                <a:effectLst>
                  <a:outerShdw blurRad="38100" dist="38100" dir="2700000" algn="tl">
                    <a:srgbClr val="000000"/>
                  </a:outerShdw>
                </a:effectLst>
                <a:latin typeface="Courier New" panose="02070309020205020404" pitchFamily="49" charset="0"/>
              </a:rPr>
              <a:t>“</a:t>
            </a:r>
            <a:r>
              <a:rPr kumimoji="1" lang="zh-CN" altLang="en-US" sz="2000">
                <a:effectLst>
                  <a:outerShdw blurRad="38100" dist="38100" dir="2700000" algn="tl">
                    <a:srgbClr val="000000"/>
                  </a:outerShdw>
                </a:effectLst>
                <a:latin typeface="宋体" panose="02010600030101010101" pitchFamily="2" charset="-122"/>
              </a:rPr>
              <a:t>假</a:t>
            </a:r>
            <a:r>
              <a:rPr kumimoji="1" lang="zh-CN" altLang="en-US" sz="2000">
                <a:effectLst>
                  <a:outerShdw blurRad="38100" dist="38100" dir="2700000" algn="tl">
                    <a:srgbClr val="000000"/>
                  </a:outerShdw>
                </a:effectLst>
                <a:latin typeface="Courier New" panose="02070309020205020404" pitchFamily="49" charset="0"/>
              </a:rPr>
              <a:t>”</a:t>
            </a:r>
            <a:r>
              <a:rPr kumimoji="1" lang="zh-CN" altLang="en-US" sz="2000">
                <a:effectLst>
                  <a:outerShdw blurRad="38100" dist="38100" dir="2700000" algn="tl">
                    <a:srgbClr val="000000"/>
                  </a:outerShdw>
                </a:effectLst>
                <a:latin typeface="宋体" panose="02010600030101010101" pitchFamily="2" charset="-122"/>
              </a:rPr>
              <a:t>出口将导致程序控制离开整个</a:t>
            </a:r>
            <a:r>
              <a:rPr kumimoji="1" lang="en-US" altLang="zh-CN" sz="2000">
                <a:effectLst>
                  <a:outerShdw blurRad="38100" dist="38100" dir="2700000" algn="tl">
                    <a:srgbClr val="000000"/>
                  </a:outerShdw>
                </a:effectLst>
                <a:latin typeface="宋体" panose="02010600030101010101" pitchFamily="2" charset="-122"/>
              </a:rPr>
              <a:t>while</a:t>
            </a:r>
            <a:r>
              <a:rPr kumimoji="1" lang="zh-CN" altLang="en-US" sz="2000">
                <a:effectLst>
                  <a:outerShdw blurRad="38100" dist="38100" dir="2700000" algn="tl">
                    <a:srgbClr val="000000"/>
                  </a:outerShdw>
                </a:effectLst>
                <a:latin typeface="宋体" panose="02010600030101010101" pitchFamily="2" charset="-122"/>
              </a:rPr>
              <a:t>语句，但在确定此</a:t>
            </a:r>
          </a:p>
          <a:p>
            <a:pPr>
              <a:spcBef>
                <a:spcPct val="0"/>
              </a:spcBef>
              <a:buFontTx/>
              <a:buNone/>
            </a:pPr>
            <a:r>
              <a:rPr kumimoji="1" lang="zh-CN" altLang="en-US" sz="2000">
                <a:effectLst>
                  <a:outerShdw blurRad="38100" dist="38100" dir="2700000" algn="tl">
                    <a:srgbClr val="000000"/>
                  </a:outerShdw>
                </a:effectLst>
                <a:latin typeface="宋体" panose="02010600030101010101" pitchFamily="2" charset="-122"/>
              </a:rPr>
              <a:t>假出口时，我们也同样面临与</a:t>
            </a:r>
            <a:r>
              <a:rPr kumimoji="1" lang="en-US" altLang="zh-CN" sz="2000">
                <a:effectLst>
                  <a:outerShdw blurRad="38100" dist="38100" dir="2700000" algn="tl">
                    <a:srgbClr val="000000"/>
                  </a:outerShdw>
                </a:effectLst>
                <a:latin typeface="宋体" panose="02010600030101010101" pitchFamily="2" charset="-122"/>
              </a:rPr>
              <a:t>if-then-else</a:t>
            </a:r>
            <a:r>
              <a:rPr kumimoji="1" lang="zh-CN" altLang="en-US" sz="2000">
                <a:effectLst>
                  <a:outerShdw blurRad="38100" dist="38100" dir="2700000" algn="tl">
                    <a:srgbClr val="000000"/>
                  </a:outerShdw>
                </a:effectLst>
                <a:latin typeface="宋体" panose="02010600030101010101" pitchFamily="2" charset="-122"/>
              </a:rPr>
              <a:t>相类似的问题，因此，</a:t>
            </a:r>
          </a:p>
          <a:p>
            <a:pPr>
              <a:spcBef>
                <a:spcPct val="0"/>
              </a:spcBef>
              <a:buFontTx/>
              <a:buNone/>
            </a:pPr>
            <a:r>
              <a:rPr kumimoji="1" lang="zh-CN" altLang="en-US" sz="2000">
                <a:effectLst>
                  <a:outerShdw blurRad="38100" dist="38100" dir="2700000" algn="tl">
                    <a:srgbClr val="000000"/>
                  </a:outerShdw>
                </a:effectLst>
                <a:latin typeface="宋体" panose="02010600030101010101" pitchFamily="2" charset="-122"/>
              </a:rPr>
              <a:t>也需将回填转移目标的各四元式链接起来，并以语义变量</a:t>
            </a:r>
            <a:r>
              <a:rPr kumimoji="1" lang="en-US" altLang="zh-CN" sz="2000">
                <a:effectLst>
                  <a:outerShdw blurRad="38100" dist="38100" dir="2700000" algn="tl">
                    <a:srgbClr val="000000"/>
                  </a:outerShdw>
                </a:effectLst>
                <a:latin typeface="宋体" panose="02010600030101010101" pitchFamily="2" charset="-122"/>
              </a:rPr>
              <a:t>S</a:t>
            </a:r>
            <a:r>
              <a:rPr kumimoji="1" lang="en-US" altLang="zh-CN" sz="2000">
                <a:effectLst>
                  <a:outerShdw blurRad="38100" dist="38100" dir="2700000" algn="tl">
                    <a:srgbClr val="000000"/>
                  </a:outerShdw>
                </a:effectLst>
                <a:latin typeface="Courier New" panose="02070309020205020404" pitchFamily="49" charset="0"/>
              </a:rPr>
              <a:t>·</a:t>
            </a:r>
            <a:r>
              <a:rPr kumimoji="1" lang="en-US" altLang="zh-CN" sz="2000">
                <a:effectLst>
                  <a:outerShdw blurRad="38100" dist="38100" dir="2700000" algn="tl">
                    <a:srgbClr val="000000"/>
                  </a:outerShdw>
                </a:effectLst>
                <a:latin typeface="宋体" panose="02010600030101010101" pitchFamily="2" charset="-122"/>
              </a:rPr>
              <a:t>CHAIN</a:t>
            </a:r>
            <a:r>
              <a:rPr kumimoji="1" lang="zh-CN" altLang="en-US" sz="2000">
                <a:effectLst>
                  <a:outerShdw blurRad="38100" dist="38100" dir="2700000" algn="tl">
                    <a:srgbClr val="000000"/>
                  </a:outerShdw>
                </a:effectLst>
                <a:latin typeface="宋体" panose="02010600030101010101" pitchFamily="2" charset="-122"/>
              </a:rPr>
              <a:t>来指示</a:t>
            </a:r>
          </a:p>
          <a:p>
            <a:pPr>
              <a:spcBef>
                <a:spcPct val="0"/>
              </a:spcBef>
              <a:buFontTx/>
              <a:buNone/>
            </a:pPr>
            <a:r>
              <a:rPr kumimoji="1" lang="zh-CN" altLang="en-US" sz="2000">
                <a:effectLst>
                  <a:outerShdw blurRad="38100" dist="38100" dir="2700000" algn="tl">
                    <a:srgbClr val="000000"/>
                  </a:outerShdw>
                </a:effectLst>
                <a:latin typeface="宋体" panose="02010600030101010101" pitchFamily="2" charset="-122"/>
              </a:rPr>
              <a:t>其链头，待处理</a:t>
            </a:r>
            <a:r>
              <a:rPr kumimoji="1" lang="en-US" altLang="zh-CN" sz="2000">
                <a:effectLst>
                  <a:outerShdw blurRad="38100" dist="38100" dir="2700000" algn="tl">
                    <a:srgbClr val="000000"/>
                  </a:outerShdw>
                </a:effectLst>
                <a:latin typeface="宋体" panose="02010600030101010101" pitchFamily="2" charset="-122"/>
              </a:rPr>
              <a:t>while</a:t>
            </a:r>
            <a:r>
              <a:rPr kumimoji="1" lang="zh-CN" altLang="en-US" sz="2000">
                <a:effectLst>
                  <a:outerShdw blurRad="38100" dist="38100" dir="2700000" algn="tl">
                    <a:srgbClr val="000000"/>
                  </a:outerShdw>
                </a:effectLst>
                <a:latin typeface="宋体" panose="02010600030101010101" pitchFamily="2" charset="-122"/>
              </a:rPr>
              <a:t>语句的外层语句时再进行回填。</a:t>
            </a:r>
          </a:p>
          <a:p>
            <a:pPr>
              <a:spcBef>
                <a:spcPct val="0"/>
              </a:spcBef>
              <a:buFontTx/>
              <a:buNone/>
            </a:pPr>
            <a:endParaRPr kumimoji="1" lang="zh-CN" altLang="en-US" sz="2000">
              <a:solidFill>
                <a:srgbClr val="FF3399"/>
              </a:solidFill>
              <a:effectLst>
                <a:outerShdw blurRad="38100" dist="38100" dir="2700000" algn="tl">
                  <a:srgbClr val="000000"/>
                </a:outerShdw>
              </a:effectLst>
              <a:latin typeface="宋体" panose="02010600030101010101" pitchFamily="2" charset="-122"/>
            </a:endParaRPr>
          </a:p>
          <a:p>
            <a:pPr>
              <a:spcBef>
                <a:spcPct val="0"/>
              </a:spcBef>
              <a:buFontTx/>
              <a:buNone/>
            </a:pPr>
            <a:r>
              <a:rPr kumimoji="1" lang="en-US" altLang="zh-CN" sz="2000">
                <a:solidFill>
                  <a:srgbClr val="FF3399"/>
                </a:solidFill>
                <a:effectLst>
                  <a:outerShdw blurRad="38100" dist="38100" dir="2700000" algn="tl">
                    <a:srgbClr val="000000"/>
                  </a:outerShdw>
                </a:effectLst>
                <a:latin typeface="宋体" panose="02010600030101010101" pitchFamily="2" charset="-122"/>
              </a:rPr>
              <a:t>(2)</a:t>
            </a:r>
            <a:r>
              <a:rPr kumimoji="1" lang="en-US" altLang="zh-CN" sz="2000">
                <a:effectLst>
                  <a:outerShdw blurRad="38100" dist="38100" dir="2700000" algn="tl">
                    <a:srgbClr val="000000"/>
                  </a:outerShdw>
                </a:effectLst>
                <a:latin typeface="宋体" panose="02010600030101010101" pitchFamily="2" charset="-122"/>
              </a:rPr>
              <a:t>while</a:t>
            </a:r>
            <a:r>
              <a:rPr kumimoji="1" lang="zh-CN" altLang="en-US" sz="2000">
                <a:effectLst>
                  <a:outerShdw blurRad="38100" dist="38100" dir="2700000" algn="tl">
                    <a:srgbClr val="000000"/>
                  </a:outerShdw>
                </a:effectLst>
                <a:latin typeface="宋体" panose="02010600030101010101" pitchFamily="2" charset="-122"/>
              </a:rPr>
              <a:t>语句的文法</a:t>
            </a:r>
          </a:p>
          <a:p>
            <a:pPr>
              <a:spcBef>
                <a:spcPct val="0"/>
              </a:spcBef>
              <a:buFontTx/>
              <a:buNone/>
            </a:pPr>
            <a:r>
              <a:rPr kumimoji="1" lang="zh-CN" altLang="en-US" sz="2000">
                <a:effectLst>
                  <a:outerShdw blurRad="38100" dist="38100" dir="2700000" algn="tl">
                    <a:srgbClr val="000000"/>
                  </a:outerShdw>
                </a:effectLst>
                <a:latin typeface="宋体" panose="02010600030101010101" pitchFamily="2" charset="-122"/>
              </a:rPr>
              <a:t>   </a:t>
            </a:r>
          </a:p>
          <a:p>
            <a:pPr>
              <a:spcBef>
                <a:spcPct val="0"/>
              </a:spcBef>
              <a:buFontTx/>
              <a:buNone/>
            </a:pPr>
            <a:r>
              <a:rPr kumimoji="1" lang="zh-CN" altLang="en-US" sz="2000">
                <a:effectLst>
                  <a:outerShdw blurRad="38100" dist="38100" dir="2700000" algn="tl">
                    <a:srgbClr val="000000"/>
                  </a:outerShdw>
                </a:effectLst>
                <a:latin typeface="宋体" panose="02010600030101010101" pitchFamily="2" charset="-122"/>
              </a:rPr>
              <a:t>   </a:t>
            </a:r>
            <a:r>
              <a:rPr kumimoji="1" lang="en-US" altLang="zh-CN" sz="2000">
                <a:effectLst>
                  <a:outerShdw blurRad="38100" dist="38100" dir="2700000" algn="tl">
                    <a:srgbClr val="000000"/>
                  </a:outerShdw>
                </a:effectLst>
                <a:latin typeface="宋体" panose="02010600030101010101" pitchFamily="2" charset="-122"/>
              </a:rPr>
              <a:t>S∷=while E do S</a:t>
            </a:r>
          </a:p>
          <a:p>
            <a:pPr>
              <a:spcBef>
                <a:spcPct val="0"/>
              </a:spcBef>
              <a:buFontTx/>
              <a:buNone/>
            </a:pPr>
            <a:endParaRPr kumimoji="1" lang="en-US" altLang="zh-CN" sz="2000">
              <a:effectLst>
                <a:outerShdw blurRad="38100" dist="38100" dir="2700000" algn="tl">
                  <a:srgbClr val="000000"/>
                </a:outerShdw>
              </a:effectLst>
              <a:latin typeface="宋体" panose="02010600030101010101" pitchFamily="2" charset="-122"/>
            </a:endParaRPr>
          </a:p>
        </p:txBody>
      </p:sp>
    </p:spTree>
    <p:extLst>
      <p:ext uri="{BB962C8B-B14F-4D97-AF65-F5344CB8AC3E}">
        <p14:creationId xmlns:p14="http://schemas.microsoft.com/office/powerpoint/2010/main" val="8274021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35586"/>
                                        </p:tgtEl>
                                        <p:attrNameLst>
                                          <p:attrName>style.visibility</p:attrName>
                                        </p:attrNameLst>
                                      </p:cBhvr>
                                      <p:to>
                                        <p:strVal val="visible"/>
                                      </p:to>
                                    </p:set>
                                    <p:anim calcmode="lin" valueType="num">
                                      <p:cBhvr additive="base">
                                        <p:cTn id="7" dur="500" fill="hold"/>
                                        <p:tgtEl>
                                          <p:spTgt spid="835586"/>
                                        </p:tgtEl>
                                        <p:attrNameLst>
                                          <p:attrName>ppt_x</p:attrName>
                                        </p:attrNameLst>
                                      </p:cBhvr>
                                      <p:tavLst>
                                        <p:tav tm="0">
                                          <p:val>
                                            <p:strVal val="0-#ppt_w/2"/>
                                          </p:val>
                                        </p:tav>
                                        <p:tav tm="100000">
                                          <p:val>
                                            <p:strVal val="#ppt_x"/>
                                          </p:val>
                                        </p:tav>
                                      </p:tavLst>
                                    </p:anim>
                                    <p:anim calcmode="lin" valueType="num">
                                      <p:cBhvr additive="base">
                                        <p:cTn id="8" dur="500" fill="hold"/>
                                        <p:tgtEl>
                                          <p:spTgt spid="83558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5586" grpId="0" autoUpdateAnimBg="0"/>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6610" name="Rectangle 2"/>
          <p:cNvSpPr>
            <a:spLocks noGrp="1" noChangeArrowheads="1"/>
          </p:cNvSpPr>
          <p:nvPr>
            <p:ph type="body" idx="1"/>
          </p:nvPr>
        </p:nvSpPr>
        <p:spPr>
          <a:xfrm>
            <a:off x="2209800" y="457200"/>
            <a:ext cx="8153400" cy="5638800"/>
          </a:xfrm>
        </p:spPr>
        <p:txBody>
          <a:bodyPr>
            <a:normAutofit lnSpcReduction="10000"/>
          </a:bodyPr>
          <a:lstStyle/>
          <a:p>
            <a:pPr>
              <a:lnSpc>
                <a:spcPct val="90000"/>
              </a:lnSpc>
              <a:buFont typeface="Wingdings" panose="05000000000000000000" pitchFamily="2" charset="2"/>
              <a:buNone/>
            </a:pPr>
            <a:r>
              <a:rPr lang="zh-CN" altLang="en-US" sz="1800" b="1" dirty="0">
                <a:solidFill>
                  <a:srgbClr val="FF3399"/>
                </a:solidFill>
                <a:latin typeface="宋体" panose="02010600030101010101" pitchFamily="2" charset="-122"/>
              </a:rPr>
              <a:t>（</a:t>
            </a:r>
            <a:r>
              <a:rPr lang="en-US" altLang="zh-CN" sz="1800" b="1" dirty="0">
                <a:solidFill>
                  <a:srgbClr val="FF3399"/>
                </a:solidFill>
                <a:latin typeface="宋体" panose="02010600030101010101" pitchFamily="2" charset="-122"/>
              </a:rPr>
              <a:t>3</a:t>
            </a:r>
            <a:r>
              <a:rPr lang="zh-CN" altLang="en-US" sz="1800" b="1" dirty="0">
                <a:solidFill>
                  <a:srgbClr val="FF3399"/>
                </a:solidFill>
                <a:latin typeface="宋体" panose="02010600030101010101" pitchFamily="2" charset="-122"/>
              </a:rPr>
              <a:t>）</a:t>
            </a:r>
            <a:r>
              <a:rPr lang="zh-CN" altLang="en-US" sz="1800" dirty="0">
                <a:latin typeface="宋体" panose="02010600030101010101" pitchFamily="2" charset="-122"/>
              </a:rPr>
              <a:t> </a:t>
            </a:r>
            <a:r>
              <a:rPr kumimoji="1" lang="en-US" altLang="zh-CN" sz="1800" dirty="0">
                <a:latin typeface="宋体" panose="02010600030101010101" pitchFamily="2" charset="-122"/>
              </a:rPr>
              <a:t>while</a:t>
            </a:r>
            <a:r>
              <a:rPr kumimoji="1" lang="zh-CN" altLang="en-US" sz="1800" dirty="0">
                <a:latin typeface="宋体" panose="02010600030101010101" pitchFamily="2" charset="-122"/>
              </a:rPr>
              <a:t>语句</a:t>
            </a:r>
            <a:r>
              <a:rPr lang="zh-CN" altLang="en-US" sz="1800" dirty="0">
                <a:latin typeface="宋体" panose="02010600030101010101" pitchFamily="2" charset="-122"/>
              </a:rPr>
              <a:t>语义子程序</a:t>
            </a:r>
          </a:p>
          <a:p>
            <a:pPr>
              <a:lnSpc>
                <a:spcPct val="90000"/>
              </a:lnSpc>
              <a:buFont typeface="Wingdings" panose="05000000000000000000" pitchFamily="2" charset="2"/>
              <a:buNone/>
            </a:pPr>
            <a:r>
              <a:rPr lang="zh-CN" altLang="en-US" sz="1800" b="1" dirty="0">
                <a:solidFill>
                  <a:srgbClr val="FFFF00"/>
                </a:solidFill>
                <a:latin typeface="宋体" panose="02010600030101010101" pitchFamily="2" charset="-122"/>
              </a:rPr>
              <a:t> </a:t>
            </a:r>
            <a:r>
              <a:rPr lang="zh-CN" altLang="en-US" sz="1800" b="1" dirty="0">
                <a:solidFill>
                  <a:srgbClr val="C00000"/>
                </a:solidFill>
                <a:latin typeface="宋体" panose="02010600030101010101" pitchFamily="2" charset="-122"/>
              </a:rPr>
              <a:t> </a:t>
            </a:r>
            <a:r>
              <a:rPr lang="en-US" altLang="zh-CN" sz="1800" b="1" dirty="0">
                <a:solidFill>
                  <a:srgbClr val="C00000"/>
                </a:solidFill>
                <a:latin typeface="宋体" panose="02010600030101010101" pitchFamily="2" charset="-122"/>
              </a:rPr>
              <a:t>1)</a:t>
            </a:r>
            <a:r>
              <a:rPr lang="zh-CN" altLang="en-US" sz="1800" dirty="0">
                <a:latin typeface="宋体" panose="02010600030101010101" pitchFamily="2" charset="-122"/>
              </a:rPr>
              <a:t>改写文法规则</a:t>
            </a:r>
          </a:p>
          <a:p>
            <a:pPr>
              <a:lnSpc>
                <a:spcPct val="90000"/>
              </a:lnSpc>
              <a:buFont typeface="Wingdings" panose="05000000000000000000" pitchFamily="2" charset="2"/>
              <a:buNone/>
            </a:pPr>
            <a:r>
              <a:rPr lang="zh-CN" altLang="en-US" sz="1800" dirty="0">
                <a:latin typeface="宋体" panose="02010600030101010101" pitchFamily="2" charset="-122"/>
              </a:rPr>
              <a:t>  如同条件语句一样，为了及时</a:t>
            </a:r>
            <a:r>
              <a:rPr kumimoji="1" lang="zh-CN" altLang="en-US" sz="1800" b="1" dirty="0">
                <a:solidFill>
                  <a:srgbClr val="FF3399"/>
                </a:solidFill>
                <a:latin typeface="宋体" panose="02010600030101010101" pitchFamily="2" charset="-122"/>
              </a:rPr>
              <a:t>归约并回填</a:t>
            </a:r>
            <a:r>
              <a:rPr kumimoji="1" lang="zh-CN" altLang="en-US" sz="1800" dirty="0">
                <a:latin typeface="宋体" panose="02010600030101010101" pitchFamily="2" charset="-122"/>
              </a:rPr>
              <a:t>有关四元式串转移目标，</a:t>
            </a:r>
            <a:r>
              <a:rPr lang="zh-CN" altLang="en-US" sz="1800" dirty="0">
                <a:latin typeface="宋体" panose="02010600030101010101" pitchFamily="2" charset="-122"/>
              </a:rPr>
              <a:t>对</a:t>
            </a:r>
            <a:r>
              <a:rPr lang="en-US" altLang="zh-CN" sz="1800" dirty="0">
                <a:latin typeface="宋体" panose="02010600030101010101" pitchFamily="2" charset="-122"/>
              </a:rPr>
              <a:t>while</a:t>
            </a:r>
            <a:r>
              <a:rPr lang="zh-CN" altLang="en-US" sz="1800" dirty="0">
                <a:latin typeface="宋体" panose="02010600030101010101" pitchFamily="2" charset="-122"/>
              </a:rPr>
              <a:t>语句文法进行改写成如下文法： </a:t>
            </a:r>
          </a:p>
          <a:p>
            <a:pPr algn="just">
              <a:lnSpc>
                <a:spcPct val="90000"/>
              </a:lnSpc>
              <a:buFont typeface="Wingdings" panose="05000000000000000000" pitchFamily="2" charset="2"/>
              <a:buNone/>
            </a:pPr>
            <a:r>
              <a:rPr lang="zh-CN" altLang="en-US" sz="1800" b="1" dirty="0">
                <a:solidFill>
                  <a:srgbClr val="00FF00"/>
                </a:solidFill>
                <a:latin typeface="宋体" panose="02010600030101010101" pitchFamily="2" charset="-122"/>
              </a:rPr>
              <a:t>① </a:t>
            </a:r>
            <a:r>
              <a:rPr lang="en-US" altLang="zh-CN" sz="1800" dirty="0">
                <a:latin typeface="宋体" panose="02010600030101010101" pitchFamily="2" charset="-122"/>
              </a:rPr>
              <a:t>W∷=while</a:t>
            </a:r>
          </a:p>
          <a:p>
            <a:pPr algn="just">
              <a:lnSpc>
                <a:spcPct val="90000"/>
              </a:lnSpc>
              <a:buFont typeface="Wingdings" panose="05000000000000000000" pitchFamily="2" charset="2"/>
              <a:buNone/>
            </a:pPr>
            <a:r>
              <a:rPr lang="en-US" altLang="zh-CN" sz="1800" b="1" dirty="0">
                <a:solidFill>
                  <a:srgbClr val="00FF00"/>
                </a:solidFill>
                <a:latin typeface="宋体" panose="02010600030101010101" pitchFamily="2" charset="-122"/>
              </a:rPr>
              <a:t>②</a:t>
            </a:r>
            <a:r>
              <a:rPr lang="en-US" altLang="zh-CN" sz="1800" dirty="0">
                <a:latin typeface="宋体" panose="02010600030101010101" pitchFamily="2" charset="-122"/>
              </a:rPr>
              <a:t> </a:t>
            </a:r>
            <a:r>
              <a:rPr lang="en-US" altLang="zh-CN" sz="1800" dirty="0" err="1">
                <a:latin typeface="宋体" panose="02010600030101010101" pitchFamily="2" charset="-122"/>
              </a:rPr>
              <a:t>W</a:t>
            </a:r>
            <a:r>
              <a:rPr lang="en-US" altLang="zh-CN" sz="1800" baseline="30000" dirty="0" err="1">
                <a:latin typeface="宋体" panose="02010600030101010101" pitchFamily="2" charset="-122"/>
              </a:rPr>
              <a:t>d</a:t>
            </a:r>
            <a:r>
              <a:rPr lang="en-US" altLang="zh-CN" sz="1800" dirty="0">
                <a:latin typeface="宋体" panose="02010600030101010101" pitchFamily="2" charset="-122"/>
              </a:rPr>
              <a:t>∷=W E do</a:t>
            </a:r>
          </a:p>
          <a:p>
            <a:pPr algn="just">
              <a:lnSpc>
                <a:spcPct val="90000"/>
              </a:lnSpc>
              <a:buFont typeface="Wingdings" panose="05000000000000000000" pitchFamily="2" charset="2"/>
              <a:buNone/>
            </a:pPr>
            <a:r>
              <a:rPr lang="en-US" altLang="zh-CN" sz="1800" b="1" dirty="0">
                <a:solidFill>
                  <a:srgbClr val="00FF00"/>
                </a:solidFill>
                <a:latin typeface="宋体" panose="02010600030101010101" pitchFamily="2" charset="-122"/>
              </a:rPr>
              <a:t>③</a:t>
            </a:r>
            <a:r>
              <a:rPr lang="en-US" altLang="zh-CN" sz="1800" dirty="0">
                <a:latin typeface="宋体" panose="02010600030101010101" pitchFamily="2" charset="-122"/>
              </a:rPr>
              <a:t> S∷=</a:t>
            </a:r>
            <a:r>
              <a:rPr lang="en-US" altLang="zh-CN" sz="1800" dirty="0" err="1">
                <a:latin typeface="宋体" panose="02010600030101010101" pitchFamily="2" charset="-122"/>
              </a:rPr>
              <a:t>W</a:t>
            </a:r>
            <a:r>
              <a:rPr lang="en-US" altLang="zh-CN" sz="1800" baseline="30000" dirty="0" err="1">
                <a:latin typeface="宋体" panose="02010600030101010101" pitchFamily="2" charset="-122"/>
              </a:rPr>
              <a:t>d</a:t>
            </a:r>
            <a:r>
              <a:rPr lang="en-US" altLang="zh-CN" sz="1800" dirty="0" err="1">
                <a:latin typeface="宋体" panose="02010600030101010101" pitchFamily="2" charset="-122"/>
              </a:rPr>
              <a:t>S</a:t>
            </a:r>
            <a:r>
              <a:rPr lang="en-US" altLang="zh-CN" sz="1800" dirty="0">
                <a:latin typeface="宋体" panose="02010600030101010101" pitchFamily="2" charset="-122"/>
              </a:rPr>
              <a:t></a:t>
            </a:r>
          </a:p>
          <a:p>
            <a:pPr>
              <a:lnSpc>
                <a:spcPct val="90000"/>
              </a:lnSpc>
              <a:buFont typeface="Wingdings" panose="05000000000000000000" pitchFamily="2" charset="2"/>
              <a:buNone/>
            </a:pPr>
            <a:r>
              <a:rPr lang="en-US" altLang="zh-CN" sz="1800" dirty="0">
                <a:latin typeface="宋体" panose="02010600030101010101" pitchFamily="2" charset="-122"/>
              </a:rPr>
              <a:t> </a:t>
            </a:r>
            <a:r>
              <a:rPr lang="zh-CN" altLang="en-US" sz="1800" dirty="0">
                <a:latin typeface="宋体" panose="02010600030101010101" pitchFamily="2" charset="-122"/>
              </a:rPr>
              <a:t>对于</a:t>
            </a:r>
            <a:r>
              <a:rPr lang="en-US" altLang="zh-CN" sz="1800" dirty="0">
                <a:latin typeface="宋体" panose="02010600030101010101" pitchFamily="2" charset="-122"/>
              </a:rPr>
              <a:t>S</a:t>
            </a:r>
            <a:r>
              <a:rPr lang="zh-CN" altLang="en-US" sz="1800" dirty="0">
                <a:latin typeface="宋体" panose="02010600030101010101" pitchFamily="2" charset="-122"/>
              </a:rPr>
              <a:t>其它规则和条件语句一样。</a:t>
            </a:r>
          </a:p>
          <a:p>
            <a:pPr algn="just">
              <a:lnSpc>
                <a:spcPct val="90000"/>
              </a:lnSpc>
              <a:buFont typeface="Wingdings" panose="05000000000000000000" pitchFamily="2" charset="2"/>
              <a:buNone/>
            </a:pPr>
            <a:r>
              <a:rPr lang="zh-CN" altLang="en-US" sz="1800" b="1" dirty="0">
                <a:solidFill>
                  <a:srgbClr val="FFFF00"/>
                </a:solidFill>
                <a:latin typeface="宋体" panose="02010600030101010101" pitchFamily="2" charset="-122"/>
              </a:rPr>
              <a:t>  </a:t>
            </a:r>
            <a:r>
              <a:rPr lang="en-US" altLang="zh-CN" sz="1800" b="1" dirty="0">
                <a:solidFill>
                  <a:srgbClr val="C00000"/>
                </a:solidFill>
                <a:latin typeface="宋体" panose="02010600030101010101" pitchFamily="2" charset="-122"/>
              </a:rPr>
              <a:t>2) </a:t>
            </a:r>
            <a:r>
              <a:rPr kumimoji="1" lang="en-US" altLang="zh-CN" sz="1800" dirty="0">
                <a:latin typeface="宋体" panose="02010600030101010101" pitchFamily="2" charset="-122"/>
              </a:rPr>
              <a:t>while</a:t>
            </a:r>
            <a:r>
              <a:rPr kumimoji="1" lang="zh-CN" altLang="en-US" sz="1800" dirty="0">
                <a:latin typeface="宋体" panose="02010600030101010101" pitchFamily="2" charset="-122"/>
              </a:rPr>
              <a:t>语句</a:t>
            </a:r>
            <a:r>
              <a:rPr lang="zh-CN" altLang="en-US" sz="1800" dirty="0">
                <a:latin typeface="宋体" panose="02010600030101010101" pitchFamily="2" charset="-122"/>
              </a:rPr>
              <a:t>语义子程序</a:t>
            </a:r>
            <a:endParaRPr lang="zh-CN" altLang="en-US" sz="1800" b="1" dirty="0">
              <a:solidFill>
                <a:srgbClr val="00FF00"/>
              </a:solidFill>
              <a:latin typeface="宋体" panose="02010600030101010101" pitchFamily="2" charset="-122"/>
            </a:endParaRPr>
          </a:p>
          <a:p>
            <a:pPr algn="just">
              <a:lnSpc>
                <a:spcPct val="90000"/>
              </a:lnSpc>
              <a:buFont typeface="Wingdings" panose="05000000000000000000" pitchFamily="2" charset="2"/>
              <a:buNone/>
            </a:pPr>
            <a:r>
              <a:rPr lang="zh-CN" altLang="en-US" sz="1800" dirty="0">
                <a:latin typeface="宋体" panose="02010600030101010101" pitchFamily="2" charset="-122"/>
              </a:rPr>
              <a:t>下面我们给出这个文法各个规则语义子程序，同样，我们引入</a:t>
            </a:r>
          </a:p>
          <a:p>
            <a:pPr algn="just">
              <a:lnSpc>
                <a:spcPct val="90000"/>
              </a:lnSpc>
              <a:buFont typeface="Wingdings" panose="05000000000000000000" pitchFamily="2" charset="2"/>
              <a:buNone/>
            </a:pPr>
            <a:r>
              <a:rPr lang="zh-CN" altLang="en-US" sz="1800" dirty="0">
                <a:latin typeface="宋体" panose="02010600030101010101" pitchFamily="2" charset="-122"/>
              </a:rPr>
              <a:t>语义变量</a:t>
            </a:r>
            <a:r>
              <a:rPr lang="en-US" altLang="zh-CN" sz="1800" dirty="0">
                <a:latin typeface="宋体" panose="02010600030101010101" pitchFamily="2" charset="-122"/>
              </a:rPr>
              <a:t>W</a:t>
            </a:r>
            <a:r>
              <a:rPr lang="en-US" altLang="zh-CN" sz="1800" dirty="0">
                <a:latin typeface="Courier New" panose="02070309020205020404" pitchFamily="49" charset="0"/>
              </a:rPr>
              <a:t>·</a:t>
            </a:r>
            <a:r>
              <a:rPr lang="en-US" altLang="zh-CN" sz="1800" dirty="0">
                <a:latin typeface="宋体" panose="02010600030101010101" pitchFamily="2" charset="-122"/>
              </a:rPr>
              <a:t>QUAD</a:t>
            </a:r>
            <a:r>
              <a:rPr lang="zh-CN" altLang="en-US" sz="1800" dirty="0">
                <a:latin typeface="宋体" panose="02010600030101010101" pitchFamily="2" charset="-122"/>
              </a:rPr>
              <a:t>和</a:t>
            </a:r>
            <a:r>
              <a:rPr lang="en-US" altLang="zh-CN" sz="1800" dirty="0" err="1">
                <a:latin typeface="宋体" panose="02010600030101010101" pitchFamily="2" charset="-122"/>
              </a:rPr>
              <a:t>W</a:t>
            </a:r>
            <a:r>
              <a:rPr lang="en-US" altLang="zh-CN" sz="1800" baseline="30000" dirty="0" err="1">
                <a:latin typeface="宋体" panose="02010600030101010101" pitchFamily="2" charset="-122"/>
              </a:rPr>
              <a:t>d</a:t>
            </a:r>
            <a:r>
              <a:rPr lang="en-US" altLang="zh-CN" sz="1800" dirty="0" err="1">
                <a:latin typeface="Courier New" panose="02070309020205020404" pitchFamily="49" charset="0"/>
              </a:rPr>
              <a:t>·</a:t>
            </a:r>
            <a:r>
              <a:rPr lang="en-US" altLang="zh-CN" sz="1800" dirty="0" err="1">
                <a:latin typeface="宋体" panose="02010600030101010101" pitchFamily="2" charset="-122"/>
              </a:rPr>
              <a:t>QUAD</a:t>
            </a:r>
            <a:r>
              <a:rPr lang="zh-CN" altLang="en-US" sz="1800" dirty="0">
                <a:latin typeface="宋体" panose="02010600030101010101" pitchFamily="2" charset="-122"/>
              </a:rPr>
              <a:t>，用来指示相应四元式串的第一个四元式</a:t>
            </a:r>
          </a:p>
          <a:p>
            <a:pPr algn="just">
              <a:lnSpc>
                <a:spcPct val="90000"/>
              </a:lnSpc>
              <a:buFont typeface="Wingdings" panose="05000000000000000000" pitchFamily="2" charset="2"/>
              <a:buNone/>
            </a:pPr>
            <a:r>
              <a:rPr lang="zh-CN" altLang="en-US" sz="1800" dirty="0">
                <a:latin typeface="宋体" panose="02010600030101010101" pitchFamily="2" charset="-122"/>
              </a:rPr>
              <a:t>位置。</a:t>
            </a:r>
          </a:p>
          <a:p>
            <a:pPr algn="just">
              <a:lnSpc>
                <a:spcPct val="90000"/>
              </a:lnSpc>
              <a:buFont typeface="Wingdings" panose="05000000000000000000" pitchFamily="2" charset="2"/>
              <a:buNone/>
            </a:pPr>
            <a:r>
              <a:rPr lang="zh-CN" altLang="en-US" sz="1800" b="1" dirty="0">
                <a:solidFill>
                  <a:srgbClr val="00FF00"/>
                </a:solidFill>
                <a:latin typeface="宋体" panose="02010600030101010101" pitchFamily="2" charset="-122"/>
              </a:rPr>
              <a:t>①</a:t>
            </a:r>
            <a:r>
              <a:rPr lang="zh-CN" altLang="en-US" sz="1800" dirty="0">
                <a:latin typeface="宋体" panose="02010600030101010101" pitchFamily="2" charset="-122"/>
                <a:cs typeface="Courier New" panose="02070309020205020404" pitchFamily="49" charset="0"/>
              </a:rPr>
              <a:t> </a:t>
            </a:r>
            <a:r>
              <a:rPr lang="en-US" altLang="zh-CN" sz="1800" dirty="0">
                <a:latin typeface="宋体" panose="02010600030101010101" pitchFamily="2" charset="-122"/>
                <a:cs typeface="Courier New" panose="02070309020205020404" pitchFamily="49" charset="0"/>
              </a:rPr>
              <a:t>W∷= while</a:t>
            </a:r>
            <a:r>
              <a:rPr lang="en-US" altLang="zh-CN" sz="1800" dirty="0">
                <a:latin typeface="Times New Roman" panose="02020603050405020304" pitchFamily="18" charset="0"/>
              </a:rPr>
              <a:t>      </a:t>
            </a:r>
            <a:r>
              <a:rPr lang="en-US" altLang="zh-CN" sz="1800" dirty="0">
                <a:latin typeface="宋体" panose="02010600030101010101" pitchFamily="2" charset="-122"/>
              </a:rPr>
              <a:t>{W</a:t>
            </a:r>
            <a:r>
              <a:rPr lang="en-US" altLang="zh-CN" sz="1800" dirty="0"/>
              <a:t>·</a:t>
            </a:r>
            <a:r>
              <a:rPr lang="en-US" altLang="zh-CN" sz="1800" dirty="0">
                <a:latin typeface="宋体" panose="02010600030101010101" pitchFamily="2" charset="-122"/>
              </a:rPr>
              <a:t>QUAD:=NXQ}</a:t>
            </a:r>
            <a:r>
              <a:rPr lang="en-US" altLang="zh-CN" sz="1800" dirty="0">
                <a:latin typeface="Times New Roman" panose="02020603050405020304" pitchFamily="18" charset="0"/>
              </a:rPr>
              <a:t></a:t>
            </a:r>
            <a:r>
              <a:rPr lang="en-US" altLang="zh-CN" sz="1800" dirty="0">
                <a:latin typeface="宋体" panose="02010600030101010101" pitchFamily="2" charset="-122"/>
              </a:rPr>
              <a:t> </a:t>
            </a:r>
          </a:p>
          <a:p>
            <a:pPr algn="just">
              <a:lnSpc>
                <a:spcPct val="90000"/>
              </a:lnSpc>
              <a:buFont typeface="Wingdings" panose="05000000000000000000" pitchFamily="2" charset="2"/>
              <a:buNone/>
            </a:pPr>
            <a:r>
              <a:rPr lang="en-US" altLang="zh-CN" sz="1800" b="1" dirty="0">
                <a:solidFill>
                  <a:srgbClr val="00FF00"/>
                </a:solidFill>
                <a:latin typeface="宋体" panose="02010600030101010101" pitchFamily="2" charset="-122"/>
              </a:rPr>
              <a:t>②</a:t>
            </a:r>
            <a:r>
              <a:rPr lang="en-US" altLang="zh-CN" sz="1800" dirty="0">
                <a:latin typeface="宋体" panose="02010600030101010101" pitchFamily="2" charset="-122"/>
                <a:cs typeface="Courier New" panose="02070309020205020404" pitchFamily="49" charset="0"/>
              </a:rPr>
              <a:t> </a:t>
            </a:r>
            <a:r>
              <a:rPr lang="en-US" altLang="zh-CN" sz="1800" dirty="0" err="1">
                <a:latin typeface="宋体" panose="02010600030101010101" pitchFamily="2" charset="-122"/>
                <a:cs typeface="Courier New" panose="02070309020205020404" pitchFamily="49" charset="0"/>
              </a:rPr>
              <a:t>W</a:t>
            </a:r>
            <a:r>
              <a:rPr lang="en-US" altLang="zh-CN" sz="1800" baseline="30000" dirty="0" err="1">
                <a:latin typeface="宋体" panose="02010600030101010101" pitchFamily="2" charset="-122"/>
              </a:rPr>
              <a:t>d</a:t>
            </a:r>
            <a:r>
              <a:rPr lang="en-US" altLang="zh-CN" sz="1800" dirty="0">
                <a:latin typeface="宋体" panose="02010600030101010101" pitchFamily="2" charset="-122"/>
                <a:cs typeface="Courier New" panose="02070309020205020404" pitchFamily="49" charset="0"/>
              </a:rPr>
              <a:t>∷= W E do </a:t>
            </a:r>
          </a:p>
          <a:p>
            <a:pPr algn="just">
              <a:lnSpc>
                <a:spcPct val="90000"/>
              </a:lnSpc>
              <a:buFont typeface="Wingdings" panose="05000000000000000000" pitchFamily="2" charset="2"/>
              <a:buNone/>
            </a:pPr>
            <a:r>
              <a:rPr lang="en-US" altLang="zh-CN" sz="1800" dirty="0">
                <a:latin typeface="宋体" panose="02010600030101010101" pitchFamily="2" charset="-122"/>
                <a:cs typeface="Courier New" panose="02070309020205020404" pitchFamily="49" charset="0"/>
              </a:rPr>
              <a:t>    {BACKPATCH(E</a:t>
            </a:r>
            <a:r>
              <a:rPr lang="en-US" altLang="zh-CN" sz="1800" dirty="0">
                <a:latin typeface="Courier New" panose="02070309020205020404" pitchFamily="49" charset="0"/>
                <a:cs typeface="Courier New" panose="02070309020205020404" pitchFamily="49" charset="0"/>
              </a:rPr>
              <a:t>·</a:t>
            </a:r>
            <a:r>
              <a:rPr lang="en-US" altLang="zh-CN" sz="1800" dirty="0">
                <a:latin typeface="宋体" panose="02010600030101010101" pitchFamily="2" charset="-122"/>
                <a:cs typeface="Courier New" panose="02070309020205020404" pitchFamily="49" charset="0"/>
              </a:rPr>
              <a:t>TC,NXQ);</a:t>
            </a:r>
            <a:r>
              <a:rPr lang="en-US" altLang="zh-CN" sz="1800" dirty="0" err="1">
                <a:latin typeface="宋体" panose="02010600030101010101" pitchFamily="2" charset="-122"/>
                <a:cs typeface="Courier New" panose="02070309020205020404" pitchFamily="49" charset="0"/>
              </a:rPr>
              <a:t>W</a:t>
            </a:r>
            <a:r>
              <a:rPr lang="en-US" altLang="zh-CN" sz="1800" baseline="30000" dirty="0" err="1">
                <a:latin typeface="宋体" panose="02010600030101010101" pitchFamily="2" charset="-122"/>
              </a:rPr>
              <a:t>d</a:t>
            </a:r>
            <a:r>
              <a:rPr lang="en-US" altLang="zh-CN" sz="1800" dirty="0" err="1">
                <a:latin typeface="Courier New" panose="02070309020205020404" pitchFamily="49" charset="0"/>
                <a:cs typeface="Courier New" panose="02070309020205020404" pitchFamily="49" charset="0"/>
              </a:rPr>
              <a:t>·</a:t>
            </a:r>
            <a:r>
              <a:rPr lang="en-US" altLang="zh-CN" sz="1800" dirty="0" err="1">
                <a:latin typeface="宋体" panose="02010600030101010101" pitchFamily="2" charset="-122"/>
                <a:cs typeface="Courier New" panose="02070309020205020404" pitchFamily="49" charset="0"/>
              </a:rPr>
              <a:t>CHAIN</a:t>
            </a:r>
            <a:r>
              <a:rPr lang="en-US" altLang="zh-CN" sz="1800" dirty="0">
                <a:latin typeface="宋体" panose="02010600030101010101" pitchFamily="2" charset="-122"/>
                <a:cs typeface="Courier New" panose="02070309020205020404" pitchFamily="49" charset="0"/>
              </a:rPr>
              <a:t>:=E</a:t>
            </a:r>
            <a:r>
              <a:rPr lang="en-US" altLang="zh-CN" sz="1800" dirty="0">
                <a:latin typeface="Courier New" panose="02070309020205020404" pitchFamily="49" charset="0"/>
                <a:cs typeface="Courier New" panose="02070309020205020404" pitchFamily="49" charset="0"/>
              </a:rPr>
              <a:t>·</a:t>
            </a:r>
            <a:r>
              <a:rPr lang="en-US" altLang="zh-CN" sz="1800" dirty="0">
                <a:latin typeface="宋体" panose="02010600030101010101" pitchFamily="2" charset="-122"/>
                <a:cs typeface="Courier New" panose="02070309020205020404" pitchFamily="49" charset="0"/>
              </a:rPr>
              <a:t>FC; </a:t>
            </a:r>
          </a:p>
          <a:p>
            <a:pPr algn="just">
              <a:lnSpc>
                <a:spcPct val="90000"/>
              </a:lnSpc>
              <a:buFont typeface="Wingdings" panose="05000000000000000000" pitchFamily="2" charset="2"/>
              <a:buNone/>
            </a:pPr>
            <a:r>
              <a:rPr lang="en-US" altLang="zh-CN" sz="1800" dirty="0">
                <a:latin typeface="宋体" panose="02010600030101010101" pitchFamily="2" charset="-122"/>
                <a:cs typeface="Courier New" panose="02070309020205020404" pitchFamily="49" charset="0"/>
              </a:rPr>
              <a:t>    </a:t>
            </a:r>
            <a:r>
              <a:rPr lang="en-US" altLang="zh-CN" sz="1800" dirty="0" err="1">
                <a:latin typeface="宋体" panose="02010600030101010101" pitchFamily="2" charset="-122"/>
                <a:cs typeface="Courier New" panose="02070309020205020404" pitchFamily="49" charset="0"/>
              </a:rPr>
              <a:t>W</a:t>
            </a:r>
            <a:r>
              <a:rPr lang="en-US" altLang="zh-CN" sz="1800" baseline="30000" dirty="0" err="1">
                <a:latin typeface="宋体" panose="02010600030101010101" pitchFamily="2" charset="-122"/>
                <a:cs typeface="Courier New" panose="02070309020205020404" pitchFamily="49" charset="0"/>
              </a:rPr>
              <a:t>d</a:t>
            </a:r>
            <a:r>
              <a:rPr lang="en-US" altLang="zh-CN" sz="1800" dirty="0" err="1">
                <a:latin typeface="Courier New" panose="02070309020205020404" pitchFamily="49" charset="0"/>
                <a:cs typeface="Courier New" panose="02070309020205020404" pitchFamily="49" charset="0"/>
              </a:rPr>
              <a:t>·</a:t>
            </a:r>
            <a:r>
              <a:rPr lang="en-US" altLang="zh-CN" sz="1800" dirty="0" err="1">
                <a:latin typeface="宋体" panose="02010600030101010101" pitchFamily="2" charset="-122"/>
                <a:cs typeface="Courier New" panose="02070309020205020404" pitchFamily="49" charset="0"/>
              </a:rPr>
              <a:t>QUAD</a:t>
            </a:r>
            <a:r>
              <a:rPr lang="en-US" altLang="zh-CN" sz="1800" dirty="0">
                <a:latin typeface="宋体" panose="02010600030101010101" pitchFamily="2" charset="-122"/>
                <a:cs typeface="Courier New" panose="02070309020205020404" pitchFamily="49" charset="0"/>
              </a:rPr>
              <a:t>:=W</a:t>
            </a:r>
            <a:r>
              <a:rPr lang="en-US" altLang="zh-CN" sz="1800" dirty="0">
                <a:latin typeface="Courier New" panose="02070309020205020404" pitchFamily="49" charset="0"/>
                <a:cs typeface="Courier New" panose="02070309020205020404" pitchFamily="49" charset="0"/>
              </a:rPr>
              <a:t>·</a:t>
            </a:r>
            <a:r>
              <a:rPr lang="en-US" altLang="zh-CN" sz="1800" dirty="0">
                <a:latin typeface="宋体" panose="02010600030101010101" pitchFamily="2" charset="-122"/>
                <a:cs typeface="Courier New" panose="02070309020205020404" pitchFamily="49" charset="0"/>
              </a:rPr>
              <a:t>QUAD}</a:t>
            </a:r>
            <a:r>
              <a:rPr lang="en-US" altLang="zh-CN" sz="1800" dirty="0">
                <a:latin typeface="宋体" panose="02010600030101010101" pitchFamily="2" charset="-122"/>
              </a:rPr>
              <a:t> </a:t>
            </a:r>
          </a:p>
        </p:txBody>
      </p:sp>
      <p:sp>
        <p:nvSpPr>
          <p:cNvPr id="836611" name="AutoShape 3"/>
          <p:cNvSpPr>
            <a:spLocks noChangeArrowheads="1"/>
          </p:cNvSpPr>
          <p:nvPr/>
        </p:nvSpPr>
        <p:spPr bwMode="auto">
          <a:xfrm>
            <a:off x="7086600" y="2895600"/>
            <a:ext cx="3962400" cy="1524000"/>
          </a:xfrm>
          <a:prstGeom prst="wedgeEllipseCallout">
            <a:avLst>
              <a:gd name="adj1" fmla="val -89824"/>
              <a:gd name="adj2" fmla="val 291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a:latin typeface="Tahoma" panose="020B0604030504040204" pitchFamily="34" charset="0"/>
              </a:rPr>
              <a:t>将</a:t>
            </a:r>
            <a:r>
              <a:rPr kumimoji="1" lang="en-US" altLang="zh-CN">
                <a:latin typeface="Tahoma" panose="020B0604030504040204" pitchFamily="34" charset="0"/>
              </a:rPr>
              <a:t>while</a:t>
            </a:r>
            <a:r>
              <a:rPr kumimoji="1" lang="zh-CN" altLang="en-US">
                <a:latin typeface="Tahoma" panose="020B0604030504040204" pitchFamily="34" charset="0"/>
              </a:rPr>
              <a:t>语句第一个四元式序号以语义变量</a:t>
            </a:r>
            <a:r>
              <a:rPr kumimoji="1" lang="en-US" altLang="zh-CN">
                <a:latin typeface="Tahoma" panose="020B0604030504040204" pitchFamily="34" charset="0"/>
              </a:rPr>
              <a:t>W.QUAD</a:t>
            </a:r>
            <a:r>
              <a:rPr kumimoji="1" lang="zh-CN" altLang="en-US">
                <a:latin typeface="Tahoma" panose="020B0604030504040204" pitchFamily="34" charset="0"/>
              </a:rPr>
              <a:t>值记录下来以便执行</a:t>
            </a:r>
            <a:r>
              <a:rPr kumimoji="1" lang="en-US" altLang="zh-CN">
                <a:latin typeface="Tahoma" panose="020B0604030504040204" pitchFamily="34" charset="0"/>
              </a:rPr>
              <a:t>S</a:t>
            </a:r>
            <a:r>
              <a:rPr kumimoji="1" lang="zh-CN" altLang="en-US">
                <a:latin typeface="Tahoma" panose="020B0604030504040204" pitchFamily="34" charset="0"/>
              </a:rPr>
              <a:t>后转移到该四元式。</a:t>
            </a:r>
          </a:p>
        </p:txBody>
      </p:sp>
      <p:sp>
        <p:nvSpPr>
          <p:cNvPr id="836612" name="AutoShape 4"/>
          <p:cNvSpPr>
            <a:spLocks noChangeArrowheads="1"/>
          </p:cNvSpPr>
          <p:nvPr/>
        </p:nvSpPr>
        <p:spPr bwMode="auto">
          <a:xfrm>
            <a:off x="6400800" y="152400"/>
            <a:ext cx="3581400" cy="2971800"/>
          </a:xfrm>
          <a:prstGeom prst="wedgeEllipseCallout">
            <a:avLst>
              <a:gd name="adj1" fmla="val -69593"/>
              <a:gd name="adj2" fmla="val 96954"/>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a:latin typeface="Tahoma" panose="020B0604030504040204" pitchFamily="34" charset="0"/>
              </a:rPr>
              <a:t>按此规则归约时，</a:t>
            </a:r>
            <a:r>
              <a:rPr kumimoji="1" lang="en-US" altLang="zh-CN">
                <a:latin typeface="Tahoma" panose="020B0604030504040204" pitchFamily="34" charset="0"/>
              </a:rPr>
              <a:t>while</a:t>
            </a:r>
            <a:r>
              <a:rPr kumimoji="1" lang="zh-CN" altLang="en-US">
                <a:latin typeface="Tahoma" panose="020B0604030504040204" pitchFamily="34" charset="0"/>
              </a:rPr>
              <a:t>语句中关键字</a:t>
            </a:r>
            <a:r>
              <a:rPr kumimoji="1" lang="en-US" altLang="zh-CN">
                <a:latin typeface="Tahoma" panose="020B0604030504040204" pitchFamily="34" charset="0"/>
              </a:rPr>
              <a:t>do</a:t>
            </a:r>
            <a:r>
              <a:rPr kumimoji="1" lang="zh-CN" altLang="en-US">
                <a:latin typeface="Tahoma" panose="020B0604030504040204" pitchFamily="34" charset="0"/>
              </a:rPr>
              <a:t>已被扫描到，所以可对真链进行回填；假链头以及第一个四元式序号尚需分别作为语义变量</a:t>
            </a:r>
            <a:r>
              <a:rPr kumimoji="1" lang="en-US" altLang="zh-CN">
                <a:latin typeface="Tahoma" panose="020B0604030504040204" pitchFamily="34" charset="0"/>
              </a:rPr>
              <a:t>W</a:t>
            </a:r>
            <a:r>
              <a:rPr kumimoji="1" lang="en-US" altLang="zh-CN" baseline="30000">
                <a:latin typeface="Tahoma" panose="020B0604030504040204" pitchFamily="34" charset="0"/>
              </a:rPr>
              <a:t>d</a:t>
            </a:r>
            <a:r>
              <a:rPr kumimoji="1" lang="en-US" altLang="zh-CN">
                <a:latin typeface="Tahoma" panose="020B0604030504040204" pitchFamily="34" charset="0"/>
              </a:rPr>
              <a:t>.CHAIN</a:t>
            </a:r>
            <a:r>
              <a:rPr kumimoji="1" lang="zh-CN" altLang="en-US">
                <a:latin typeface="Tahoma" panose="020B0604030504040204" pitchFamily="34" charset="0"/>
              </a:rPr>
              <a:t>和</a:t>
            </a:r>
            <a:r>
              <a:rPr kumimoji="1" lang="en-US" altLang="zh-CN">
                <a:latin typeface="Tahoma" panose="020B0604030504040204" pitchFamily="34" charset="0"/>
              </a:rPr>
              <a:t>W</a:t>
            </a:r>
            <a:r>
              <a:rPr kumimoji="1" lang="en-US" altLang="zh-CN" baseline="30000">
                <a:latin typeface="Tahoma" panose="020B0604030504040204" pitchFamily="34" charset="0"/>
              </a:rPr>
              <a:t>d</a:t>
            </a:r>
            <a:r>
              <a:rPr kumimoji="1" lang="en-US" altLang="zh-CN">
                <a:latin typeface="Tahoma" panose="020B0604030504040204" pitchFamily="34" charset="0"/>
              </a:rPr>
              <a:t>.QUAD</a:t>
            </a:r>
            <a:r>
              <a:rPr kumimoji="1" lang="zh-CN" altLang="en-US">
                <a:latin typeface="Tahoma" panose="020B0604030504040204" pitchFamily="34" charset="0"/>
              </a:rPr>
              <a:t>传递下去以供后用。</a:t>
            </a:r>
          </a:p>
        </p:txBody>
      </p:sp>
    </p:spTree>
    <p:extLst>
      <p:ext uri="{BB962C8B-B14F-4D97-AF65-F5344CB8AC3E}">
        <p14:creationId xmlns:p14="http://schemas.microsoft.com/office/powerpoint/2010/main" val="31041659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36611"/>
                                        </p:tgtEl>
                                        <p:attrNameLst>
                                          <p:attrName>style.visibility</p:attrName>
                                        </p:attrNameLst>
                                      </p:cBhvr>
                                      <p:to>
                                        <p:strVal val="visible"/>
                                      </p:to>
                                    </p:set>
                                    <p:anim calcmode="lin" valueType="num">
                                      <p:cBhvr additive="base">
                                        <p:cTn id="7" dur="500" fill="hold"/>
                                        <p:tgtEl>
                                          <p:spTgt spid="836611"/>
                                        </p:tgtEl>
                                        <p:attrNameLst>
                                          <p:attrName>ppt_x</p:attrName>
                                        </p:attrNameLst>
                                      </p:cBhvr>
                                      <p:tavLst>
                                        <p:tav tm="0">
                                          <p:val>
                                            <p:strVal val="0-#ppt_w/2"/>
                                          </p:val>
                                        </p:tav>
                                        <p:tav tm="100000">
                                          <p:val>
                                            <p:strVal val="#ppt_x"/>
                                          </p:val>
                                        </p:tav>
                                      </p:tavLst>
                                    </p:anim>
                                    <p:anim calcmode="lin" valueType="num">
                                      <p:cBhvr additive="base">
                                        <p:cTn id="8" dur="500" fill="hold"/>
                                        <p:tgtEl>
                                          <p:spTgt spid="836611"/>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836611"/>
                                        </p:tgtEl>
                                        <p:attrNameLst>
                                          <p:attrName>style.visibility</p:attrName>
                                        </p:attrNameLst>
                                      </p:cBhvr>
                                      <p:to>
                                        <p:strVal val="hidden"/>
                                      </p:to>
                                    </p:set>
                                  </p:sub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836612"/>
                                        </p:tgtEl>
                                        <p:attrNameLst>
                                          <p:attrName>style.visibility</p:attrName>
                                        </p:attrNameLst>
                                      </p:cBhvr>
                                      <p:to>
                                        <p:strVal val="visible"/>
                                      </p:to>
                                    </p:set>
                                    <p:anim calcmode="lin" valueType="num">
                                      <p:cBhvr additive="base">
                                        <p:cTn id="13" dur="500" fill="hold"/>
                                        <p:tgtEl>
                                          <p:spTgt spid="836612"/>
                                        </p:tgtEl>
                                        <p:attrNameLst>
                                          <p:attrName>ppt_x</p:attrName>
                                        </p:attrNameLst>
                                      </p:cBhvr>
                                      <p:tavLst>
                                        <p:tav tm="0">
                                          <p:val>
                                            <p:strVal val="0-#ppt_w/2"/>
                                          </p:val>
                                        </p:tav>
                                        <p:tav tm="100000">
                                          <p:val>
                                            <p:strVal val="#ppt_x"/>
                                          </p:val>
                                        </p:tav>
                                      </p:tavLst>
                                    </p:anim>
                                    <p:anim calcmode="lin" valueType="num">
                                      <p:cBhvr additive="base">
                                        <p:cTn id="14" dur="500" fill="hold"/>
                                        <p:tgtEl>
                                          <p:spTgt spid="8366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6611" grpId="0" animBg="1" autoUpdateAnimBg="0"/>
      <p:bldP spid="836612" grpId="0" animBg="1" autoUpdateAnimBg="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7634" name="Rectangle 2"/>
          <p:cNvSpPr>
            <a:spLocks noGrp="1" noChangeArrowheads="1"/>
          </p:cNvSpPr>
          <p:nvPr>
            <p:ph type="body" idx="1"/>
          </p:nvPr>
        </p:nvSpPr>
        <p:spPr>
          <a:xfrm>
            <a:off x="2743200" y="2286001"/>
            <a:ext cx="7696200" cy="1027113"/>
          </a:xfrm>
        </p:spPr>
        <p:txBody>
          <a:bodyPr>
            <a:normAutofit fontScale="92500" lnSpcReduction="10000"/>
          </a:bodyPr>
          <a:lstStyle/>
          <a:p>
            <a:pPr algn="just">
              <a:lnSpc>
                <a:spcPct val="90000"/>
              </a:lnSpc>
              <a:buFont typeface="Wingdings" panose="05000000000000000000" pitchFamily="2" charset="2"/>
              <a:buNone/>
            </a:pPr>
            <a:r>
              <a:rPr lang="en-US" altLang="zh-CN" sz="2000" b="1">
                <a:solidFill>
                  <a:srgbClr val="00FF00"/>
                </a:solidFill>
                <a:latin typeface="宋体" panose="02010600030101010101" pitchFamily="2" charset="-122"/>
              </a:rPr>
              <a:t>③</a:t>
            </a:r>
            <a:r>
              <a:rPr lang="en-US" altLang="zh-CN" sz="1800" b="1">
                <a:solidFill>
                  <a:srgbClr val="00FF00"/>
                </a:solidFill>
                <a:latin typeface="宋体" panose="02010600030101010101" pitchFamily="2" charset="-122"/>
              </a:rPr>
              <a:t> </a:t>
            </a:r>
            <a:r>
              <a:rPr lang="en-US" altLang="zh-CN" sz="1800">
                <a:latin typeface="宋体" panose="02010600030101010101" pitchFamily="2" charset="-122"/>
              </a:rPr>
              <a:t>S∷= W</a:t>
            </a:r>
            <a:r>
              <a:rPr lang="en-US" altLang="zh-CN" sz="1800" baseline="30000">
                <a:latin typeface="宋体" panose="02010600030101010101" pitchFamily="2" charset="-122"/>
              </a:rPr>
              <a:t>d</a:t>
            </a:r>
            <a:r>
              <a:rPr lang="en-US" altLang="zh-CN" sz="1800">
                <a:latin typeface="宋体" panose="02010600030101010101" pitchFamily="2" charset="-122"/>
              </a:rPr>
              <a:t>S</a:t>
            </a:r>
            <a:r>
              <a:rPr lang="en-US" altLang="zh-CN" sz="1800" baseline="30000">
                <a:latin typeface="宋体" panose="02010600030101010101" pitchFamily="2" charset="-122"/>
              </a:rPr>
              <a:t>(1)</a:t>
            </a:r>
          </a:p>
          <a:p>
            <a:pPr algn="just">
              <a:lnSpc>
                <a:spcPct val="90000"/>
              </a:lnSpc>
              <a:buFont typeface="Wingdings" panose="05000000000000000000" pitchFamily="2" charset="2"/>
              <a:buNone/>
            </a:pPr>
            <a:r>
              <a:rPr lang="en-US" altLang="zh-CN" sz="1800">
                <a:latin typeface="宋体" panose="02010600030101010101" pitchFamily="2" charset="-122"/>
              </a:rPr>
              <a:t>     {BACKPATCH(S</a:t>
            </a:r>
            <a:r>
              <a:rPr lang="en-US" altLang="zh-CN" sz="1800" baseline="30000">
                <a:latin typeface="宋体" panose="02010600030101010101" pitchFamily="2" charset="-122"/>
              </a:rPr>
              <a:t>(1)</a:t>
            </a:r>
            <a:r>
              <a:rPr lang="en-US" altLang="zh-CN" sz="1800">
                <a:latin typeface="Courier New" panose="02070309020205020404" pitchFamily="49" charset="0"/>
              </a:rPr>
              <a:t>·</a:t>
            </a:r>
            <a:r>
              <a:rPr lang="en-US" altLang="zh-CN" sz="1800">
                <a:latin typeface="宋体" panose="02010600030101010101" pitchFamily="2" charset="-122"/>
              </a:rPr>
              <a:t>CHAIN,W</a:t>
            </a:r>
            <a:r>
              <a:rPr lang="en-US" altLang="zh-CN" sz="1800" baseline="30000">
                <a:latin typeface="宋体" panose="02010600030101010101" pitchFamily="2" charset="-122"/>
              </a:rPr>
              <a:t>d</a:t>
            </a:r>
            <a:r>
              <a:rPr lang="en-US" altLang="zh-CN" sz="1800">
                <a:latin typeface="Courier New" panose="02070309020205020404" pitchFamily="49" charset="0"/>
              </a:rPr>
              <a:t>·</a:t>
            </a:r>
            <a:r>
              <a:rPr lang="en-US" altLang="zh-CN" sz="1800">
                <a:latin typeface="宋体" panose="02010600030101010101" pitchFamily="2" charset="-122"/>
              </a:rPr>
              <a:t>QUAD);</a:t>
            </a:r>
          </a:p>
          <a:p>
            <a:pPr algn="just">
              <a:lnSpc>
                <a:spcPct val="90000"/>
              </a:lnSpc>
              <a:buFont typeface="Wingdings" panose="05000000000000000000" pitchFamily="2" charset="2"/>
              <a:buNone/>
            </a:pPr>
            <a:r>
              <a:rPr lang="en-US" altLang="zh-CN" sz="1800">
                <a:latin typeface="宋体" panose="02010600030101010101" pitchFamily="2" charset="-122"/>
              </a:rPr>
              <a:t>      GEN(j, , ,W</a:t>
            </a:r>
            <a:r>
              <a:rPr lang="en-US" altLang="zh-CN" sz="1800" baseline="30000">
                <a:latin typeface="宋体" panose="02010600030101010101" pitchFamily="2" charset="-122"/>
              </a:rPr>
              <a:t>d</a:t>
            </a:r>
            <a:r>
              <a:rPr lang="en-US" altLang="zh-CN" sz="1800">
                <a:latin typeface="Courier New" panose="02070309020205020404" pitchFamily="49" charset="0"/>
              </a:rPr>
              <a:t>·</a:t>
            </a:r>
            <a:r>
              <a:rPr lang="en-US" altLang="zh-CN" sz="1800">
                <a:latin typeface="宋体" panose="02010600030101010101" pitchFamily="2" charset="-122"/>
              </a:rPr>
              <a:t>QUAD);S</a:t>
            </a:r>
            <a:r>
              <a:rPr lang="en-US" altLang="zh-CN" sz="1800">
                <a:latin typeface="Courier New" panose="02070309020205020404" pitchFamily="49" charset="0"/>
              </a:rPr>
              <a:t>·</a:t>
            </a:r>
            <a:r>
              <a:rPr lang="en-US" altLang="zh-CN" sz="1800">
                <a:latin typeface="宋体" panose="02010600030101010101" pitchFamily="2" charset="-122"/>
              </a:rPr>
              <a:t>CHAIN:=W</a:t>
            </a:r>
            <a:r>
              <a:rPr lang="en-US" altLang="zh-CN" sz="1800" baseline="30000">
                <a:latin typeface="宋体" panose="02010600030101010101" pitchFamily="2" charset="-122"/>
              </a:rPr>
              <a:t>d</a:t>
            </a:r>
            <a:r>
              <a:rPr lang="en-US" altLang="zh-CN" sz="1800">
                <a:latin typeface="Courier New" panose="02070309020205020404" pitchFamily="49" charset="0"/>
              </a:rPr>
              <a:t>·</a:t>
            </a:r>
            <a:r>
              <a:rPr lang="en-US" altLang="zh-CN" sz="1800">
                <a:latin typeface="宋体" panose="02010600030101010101" pitchFamily="2" charset="-122"/>
              </a:rPr>
              <a:t>CHAIN}</a:t>
            </a:r>
          </a:p>
          <a:p>
            <a:pPr>
              <a:lnSpc>
                <a:spcPct val="90000"/>
              </a:lnSpc>
              <a:buFont typeface="Wingdings" panose="05000000000000000000" pitchFamily="2" charset="2"/>
              <a:buNone/>
            </a:pPr>
            <a:endParaRPr lang="en-US" altLang="zh-CN" sz="1800">
              <a:latin typeface="宋体" panose="02010600030101010101" pitchFamily="2" charset="-122"/>
            </a:endParaRPr>
          </a:p>
        </p:txBody>
      </p:sp>
      <p:sp>
        <p:nvSpPr>
          <p:cNvPr id="837635" name="Text Box 3"/>
          <p:cNvSpPr txBox="1">
            <a:spLocks noChangeArrowheads="1"/>
          </p:cNvSpPr>
          <p:nvPr/>
        </p:nvSpPr>
        <p:spPr bwMode="auto">
          <a:xfrm>
            <a:off x="1981200" y="3505201"/>
            <a:ext cx="7848600" cy="1465263"/>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a:latin typeface="宋体" panose="02010600030101010101" pitchFamily="2" charset="-122"/>
              </a:rPr>
              <a:t>用此规则归约时，语句</a:t>
            </a:r>
            <a:r>
              <a:rPr kumimoji="1" lang="en-US" altLang="zh-CN">
                <a:latin typeface="宋体" panose="02010600030101010101" pitchFamily="2" charset="-122"/>
              </a:rPr>
              <a:t>S</a:t>
            </a:r>
            <a:r>
              <a:rPr kumimoji="1" lang="zh-CN" altLang="en-US" baseline="30000">
                <a:latin typeface="宋体" panose="02010600030101010101" pitchFamily="2" charset="-122"/>
              </a:rPr>
              <a:t>（</a:t>
            </a:r>
            <a:r>
              <a:rPr kumimoji="1" lang="en-US" altLang="zh-CN" baseline="30000">
                <a:latin typeface="宋体" panose="02010600030101010101" pitchFamily="2" charset="-122"/>
              </a:rPr>
              <a:t>1</a:t>
            </a:r>
            <a:r>
              <a:rPr kumimoji="1" lang="zh-CN" altLang="en-US" baseline="30000">
                <a:latin typeface="宋体" panose="02010600030101010101" pitchFamily="2" charset="-122"/>
              </a:rPr>
              <a:t>）</a:t>
            </a:r>
            <a:r>
              <a:rPr kumimoji="1" lang="zh-CN" altLang="en-US">
                <a:latin typeface="宋体" panose="02010600030101010101" pitchFamily="2" charset="-122"/>
              </a:rPr>
              <a:t>的四元式业已产生，故紧接着</a:t>
            </a:r>
            <a:r>
              <a:rPr kumimoji="1" lang="en-US" altLang="zh-CN">
                <a:latin typeface="宋体" panose="02010600030101010101" pitchFamily="2" charset="-122"/>
              </a:rPr>
              <a:t>S</a:t>
            </a:r>
            <a:r>
              <a:rPr kumimoji="1" lang="zh-CN" altLang="en-US" baseline="30000">
                <a:latin typeface="宋体" panose="02010600030101010101" pitchFamily="2" charset="-122"/>
              </a:rPr>
              <a:t>（</a:t>
            </a:r>
            <a:r>
              <a:rPr kumimoji="1" lang="en-US" altLang="zh-CN" baseline="30000">
                <a:latin typeface="宋体" panose="02010600030101010101" pitchFamily="2" charset="-122"/>
              </a:rPr>
              <a:t>1</a:t>
            </a:r>
            <a:r>
              <a:rPr kumimoji="1" lang="zh-CN" altLang="en-US" baseline="30000">
                <a:latin typeface="宋体" panose="02010600030101010101" pitchFamily="2" charset="-122"/>
              </a:rPr>
              <a:t>）</a:t>
            </a:r>
            <a:r>
              <a:rPr kumimoji="1" lang="zh-CN" altLang="en-US">
                <a:latin typeface="宋体" panose="02010600030101010101" pitchFamily="2" charset="-122"/>
              </a:rPr>
              <a:t>代码</a:t>
            </a:r>
          </a:p>
          <a:p>
            <a:pPr>
              <a:spcBef>
                <a:spcPct val="0"/>
              </a:spcBef>
              <a:buFontTx/>
              <a:buNone/>
            </a:pPr>
            <a:r>
              <a:rPr kumimoji="1" lang="zh-CN" altLang="en-US">
                <a:latin typeface="宋体" panose="02010600030101010101" pitchFamily="2" charset="-122"/>
              </a:rPr>
              <a:t>后产生一个无条件转移四元式，它将控制转移到</a:t>
            </a:r>
            <a:r>
              <a:rPr kumimoji="1" lang="en-US" altLang="zh-CN">
                <a:latin typeface="宋体" panose="02010600030101010101" pitchFamily="2" charset="-122"/>
              </a:rPr>
              <a:t>while</a:t>
            </a:r>
            <a:r>
              <a:rPr kumimoji="1" lang="zh-CN" altLang="en-US">
                <a:latin typeface="宋体" panose="02010600030101010101" pitchFamily="2" charset="-122"/>
              </a:rPr>
              <a:t>语句第一个四元式</a:t>
            </a:r>
          </a:p>
          <a:p>
            <a:pPr>
              <a:spcBef>
                <a:spcPct val="0"/>
              </a:spcBef>
              <a:buFontTx/>
              <a:buNone/>
            </a:pPr>
            <a:r>
              <a:rPr kumimoji="1" lang="en-US" altLang="zh-CN">
                <a:latin typeface="宋体" panose="02010600030101010101" pitchFamily="2" charset="-122"/>
              </a:rPr>
              <a:t>W</a:t>
            </a:r>
            <a:r>
              <a:rPr kumimoji="1" lang="en-US" altLang="zh-CN" baseline="30000">
                <a:latin typeface="宋体" panose="02010600030101010101" pitchFamily="2" charset="-122"/>
              </a:rPr>
              <a:t>d</a:t>
            </a:r>
            <a:r>
              <a:rPr kumimoji="1" lang="en-US" altLang="zh-CN">
                <a:latin typeface="Courier New" panose="02070309020205020404" pitchFamily="49" charset="0"/>
              </a:rPr>
              <a:t>·</a:t>
            </a:r>
            <a:r>
              <a:rPr kumimoji="1" lang="en-US" altLang="zh-CN">
                <a:latin typeface="宋体" panose="02010600030101010101" pitchFamily="2" charset="-122"/>
              </a:rPr>
              <a:t>QUAD</a:t>
            </a:r>
            <a:r>
              <a:rPr kumimoji="1" lang="zh-CN" altLang="en-US">
                <a:latin typeface="宋体" panose="02010600030101010101" pitchFamily="2" charset="-122"/>
              </a:rPr>
              <a:t>即（</a:t>
            </a:r>
            <a:r>
              <a:rPr kumimoji="1" lang="en-US" altLang="zh-CN">
                <a:latin typeface="宋体" panose="02010600030101010101" pitchFamily="2" charset="-122"/>
              </a:rPr>
              <a:t>j, , , W</a:t>
            </a:r>
            <a:r>
              <a:rPr kumimoji="1" lang="en-US" altLang="zh-CN" baseline="30000">
                <a:latin typeface="宋体" panose="02010600030101010101" pitchFamily="2" charset="-122"/>
              </a:rPr>
              <a:t>d</a:t>
            </a:r>
            <a:r>
              <a:rPr kumimoji="1" lang="en-US" altLang="zh-CN">
                <a:latin typeface="Courier New" panose="02070309020205020404" pitchFamily="49" charset="0"/>
              </a:rPr>
              <a:t>·</a:t>
            </a:r>
            <a:r>
              <a:rPr kumimoji="1" lang="en-US" altLang="zh-CN">
                <a:latin typeface="宋体" panose="02010600030101010101" pitchFamily="2" charset="-122"/>
              </a:rPr>
              <a:t>QUAD),</a:t>
            </a:r>
            <a:r>
              <a:rPr kumimoji="1" lang="zh-CN" altLang="en-US">
                <a:latin typeface="宋体" panose="02010600030101010101" pitchFamily="2" charset="-122"/>
              </a:rPr>
              <a:t>此外，若</a:t>
            </a:r>
            <a:r>
              <a:rPr kumimoji="1" lang="en-US" altLang="zh-CN">
                <a:latin typeface="宋体" panose="02010600030101010101" pitchFamily="2" charset="-122"/>
              </a:rPr>
              <a:t>S</a:t>
            </a:r>
            <a:r>
              <a:rPr kumimoji="1" lang="zh-CN" altLang="en-US" baseline="30000">
                <a:latin typeface="宋体" panose="02010600030101010101" pitchFamily="2" charset="-122"/>
              </a:rPr>
              <a:t>（</a:t>
            </a:r>
            <a:r>
              <a:rPr kumimoji="1" lang="en-US" altLang="zh-CN" baseline="30000">
                <a:latin typeface="宋体" panose="02010600030101010101" pitchFamily="2" charset="-122"/>
              </a:rPr>
              <a:t>1</a:t>
            </a:r>
            <a:r>
              <a:rPr kumimoji="1" lang="zh-CN" altLang="en-US" baseline="30000">
                <a:latin typeface="宋体" panose="02010600030101010101" pitchFamily="2" charset="-122"/>
              </a:rPr>
              <a:t>）</a:t>
            </a:r>
            <a:r>
              <a:rPr kumimoji="1" lang="zh-CN" altLang="en-US">
                <a:latin typeface="宋体" panose="02010600030101010101" pitchFamily="2" charset="-122"/>
              </a:rPr>
              <a:t>执行完毕以后，也得将</a:t>
            </a:r>
          </a:p>
          <a:p>
            <a:pPr>
              <a:spcBef>
                <a:spcPct val="0"/>
              </a:spcBef>
              <a:buFontTx/>
              <a:buNone/>
            </a:pPr>
            <a:r>
              <a:rPr kumimoji="1" lang="zh-CN" altLang="en-US">
                <a:latin typeface="宋体" panose="02010600030101010101" pitchFamily="2" charset="-122"/>
              </a:rPr>
              <a:t>控制转移到到</a:t>
            </a:r>
            <a:r>
              <a:rPr kumimoji="1" lang="en-US" altLang="zh-CN">
                <a:latin typeface="宋体" panose="02010600030101010101" pitchFamily="2" charset="-122"/>
              </a:rPr>
              <a:t>while</a:t>
            </a:r>
            <a:r>
              <a:rPr kumimoji="1" lang="zh-CN" altLang="en-US">
                <a:latin typeface="宋体" panose="02010600030101010101" pitchFamily="2" charset="-122"/>
              </a:rPr>
              <a:t>第一个四元式，因此要用</a:t>
            </a:r>
            <a:r>
              <a:rPr kumimoji="1" lang="en-US" altLang="zh-CN">
                <a:latin typeface="宋体" panose="02010600030101010101" pitchFamily="2" charset="-122"/>
              </a:rPr>
              <a:t>W</a:t>
            </a:r>
            <a:r>
              <a:rPr kumimoji="1" lang="en-US" altLang="zh-CN" baseline="30000">
                <a:latin typeface="宋体" panose="02010600030101010101" pitchFamily="2" charset="-122"/>
              </a:rPr>
              <a:t>d</a:t>
            </a:r>
            <a:r>
              <a:rPr kumimoji="1" lang="en-US" altLang="zh-CN">
                <a:latin typeface="Courier New" panose="02070309020205020404" pitchFamily="49" charset="0"/>
              </a:rPr>
              <a:t>·</a:t>
            </a:r>
            <a:r>
              <a:rPr kumimoji="1" lang="en-US" altLang="zh-CN">
                <a:latin typeface="宋体" panose="02010600030101010101" pitchFamily="2" charset="-122"/>
              </a:rPr>
              <a:t>QUAD</a:t>
            </a:r>
            <a:r>
              <a:rPr kumimoji="1" lang="zh-CN" altLang="en-US">
                <a:latin typeface="宋体" panose="02010600030101010101" pitchFamily="2" charset="-122"/>
              </a:rPr>
              <a:t>对</a:t>
            </a:r>
            <a:r>
              <a:rPr kumimoji="1" lang="en-US" altLang="zh-CN">
                <a:latin typeface="宋体" panose="02010600030101010101" pitchFamily="2" charset="-122"/>
              </a:rPr>
              <a:t>S</a:t>
            </a:r>
            <a:r>
              <a:rPr kumimoji="1" lang="zh-CN" altLang="en-US" baseline="30000">
                <a:latin typeface="宋体" panose="02010600030101010101" pitchFamily="2" charset="-122"/>
              </a:rPr>
              <a:t>（</a:t>
            </a:r>
            <a:r>
              <a:rPr kumimoji="1" lang="en-US" altLang="zh-CN" baseline="30000">
                <a:latin typeface="宋体" panose="02010600030101010101" pitchFamily="2" charset="-122"/>
              </a:rPr>
              <a:t>1</a:t>
            </a:r>
            <a:r>
              <a:rPr kumimoji="1" lang="zh-CN" altLang="en-US" baseline="30000">
                <a:latin typeface="宋体" panose="02010600030101010101" pitchFamily="2" charset="-122"/>
              </a:rPr>
              <a:t>）</a:t>
            </a:r>
            <a:r>
              <a:rPr kumimoji="1" lang="en-US" altLang="zh-CN">
                <a:latin typeface="宋体" panose="02010600030101010101" pitchFamily="2" charset="-122"/>
              </a:rPr>
              <a:t>.CHAIN</a:t>
            </a:r>
          </a:p>
          <a:p>
            <a:pPr>
              <a:spcBef>
                <a:spcPct val="0"/>
              </a:spcBef>
              <a:buFontTx/>
              <a:buNone/>
            </a:pPr>
            <a:r>
              <a:rPr kumimoji="1" lang="zh-CN" altLang="en-US">
                <a:latin typeface="宋体" panose="02010600030101010101" pitchFamily="2" charset="-122"/>
              </a:rPr>
              <a:t>进行回填，同时将假出口传递下去</a:t>
            </a:r>
            <a:r>
              <a:rPr kumimoji="1" lang="en-US" altLang="zh-CN">
                <a:latin typeface="宋体" panose="02010600030101010101" pitchFamily="2" charset="-122"/>
              </a:rPr>
              <a:t>S</a:t>
            </a:r>
            <a:r>
              <a:rPr kumimoji="1" lang="en-US" altLang="zh-CN">
                <a:latin typeface="Courier New" panose="02070309020205020404" pitchFamily="49" charset="0"/>
              </a:rPr>
              <a:t>·</a:t>
            </a:r>
            <a:r>
              <a:rPr kumimoji="1" lang="en-US" altLang="zh-CN">
                <a:latin typeface="宋体" panose="02010600030101010101" pitchFamily="2" charset="-122"/>
              </a:rPr>
              <a:t>CHAIN:=W</a:t>
            </a:r>
            <a:r>
              <a:rPr kumimoji="1" lang="en-US" altLang="zh-CN" baseline="30000">
                <a:latin typeface="宋体" panose="02010600030101010101" pitchFamily="2" charset="-122"/>
              </a:rPr>
              <a:t>d</a:t>
            </a:r>
            <a:r>
              <a:rPr kumimoji="1" lang="en-US" altLang="zh-CN">
                <a:latin typeface="Courier New" panose="02070309020205020404" pitchFamily="49" charset="0"/>
              </a:rPr>
              <a:t>·</a:t>
            </a:r>
            <a:r>
              <a:rPr kumimoji="1" lang="en-US" altLang="zh-CN">
                <a:latin typeface="宋体" panose="02010600030101010101" pitchFamily="2" charset="-122"/>
              </a:rPr>
              <a:t>CHAIN </a:t>
            </a:r>
            <a:r>
              <a:rPr kumimoji="1" lang="zh-CN" altLang="en-US">
                <a:latin typeface="宋体" panose="02010600030101010101" pitchFamily="2" charset="-122"/>
              </a:rPr>
              <a:t>。</a:t>
            </a:r>
          </a:p>
        </p:txBody>
      </p:sp>
    </p:spTree>
    <p:extLst>
      <p:ext uri="{BB962C8B-B14F-4D97-AF65-F5344CB8AC3E}">
        <p14:creationId xmlns:p14="http://schemas.microsoft.com/office/powerpoint/2010/main" val="401082468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37635"/>
                                        </p:tgtEl>
                                        <p:attrNameLst>
                                          <p:attrName>style.visibility</p:attrName>
                                        </p:attrNameLst>
                                      </p:cBhvr>
                                      <p:to>
                                        <p:strVal val="visible"/>
                                      </p:to>
                                    </p:set>
                                    <p:anim calcmode="lin" valueType="num">
                                      <p:cBhvr additive="base">
                                        <p:cTn id="7" dur="500" fill="hold"/>
                                        <p:tgtEl>
                                          <p:spTgt spid="837635"/>
                                        </p:tgtEl>
                                        <p:attrNameLst>
                                          <p:attrName>ppt_x</p:attrName>
                                        </p:attrNameLst>
                                      </p:cBhvr>
                                      <p:tavLst>
                                        <p:tav tm="0">
                                          <p:val>
                                            <p:strVal val="0-#ppt_w/2"/>
                                          </p:val>
                                        </p:tav>
                                        <p:tav tm="100000">
                                          <p:val>
                                            <p:strVal val="#ppt_x"/>
                                          </p:val>
                                        </p:tav>
                                      </p:tavLst>
                                    </p:anim>
                                    <p:anim calcmode="lin" valueType="num">
                                      <p:cBhvr additive="base">
                                        <p:cTn id="8" dur="500" fill="hold"/>
                                        <p:tgtEl>
                                          <p:spTgt spid="8376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7635" grpId="0" animBg="1" autoUpdateAnimBg="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8658" name="Rectangle 2"/>
          <p:cNvSpPr>
            <a:spLocks noGrp="1" noChangeArrowheads="1"/>
          </p:cNvSpPr>
          <p:nvPr>
            <p:ph type="body" idx="1"/>
          </p:nvPr>
        </p:nvSpPr>
        <p:spPr>
          <a:xfrm>
            <a:off x="1905000" y="228600"/>
            <a:ext cx="8574088" cy="1544638"/>
          </a:xfrm>
        </p:spPr>
        <p:txBody>
          <a:bodyPr/>
          <a:lstStyle/>
          <a:p>
            <a:pPr>
              <a:spcBef>
                <a:spcPct val="0"/>
              </a:spcBef>
              <a:buFontTx/>
              <a:buNone/>
            </a:pPr>
            <a:r>
              <a:rPr kumimoji="1" lang="zh-CN" altLang="en-US" sz="1800">
                <a:latin typeface="宋体" panose="02010600030101010101" pitchFamily="2" charset="-122"/>
              </a:rPr>
              <a:t>例</a:t>
            </a:r>
            <a:r>
              <a:rPr kumimoji="1" lang="en-US" altLang="zh-CN" sz="1800">
                <a:latin typeface="宋体" panose="02010600030101010101" pitchFamily="2" charset="-122"/>
              </a:rPr>
              <a:t>5.9 </a:t>
            </a:r>
            <a:r>
              <a:rPr kumimoji="1" lang="zh-CN" altLang="en-US" sz="1800">
                <a:latin typeface="宋体" panose="02010600030101010101" pitchFamily="2" charset="-122"/>
              </a:rPr>
              <a:t>将语句</a:t>
            </a:r>
          </a:p>
          <a:p>
            <a:pPr>
              <a:spcBef>
                <a:spcPct val="0"/>
              </a:spcBef>
              <a:buFontTx/>
              <a:buNone/>
            </a:pPr>
            <a:r>
              <a:rPr kumimoji="1" lang="zh-CN" altLang="en-US" sz="1800">
                <a:latin typeface="宋体" panose="02010600030101010101" pitchFamily="2" charset="-122"/>
              </a:rPr>
              <a:t>   </a:t>
            </a:r>
            <a:r>
              <a:rPr kumimoji="1" lang="en-US" altLang="zh-CN" sz="1800">
                <a:latin typeface="宋体" panose="02010600030101010101" pitchFamily="2" charset="-122"/>
              </a:rPr>
              <a:t>while (a&lt;b) do if (c&lt;d) then x:=y+z</a:t>
            </a:r>
            <a:r>
              <a:rPr kumimoji="1" lang="zh-CN" altLang="en-US" sz="1800">
                <a:latin typeface="宋体" panose="02010600030101010101" pitchFamily="2" charset="-122"/>
              </a:rPr>
              <a:t>翻译成四元式序列。</a:t>
            </a:r>
          </a:p>
          <a:p>
            <a:pPr>
              <a:spcBef>
                <a:spcPct val="0"/>
              </a:spcBef>
              <a:buFontTx/>
              <a:buNone/>
            </a:pPr>
            <a:r>
              <a:rPr kumimoji="1" lang="zh-CN" altLang="en-US" sz="1800">
                <a:latin typeface="宋体" panose="02010600030101010101" pitchFamily="2" charset="-122"/>
              </a:rPr>
              <a:t>翻译过程如下：</a:t>
            </a:r>
            <a:r>
              <a:rPr kumimoji="1" lang="en-US" altLang="zh-CN" sz="1800">
                <a:latin typeface="宋体" panose="02010600030101010101" pitchFamily="2" charset="-122"/>
              </a:rPr>
              <a:t>(</a:t>
            </a:r>
            <a:r>
              <a:rPr lang="zh-CN" altLang="en-US" sz="1800">
                <a:latin typeface="宋体" panose="02010600030101010101" pitchFamily="2" charset="-122"/>
              </a:rPr>
              <a:t>根据条件语句和</a:t>
            </a:r>
            <a:r>
              <a:rPr lang="en-US" altLang="zh-CN" sz="1800">
                <a:latin typeface="宋体" panose="02010600030101010101" pitchFamily="2" charset="-122"/>
              </a:rPr>
              <a:t>while</a:t>
            </a:r>
            <a:r>
              <a:rPr lang="zh-CN" altLang="en-US" sz="1800">
                <a:latin typeface="宋体" panose="02010600030101010101" pitchFamily="2" charset="-122"/>
              </a:rPr>
              <a:t>语句各规则对应语义子程序，假定所  </a:t>
            </a:r>
          </a:p>
          <a:p>
            <a:pPr>
              <a:spcBef>
                <a:spcPct val="0"/>
              </a:spcBef>
              <a:buFontTx/>
              <a:buNone/>
            </a:pPr>
            <a:r>
              <a:rPr lang="zh-CN" altLang="en-US" sz="1800">
                <a:latin typeface="宋体" panose="02010600030101010101" pitchFamily="2" charset="-122"/>
              </a:rPr>
              <a:t>               产生四元式序列从编号</a:t>
            </a:r>
            <a:r>
              <a:rPr lang="en-US" altLang="zh-CN" sz="1800">
                <a:latin typeface="宋体" panose="02010600030101010101" pitchFamily="2" charset="-122"/>
              </a:rPr>
              <a:t>100</a:t>
            </a:r>
            <a:r>
              <a:rPr lang="zh-CN" altLang="en-US" sz="1800">
                <a:latin typeface="宋体" panose="02010600030101010101" pitchFamily="2" charset="-122"/>
              </a:rPr>
              <a:t>开始</a:t>
            </a:r>
            <a:r>
              <a:rPr lang="en-US" altLang="zh-CN" sz="1800">
                <a:latin typeface="宋体" panose="02010600030101010101" pitchFamily="2" charset="-122"/>
              </a:rPr>
              <a:t>)r</a:t>
            </a:r>
            <a:endParaRPr kumimoji="1" lang="en-US" altLang="zh-CN" sz="1800">
              <a:latin typeface="宋体" panose="02010600030101010101" pitchFamily="2" charset="-122"/>
            </a:endParaRPr>
          </a:p>
        </p:txBody>
      </p:sp>
      <p:sp>
        <p:nvSpPr>
          <p:cNvPr id="838659" name="Text Box 3"/>
          <p:cNvSpPr txBox="1">
            <a:spLocks noChangeArrowheads="1"/>
          </p:cNvSpPr>
          <p:nvPr/>
        </p:nvSpPr>
        <p:spPr bwMode="auto">
          <a:xfrm>
            <a:off x="2711451" y="1628776"/>
            <a:ext cx="7777163" cy="4905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57200" indent="-457200">
              <a:spcBef>
                <a:spcPct val="0"/>
              </a:spcBef>
              <a:defRPr>
                <a:solidFill>
                  <a:schemeClr val="tx1"/>
                </a:solidFill>
                <a:latin typeface="Arial" panose="020B0604020202020204" pitchFamily="34" charset="0"/>
                <a:ea typeface="宋体" panose="02010600030101010101" pitchFamily="2" charset="-122"/>
              </a:defRPr>
            </a:lvl1pPr>
            <a:lvl2pPr marL="914400" indent="-457200">
              <a:spcBef>
                <a:spcPct val="0"/>
              </a:spcBef>
              <a:defRPr>
                <a:solidFill>
                  <a:schemeClr val="tx1"/>
                </a:solidFill>
                <a:latin typeface="Arial" panose="020B0604020202020204" pitchFamily="34" charset="0"/>
                <a:ea typeface="宋体" panose="02010600030101010101" pitchFamily="2" charset="-122"/>
              </a:defRPr>
            </a:lvl2pPr>
            <a:lvl3pPr marL="1371600" indent="-457200">
              <a:spcBef>
                <a:spcPct val="0"/>
              </a:spcBef>
              <a:defRPr>
                <a:solidFill>
                  <a:schemeClr val="tx1"/>
                </a:solidFill>
                <a:latin typeface="Arial" panose="020B0604020202020204" pitchFamily="34" charset="0"/>
                <a:ea typeface="宋体" panose="02010600030101010101" pitchFamily="2" charset="-122"/>
              </a:defRPr>
            </a:lvl3pPr>
            <a:lvl4pPr marL="1828800" indent="-457200">
              <a:spcBef>
                <a:spcPct val="0"/>
              </a:spcBef>
              <a:defRPr>
                <a:solidFill>
                  <a:schemeClr val="tx1"/>
                </a:solidFill>
                <a:latin typeface="Arial" panose="020B0604020202020204" pitchFamily="34" charset="0"/>
                <a:ea typeface="宋体" panose="02010600030101010101" pitchFamily="2" charset="-122"/>
              </a:defRPr>
            </a:lvl4pPr>
            <a:lvl5pPr marL="2286000" indent="-457200">
              <a:spcBef>
                <a:spcPct val="0"/>
              </a:spcBef>
              <a:defRPr>
                <a:solidFill>
                  <a:schemeClr val="tx1"/>
                </a:solidFill>
                <a:latin typeface="Arial" panose="020B0604020202020204" pitchFamily="34" charset="0"/>
                <a:ea typeface="宋体" panose="02010600030101010101" pitchFamily="2" charset="-122"/>
              </a:defRPr>
            </a:lvl5pPr>
            <a:lvl6pPr marL="27432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32004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6576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41148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50000"/>
              </a:spcBef>
              <a:buFontTx/>
              <a:buNone/>
            </a:pPr>
            <a:r>
              <a:rPr lang="en-US" altLang="zh-CN">
                <a:effectLst>
                  <a:outerShdw blurRad="38100" dist="38100" dir="2700000" algn="tl">
                    <a:srgbClr val="000000"/>
                  </a:outerShdw>
                </a:effectLst>
              </a:rPr>
              <a:t>1. </a:t>
            </a:r>
            <a:r>
              <a:rPr lang="en-US" altLang="zh-CN" u="sng">
                <a:effectLst>
                  <a:outerShdw blurRad="38100" dist="38100" dir="2700000" algn="tl">
                    <a:srgbClr val="000000"/>
                  </a:outerShdw>
                </a:effectLst>
              </a:rPr>
              <a:t>W</a:t>
            </a:r>
            <a:r>
              <a:rPr lang="en-US" altLang="zh-CN">
                <a:effectLst>
                  <a:outerShdw blurRad="38100" dist="38100" dir="2700000" algn="tl">
                    <a:srgbClr val="000000"/>
                  </a:outerShdw>
                </a:effectLst>
              </a:rPr>
              <a:t> a&lt;b do …</a:t>
            </a:r>
          </a:p>
          <a:p>
            <a:pPr>
              <a:spcBef>
                <a:spcPct val="50000"/>
              </a:spcBef>
              <a:buFontTx/>
              <a:buNone/>
            </a:pPr>
            <a:r>
              <a:rPr lang="en-US" altLang="zh-CN">
                <a:effectLst>
                  <a:outerShdw blurRad="38100" dist="38100" dir="2700000" algn="tl">
                    <a:srgbClr val="000000"/>
                  </a:outerShdw>
                </a:effectLst>
              </a:rPr>
              <a:t>   { W • QUAD=NXQ=100}</a:t>
            </a:r>
          </a:p>
          <a:p>
            <a:pPr>
              <a:spcBef>
                <a:spcPct val="50000"/>
              </a:spcBef>
              <a:buFontTx/>
              <a:buNone/>
            </a:pPr>
            <a:r>
              <a:rPr lang="en-US" altLang="zh-CN">
                <a:effectLst>
                  <a:outerShdw blurRad="38100" dist="38100" dir="2700000" algn="tl">
                    <a:srgbClr val="000000"/>
                  </a:outerShdw>
                </a:effectLst>
              </a:rPr>
              <a:t>2. W </a:t>
            </a:r>
            <a:r>
              <a:rPr lang="en-US" altLang="zh-CN" u="sng">
                <a:effectLst>
                  <a:outerShdw blurRad="38100" dist="38100" dir="2700000" algn="tl">
                    <a:srgbClr val="000000"/>
                  </a:outerShdw>
                </a:effectLst>
              </a:rPr>
              <a:t>E</a:t>
            </a:r>
            <a:r>
              <a:rPr lang="en-US" altLang="zh-CN" u="sng" baseline="30000">
                <a:effectLst>
                  <a:outerShdw blurRad="38100" dist="38100" dir="2700000" algn="tl">
                    <a:srgbClr val="000000"/>
                  </a:outerShdw>
                </a:effectLst>
              </a:rPr>
              <a:t>(1)</a:t>
            </a:r>
            <a:r>
              <a:rPr lang="en-US" altLang="zh-CN" baseline="30000">
                <a:effectLst>
                  <a:outerShdw blurRad="38100" dist="38100" dir="2700000" algn="tl">
                    <a:srgbClr val="000000"/>
                  </a:outerShdw>
                </a:effectLst>
              </a:rPr>
              <a:t> </a:t>
            </a:r>
            <a:r>
              <a:rPr lang="en-US" altLang="zh-CN">
                <a:effectLst>
                  <a:outerShdw blurRad="38100" dist="38100" dir="2700000" algn="tl">
                    <a:srgbClr val="000000"/>
                  </a:outerShdw>
                </a:effectLst>
              </a:rPr>
              <a:t>do if …                                                          100 (j&lt;,a,b, 0) </a:t>
            </a:r>
            <a:r>
              <a:rPr lang="en-US" altLang="zh-CN">
                <a:solidFill>
                  <a:srgbClr val="FFFF00"/>
                </a:solidFill>
                <a:effectLst>
                  <a:outerShdw blurRad="38100" dist="38100" dir="2700000" algn="tl">
                    <a:srgbClr val="000000"/>
                  </a:outerShdw>
                </a:effectLst>
              </a:rPr>
              <a:t>102</a:t>
            </a:r>
            <a:r>
              <a:rPr lang="en-US" altLang="zh-CN">
                <a:effectLst>
                  <a:outerShdw blurRad="38100" dist="38100" dir="2700000" algn="tl">
                    <a:srgbClr val="000000"/>
                  </a:outerShdw>
                </a:effectLst>
              </a:rPr>
              <a:t></a:t>
            </a:r>
          </a:p>
          <a:p>
            <a:pPr>
              <a:spcBef>
                <a:spcPct val="50000"/>
              </a:spcBef>
              <a:buFontTx/>
              <a:buNone/>
            </a:pPr>
            <a:r>
              <a:rPr lang="en-US" altLang="zh-CN">
                <a:effectLst>
                  <a:outerShdw blurRad="38100" dist="38100" dir="2700000" algn="tl">
                    <a:srgbClr val="000000"/>
                  </a:outerShdw>
                </a:effectLst>
              </a:rPr>
              <a:t>   {E </a:t>
            </a:r>
            <a:r>
              <a:rPr lang="en-US" altLang="zh-CN">
                <a:effectLst>
                  <a:outerShdw blurRad="38100" dist="38100" dir="2700000" algn="tl">
                    <a:srgbClr val="000000"/>
                  </a:outerShdw>
                </a:effectLst>
                <a:cs typeface="Arial" panose="020B0604020202020204" pitchFamily="34" charset="0"/>
              </a:rPr>
              <a:t>• TC:=NXQ=100  E </a:t>
            </a:r>
            <a:r>
              <a:rPr lang="en-US" altLang="zh-CN">
                <a:effectLst>
                  <a:outerShdw blurRad="38100" dist="38100" dir="2700000" algn="tl">
                    <a:srgbClr val="000000"/>
                  </a:outerShdw>
                </a:effectLst>
              </a:rPr>
              <a:t>•FC:=NXQ+1=101}            101 (j, , ,  0) </a:t>
            </a:r>
            <a:r>
              <a:rPr lang="en-US" altLang="zh-CN">
                <a:solidFill>
                  <a:srgbClr val="FFFF00"/>
                </a:solidFill>
                <a:effectLst>
                  <a:outerShdw blurRad="38100" dist="38100" dir="2700000" algn="tl">
                    <a:srgbClr val="000000"/>
                  </a:outerShdw>
                </a:effectLst>
              </a:rPr>
              <a:t>107</a:t>
            </a:r>
          </a:p>
          <a:p>
            <a:pPr>
              <a:spcBef>
                <a:spcPct val="50000"/>
              </a:spcBef>
              <a:buFontTx/>
              <a:buNone/>
            </a:pPr>
            <a:r>
              <a:rPr lang="en-US" altLang="zh-CN">
                <a:effectLst>
                  <a:outerShdw blurRad="38100" dist="38100" dir="2700000" algn="tl">
                    <a:srgbClr val="000000"/>
                  </a:outerShdw>
                </a:effectLst>
              </a:rPr>
              <a:t>3. </a:t>
            </a:r>
            <a:r>
              <a:rPr lang="en-US" altLang="zh-CN" u="sng">
                <a:effectLst>
                  <a:outerShdw blurRad="38100" dist="38100" dir="2700000" algn="tl">
                    <a:srgbClr val="000000"/>
                  </a:outerShdw>
                </a:effectLst>
              </a:rPr>
              <a:t>W</a:t>
            </a:r>
            <a:r>
              <a:rPr lang="en-US" altLang="zh-CN" u="sng" baseline="30000">
                <a:effectLst>
                  <a:outerShdw blurRad="38100" dist="38100" dir="2700000" algn="tl">
                    <a:srgbClr val="000000"/>
                  </a:outerShdw>
                </a:effectLst>
              </a:rPr>
              <a:t>d</a:t>
            </a:r>
            <a:r>
              <a:rPr lang="en-US" altLang="zh-CN" u="sng">
                <a:effectLst>
                  <a:outerShdw blurRad="38100" dist="38100" dir="2700000" algn="tl">
                    <a:srgbClr val="000000"/>
                  </a:outerShdw>
                </a:effectLst>
              </a:rPr>
              <a:t> </a:t>
            </a:r>
            <a:r>
              <a:rPr lang="en-US" altLang="zh-CN">
                <a:effectLst>
                  <a:outerShdw blurRad="38100" dist="38100" dir="2700000" algn="tl">
                    <a:srgbClr val="000000"/>
                  </a:outerShdw>
                </a:effectLst>
              </a:rPr>
              <a:t>if (c&lt;d) …</a:t>
            </a:r>
          </a:p>
          <a:p>
            <a:pPr>
              <a:spcBef>
                <a:spcPct val="50000"/>
              </a:spcBef>
              <a:buFontTx/>
              <a:buNone/>
            </a:pPr>
            <a:r>
              <a:rPr lang="en-US" altLang="zh-CN">
                <a:effectLst>
                  <a:outerShdw blurRad="38100" dist="38100" dir="2700000" algn="tl">
                    <a:srgbClr val="000000"/>
                  </a:outerShdw>
                </a:effectLst>
              </a:rPr>
              <a:t>   {BP (E •TC=100, NXQ=102),</a:t>
            </a:r>
            <a:br>
              <a:rPr lang="en-US" altLang="zh-CN">
                <a:effectLst>
                  <a:outerShdw blurRad="38100" dist="38100" dir="2700000" algn="tl">
                    <a:srgbClr val="000000"/>
                  </a:outerShdw>
                </a:effectLst>
              </a:rPr>
            </a:br>
            <a:r>
              <a:rPr lang="en-US" altLang="zh-CN">
                <a:effectLst>
                  <a:outerShdw blurRad="38100" dist="38100" dir="2700000" algn="tl">
                    <a:srgbClr val="000000"/>
                  </a:outerShdw>
                </a:effectLst>
              </a:rPr>
              <a:t> W</a:t>
            </a:r>
            <a:r>
              <a:rPr lang="en-US" altLang="zh-CN" baseline="30000">
                <a:effectLst>
                  <a:outerShdw blurRad="38100" dist="38100" dir="2700000" algn="tl">
                    <a:srgbClr val="000000"/>
                  </a:outerShdw>
                </a:effectLst>
              </a:rPr>
              <a:t>d</a:t>
            </a:r>
            <a:r>
              <a:rPr lang="en-US" altLang="zh-CN">
                <a:effectLst>
                  <a:outerShdw blurRad="38100" dist="38100" dir="2700000" algn="tl">
                    <a:srgbClr val="000000"/>
                  </a:outerShdw>
                </a:effectLst>
              </a:rPr>
              <a:t> •CHAIN:=E •FC=101</a:t>
            </a:r>
            <a:br>
              <a:rPr lang="en-US" altLang="zh-CN">
                <a:effectLst>
                  <a:outerShdw blurRad="38100" dist="38100" dir="2700000" algn="tl">
                    <a:srgbClr val="000000"/>
                  </a:outerShdw>
                </a:effectLst>
              </a:rPr>
            </a:br>
            <a:r>
              <a:rPr lang="en-US" altLang="zh-CN">
                <a:effectLst>
                  <a:outerShdw blurRad="38100" dist="38100" dir="2700000" algn="tl">
                    <a:srgbClr val="000000"/>
                  </a:outerShdw>
                </a:effectLst>
              </a:rPr>
              <a:t> W</a:t>
            </a:r>
            <a:r>
              <a:rPr lang="en-US" altLang="zh-CN" baseline="30000">
                <a:effectLst>
                  <a:outerShdw blurRad="38100" dist="38100" dir="2700000" algn="tl">
                    <a:srgbClr val="000000"/>
                  </a:outerShdw>
                </a:effectLst>
              </a:rPr>
              <a:t>d</a:t>
            </a:r>
            <a:r>
              <a:rPr lang="en-US" altLang="zh-CN">
                <a:effectLst>
                  <a:outerShdw blurRad="38100" dist="38100" dir="2700000" algn="tl">
                    <a:srgbClr val="000000"/>
                  </a:outerShdw>
                </a:effectLst>
              </a:rPr>
              <a:t> •QUAD:=W •QUAD=100}</a:t>
            </a:r>
          </a:p>
          <a:p>
            <a:pPr>
              <a:spcBef>
                <a:spcPct val="50000"/>
              </a:spcBef>
              <a:buFontTx/>
              <a:buNone/>
            </a:pPr>
            <a:r>
              <a:rPr lang="en-US" altLang="zh-CN">
                <a:effectLst>
                  <a:outerShdw blurRad="38100" dist="38100" dir="2700000" algn="tl">
                    <a:srgbClr val="000000"/>
                  </a:outerShdw>
                </a:effectLst>
              </a:rPr>
              <a:t>4. W</a:t>
            </a:r>
            <a:r>
              <a:rPr lang="en-US" altLang="zh-CN" baseline="30000">
                <a:effectLst>
                  <a:outerShdw blurRad="38100" dist="38100" dir="2700000" algn="tl">
                    <a:srgbClr val="000000"/>
                  </a:outerShdw>
                </a:effectLst>
              </a:rPr>
              <a:t>d</a:t>
            </a:r>
            <a:r>
              <a:rPr lang="en-US" altLang="zh-CN">
                <a:effectLst>
                  <a:outerShdw blurRad="38100" dist="38100" dir="2700000" algn="tl">
                    <a:srgbClr val="000000"/>
                  </a:outerShdw>
                </a:effectLst>
              </a:rPr>
              <a:t> if </a:t>
            </a:r>
            <a:r>
              <a:rPr lang="en-US" altLang="zh-CN" u="sng">
                <a:effectLst>
                  <a:outerShdw blurRad="38100" dist="38100" dir="2700000" algn="tl">
                    <a:srgbClr val="000000"/>
                  </a:outerShdw>
                </a:effectLst>
              </a:rPr>
              <a:t>E</a:t>
            </a:r>
            <a:r>
              <a:rPr lang="en-US" altLang="zh-CN" u="sng" baseline="30000">
                <a:effectLst>
                  <a:outerShdw blurRad="38100" dist="38100" dir="2700000" algn="tl">
                    <a:srgbClr val="000000"/>
                  </a:outerShdw>
                </a:effectLst>
              </a:rPr>
              <a:t>(2)</a:t>
            </a:r>
            <a:r>
              <a:rPr lang="en-US" altLang="zh-CN" baseline="30000">
                <a:effectLst>
                  <a:outerShdw blurRad="38100" dist="38100" dir="2700000" algn="tl">
                    <a:srgbClr val="000000"/>
                  </a:outerShdw>
                </a:effectLst>
              </a:rPr>
              <a:t> </a:t>
            </a:r>
            <a:r>
              <a:rPr lang="en-US" altLang="zh-CN">
                <a:effectLst>
                  <a:outerShdw blurRad="38100" dist="38100" dir="2700000" algn="tl">
                    <a:srgbClr val="000000"/>
                  </a:outerShdw>
                </a:effectLst>
              </a:rPr>
              <a:t> then X:=…                                                102 (j&lt;,c,d,0)</a:t>
            </a:r>
            <a:r>
              <a:rPr lang="en-US" altLang="zh-CN">
                <a:solidFill>
                  <a:srgbClr val="FFFF00"/>
                </a:solidFill>
                <a:effectLst>
                  <a:outerShdw blurRad="38100" dist="38100" dir="2700000" algn="tl">
                    <a:srgbClr val="000000"/>
                  </a:outerShdw>
                </a:effectLst>
              </a:rPr>
              <a:t>104</a:t>
            </a:r>
          </a:p>
          <a:p>
            <a:pPr>
              <a:spcBef>
                <a:spcPct val="50000"/>
              </a:spcBef>
              <a:buFontTx/>
              <a:buNone/>
            </a:pPr>
            <a:r>
              <a:rPr lang="en-US" altLang="zh-CN">
                <a:effectLst>
                  <a:outerShdw blurRad="38100" dist="38100" dir="2700000" algn="tl">
                    <a:srgbClr val="000000"/>
                  </a:outerShdw>
                </a:effectLst>
              </a:rPr>
              <a:t>   {E •TC:=102, E •FC=103}                                         103 (j, , ,0) </a:t>
            </a:r>
            <a:r>
              <a:rPr lang="en-US" altLang="zh-CN">
                <a:solidFill>
                  <a:srgbClr val="FFFF00"/>
                </a:solidFill>
                <a:effectLst>
                  <a:outerShdw blurRad="38100" dist="38100" dir="2700000" algn="tl">
                    <a:srgbClr val="000000"/>
                  </a:outerShdw>
                </a:effectLst>
              </a:rPr>
              <a:t>100</a:t>
            </a:r>
          </a:p>
          <a:p>
            <a:pPr>
              <a:spcBef>
                <a:spcPct val="50000"/>
              </a:spcBef>
              <a:buFontTx/>
              <a:buNone/>
            </a:pPr>
            <a:r>
              <a:rPr lang="en-US" altLang="zh-CN">
                <a:effectLst>
                  <a:outerShdw blurRad="38100" dist="38100" dir="2700000" algn="tl">
                    <a:srgbClr val="000000"/>
                  </a:outerShdw>
                </a:effectLst>
              </a:rPr>
              <a:t>5. W</a:t>
            </a:r>
            <a:r>
              <a:rPr lang="en-US" altLang="zh-CN" baseline="30000">
                <a:effectLst>
                  <a:outerShdw blurRad="38100" dist="38100" dir="2700000" algn="tl">
                    <a:srgbClr val="000000"/>
                  </a:outerShdw>
                </a:effectLst>
              </a:rPr>
              <a:t>d</a:t>
            </a:r>
            <a:r>
              <a:rPr lang="en-US" altLang="zh-CN">
                <a:effectLst>
                  <a:outerShdw blurRad="38100" dist="38100" dir="2700000" algn="tl">
                    <a:srgbClr val="000000"/>
                  </a:outerShdw>
                </a:effectLst>
              </a:rPr>
              <a:t> </a:t>
            </a:r>
            <a:r>
              <a:rPr lang="en-US" altLang="zh-CN" u="sng">
                <a:effectLst>
                  <a:outerShdw blurRad="38100" dist="38100" dir="2700000" algn="tl">
                    <a:srgbClr val="000000"/>
                  </a:outerShdw>
                </a:effectLst>
              </a:rPr>
              <a:t>C </a:t>
            </a:r>
            <a:r>
              <a:rPr lang="en-US" altLang="zh-CN">
                <a:effectLst>
                  <a:outerShdw blurRad="38100" dist="38100" dir="2700000" algn="tl">
                    <a:srgbClr val="000000"/>
                  </a:outerShdw>
                </a:effectLst>
              </a:rPr>
              <a:t>x:=y+z</a:t>
            </a:r>
          </a:p>
          <a:p>
            <a:pPr>
              <a:spcBef>
                <a:spcPct val="50000"/>
              </a:spcBef>
              <a:buFontTx/>
              <a:buNone/>
            </a:pPr>
            <a:r>
              <a:rPr lang="en-US" altLang="zh-CN">
                <a:effectLst>
                  <a:outerShdw blurRad="38100" dist="38100" dir="2700000" algn="tl">
                    <a:srgbClr val="000000"/>
                  </a:outerShdw>
                </a:effectLst>
              </a:rPr>
              <a:t>   {BP (E •TC=102 NXQ=104)</a:t>
            </a:r>
            <a:br>
              <a:rPr lang="en-US" altLang="zh-CN">
                <a:effectLst>
                  <a:outerShdw blurRad="38100" dist="38100" dir="2700000" algn="tl">
                    <a:srgbClr val="000000"/>
                  </a:outerShdw>
                </a:effectLst>
              </a:rPr>
            </a:br>
            <a:r>
              <a:rPr lang="en-US" altLang="zh-CN">
                <a:effectLst>
                  <a:outerShdw blurRad="38100" dist="38100" dir="2700000" algn="tl">
                    <a:srgbClr val="000000"/>
                  </a:outerShdw>
                </a:effectLst>
              </a:rPr>
              <a:t>C •CHAIN:=E •FC=103}</a:t>
            </a:r>
          </a:p>
        </p:txBody>
      </p:sp>
    </p:spTree>
    <p:extLst>
      <p:ext uri="{BB962C8B-B14F-4D97-AF65-F5344CB8AC3E}">
        <p14:creationId xmlns:p14="http://schemas.microsoft.com/office/powerpoint/2010/main" val="2995655735"/>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82" name="Rectangle 2"/>
          <p:cNvSpPr>
            <a:spLocks noGrp="1" noChangeArrowheads="1"/>
          </p:cNvSpPr>
          <p:nvPr>
            <p:ph type="body" idx="1"/>
          </p:nvPr>
        </p:nvSpPr>
        <p:spPr>
          <a:xfrm>
            <a:off x="3071814" y="3860800"/>
            <a:ext cx="5184775" cy="2852738"/>
          </a:xfrm>
        </p:spPr>
        <p:txBody>
          <a:bodyPr/>
          <a:lstStyle/>
          <a:p>
            <a:pPr>
              <a:lnSpc>
                <a:spcPct val="80000"/>
              </a:lnSpc>
              <a:spcBef>
                <a:spcPct val="0"/>
              </a:spcBef>
              <a:buFontTx/>
              <a:buNone/>
            </a:pPr>
            <a:r>
              <a:rPr lang="zh-CN" altLang="en-US" sz="1800" b="1">
                <a:latin typeface="宋体" panose="02010600030101010101" pitchFamily="2" charset="-122"/>
              </a:rPr>
              <a:t>将被翻译成如下一串四元式：</a:t>
            </a:r>
          </a:p>
          <a:p>
            <a:pPr>
              <a:lnSpc>
                <a:spcPct val="80000"/>
              </a:lnSpc>
              <a:spcBef>
                <a:spcPct val="0"/>
              </a:spcBef>
              <a:buFontTx/>
              <a:buNone/>
            </a:pPr>
            <a:r>
              <a:rPr lang="en-US" altLang="zh-CN" sz="1800" b="1">
                <a:latin typeface="宋体" panose="02010600030101010101" pitchFamily="2" charset="-122"/>
              </a:rPr>
              <a:t>100 (j&lt;,a,b,102)</a:t>
            </a:r>
          </a:p>
          <a:p>
            <a:pPr>
              <a:lnSpc>
                <a:spcPct val="80000"/>
              </a:lnSpc>
              <a:spcBef>
                <a:spcPct val="0"/>
              </a:spcBef>
              <a:buFontTx/>
              <a:buNone/>
            </a:pPr>
            <a:r>
              <a:rPr lang="en-US" altLang="zh-CN" sz="1800" b="1">
                <a:latin typeface="宋体" panose="02010600030101010101" pitchFamily="2" charset="-122"/>
              </a:rPr>
              <a:t>101 (j, , ,107)</a:t>
            </a:r>
          </a:p>
          <a:p>
            <a:pPr>
              <a:lnSpc>
                <a:spcPct val="80000"/>
              </a:lnSpc>
              <a:spcBef>
                <a:spcPct val="0"/>
              </a:spcBef>
              <a:buFontTx/>
              <a:buNone/>
            </a:pPr>
            <a:r>
              <a:rPr lang="en-US" altLang="zh-CN" sz="1800" b="1">
                <a:latin typeface="宋体" panose="02010600030101010101" pitchFamily="2" charset="-122"/>
              </a:rPr>
              <a:t>102 (j&lt;,c,d,104)</a:t>
            </a:r>
          </a:p>
          <a:p>
            <a:pPr>
              <a:lnSpc>
                <a:spcPct val="80000"/>
              </a:lnSpc>
              <a:spcBef>
                <a:spcPct val="0"/>
              </a:spcBef>
              <a:buFontTx/>
              <a:buNone/>
            </a:pPr>
            <a:r>
              <a:rPr lang="en-US" altLang="zh-CN" sz="1800" b="1">
                <a:latin typeface="宋体" panose="02010600030101010101" pitchFamily="2" charset="-122"/>
              </a:rPr>
              <a:t>103 (j, , ,100)</a:t>
            </a:r>
          </a:p>
          <a:p>
            <a:pPr>
              <a:lnSpc>
                <a:spcPct val="80000"/>
              </a:lnSpc>
              <a:spcBef>
                <a:spcPct val="0"/>
              </a:spcBef>
              <a:buFontTx/>
              <a:buNone/>
            </a:pPr>
            <a:r>
              <a:rPr lang="en-US" altLang="zh-CN" sz="1800" b="1">
                <a:latin typeface="宋体" panose="02010600030101010101" pitchFamily="2" charset="-122"/>
              </a:rPr>
              <a:t>104 (+,y,z,T)</a:t>
            </a:r>
          </a:p>
          <a:p>
            <a:pPr>
              <a:lnSpc>
                <a:spcPct val="80000"/>
              </a:lnSpc>
              <a:spcBef>
                <a:spcPct val="0"/>
              </a:spcBef>
              <a:buFontTx/>
              <a:buNone/>
            </a:pPr>
            <a:r>
              <a:rPr lang="en-US" altLang="zh-CN" sz="1800" b="1">
                <a:latin typeface="宋体" panose="02010600030101010101" pitchFamily="2" charset="-122"/>
              </a:rPr>
              <a:t>105 (:=,T, ,x)</a:t>
            </a:r>
          </a:p>
          <a:p>
            <a:pPr>
              <a:lnSpc>
                <a:spcPct val="80000"/>
              </a:lnSpc>
              <a:spcBef>
                <a:spcPct val="0"/>
              </a:spcBef>
              <a:buFontTx/>
              <a:buNone/>
            </a:pPr>
            <a:r>
              <a:rPr lang="en-US" altLang="zh-CN" sz="1800" b="1">
                <a:latin typeface="宋体" panose="02010600030101010101" pitchFamily="2" charset="-122"/>
              </a:rPr>
              <a:t>106 (j, , ,100)</a:t>
            </a:r>
          </a:p>
          <a:p>
            <a:pPr>
              <a:lnSpc>
                <a:spcPct val="80000"/>
              </a:lnSpc>
              <a:spcBef>
                <a:spcPct val="0"/>
              </a:spcBef>
              <a:buFontTx/>
              <a:buNone/>
            </a:pPr>
            <a:r>
              <a:rPr lang="en-US" altLang="zh-CN" sz="1800" b="1">
                <a:latin typeface="宋体" panose="02010600030101010101" pitchFamily="2" charset="-122"/>
              </a:rPr>
              <a:t>107 (return, , , )</a:t>
            </a:r>
          </a:p>
          <a:p>
            <a:pPr>
              <a:lnSpc>
                <a:spcPct val="80000"/>
              </a:lnSpc>
              <a:spcBef>
                <a:spcPct val="0"/>
              </a:spcBef>
              <a:buFontTx/>
              <a:buNone/>
            </a:pPr>
            <a:r>
              <a:rPr lang="en-US" altLang="zh-CN" sz="1800" b="1">
                <a:latin typeface="宋体" panose="02010600030101010101" pitchFamily="2" charset="-122"/>
              </a:rPr>
              <a:t>    (</a:t>
            </a:r>
            <a:r>
              <a:rPr lang="zh-CN" altLang="en-US" sz="1800" b="1">
                <a:latin typeface="宋体" panose="02010600030101010101" pitchFamily="2" charset="-122"/>
              </a:rPr>
              <a:t>或结束程序运行</a:t>
            </a:r>
            <a:endParaRPr lang="zh-CN" altLang="en-US" sz="2000" b="1">
              <a:latin typeface="宋体" panose="02010600030101010101" pitchFamily="2" charset="-122"/>
            </a:endParaRPr>
          </a:p>
        </p:txBody>
      </p:sp>
      <p:sp>
        <p:nvSpPr>
          <p:cNvPr id="839683" name="Text Box 3"/>
          <p:cNvSpPr txBox="1">
            <a:spLocks noChangeArrowheads="1"/>
          </p:cNvSpPr>
          <p:nvPr/>
        </p:nvSpPr>
        <p:spPr bwMode="auto">
          <a:xfrm>
            <a:off x="2279651" y="333375"/>
            <a:ext cx="8208963" cy="3608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57200" indent="-457200">
              <a:spcBef>
                <a:spcPct val="0"/>
              </a:spcBef>
              <a:defRPr>
                <a:solidFill>
                  <a:schemeClr val="tx1"/>
                </a:solidFill>
                <a:latin typeface="Arial" panose="020B0604020202020204" pitchFamily="34" charset="0"/>
                <a:ea typeface="宋体" panose="02010600030101010101" pitchFamily="2" charset="-122"/>
              </a:defRPr>
            </a:lvl1pPr>
            <a:lvl2pPr marL="914400" indent="-457200">
              <a:spcBef>
                <a:spcPct val="0"/>
              </a:spcBef>
              <a:defRPr>
                <a:solidFill>
                  <a:schemeClr val="tx1"/>
                </a:solidFill>
                <a:latin typeface="Arial" panose="020B0604020202020204" pitchFamily="34" charset="0"/>
                <a:ea typeface="宋体" panose="02010600030101010101" pitchFamily="2" charset="-122"/>
              </a:defRPr>
            </a:lvl2pPr>
            <a:lvl3pPr marL="1371600" indent="-457200">
              <a:spcBef>
                <a:spcPct val="0"/>
              </a:spcBef>
              <a:defRPr>
                <a:solidFill>
                  <a:schemeClr val="tx1"/>
                </a:solidFill>
                <a:latin typeface="Arial" panose="020B0604020202020204" pitchFamily="34" charset="0"/>
                <a:ea typeface="宋体" panose="02010600030101010101" pitchFamily="2" charset="-122"/>
              </a:defRPr>
            </a:lvl3pPr>
            <a:lvl4pPr marL="1828800" indent="-457200">
              <a:spcBef>
                <a:spcPct val="0"/>
              </a:spcBef>
              <a:defRPr>
                <a:solidFill>
                  <a:schemeClr val="tx1"/>
                </a:solidFill>
                <a:latin typeface="Arial" panose="020B0604020202020204" pitchFamily="34" charset="0"/>
                <a:ea typeface="宋体" panose="02010600030101010101" pitchFamily="2" charset="-122"/>
              </a:defRPr>
            </a:lvl4pPr>
            <a:lvl5pPr marL="2286000" indent="-457200">
              <a:spcBef>
                <a:spcPct val="0"/>
              </a:spcBef>
              <a:defRPr>
                <a:solidFill>
                  <a:schemeClr val="tx1"/>
                </a:solidFill>
                <a:latin typeface="Arial" panose="020B0604020202020204" pitchFamily="34" charset="0"/>
                <a:ea typeface="宋体" panose="02010600030101010101" pitchFamily="2" charset="-122"/>
              </a:defRPr>
            </a:lvl5pPr>
            <a:lvl6pPr marL="27432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32004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6576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41148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90000"/>
              </a:lnSpc>
              <a:spcBef>
                <a:spcPct val="10000"/>
              </a:spcBef>
              <a:buFontTx/>
              <a:buNone/>
            </a:pPr>
            <a:r>
              <a:rPr lang="en-US" altLang="zh-CN">
                <a:effectLst>
                  <a:outerShdw blurRad="38100" dist="38100" dir="2700000" algn="tl">
                    <a:srgbClr val="000000"/>
                  </a:outerShdw>
                </a:effectLst>
              </a:rPr>
              <a:t>6. W</a:t>
            </a:r>
            <a:r>
              <a:rPr lang="en-US" altLang="zh-CN" baseline="30000">
                <a:effectLst>
                  <a:outerShdw blurRad="38100" dist="38100" dir="2700000" algn="tl">
                    <a:srgbClr val="000000"/>
                  </a:outerShdw>
                </a:effectLst>
              </a:rPr>
              <a:t>d</a:t>
            </a:r>
            <a:r>
              <a:rPr lang="en-US" altLang="zh-CN">
                <a:effectLst>
                  <a:outerShdw blurRad="38100" dist="38100" dir="2700000" algn="tl">
                    <a:srgbClr val="000000"/>
                  </a:outerShdw>
                </a:effectLst>
              </a:rPr>
              <a:t>  C   x:=</a:t>
            </a:r>
            <a:r>
              <a:rPr lang="en-US" altLang="zh-CN" u="sng">
                <a:effectLst>
                  <a:outerShdw blurRad="38100" dist="38100" dir="2700000" algn="tl">
                    <a:srgbClr val="000000"/>
                  </a:outerShdw>
                </a:effectLst>
              </a:rPr>
              <a:t>T </a:t>
            </a:r>
            <a:r>
              <a:rPr lang="en-US" altLang="zh-CN">
                <a:effectLst>
                  <a:outerShdw blurRad="38100" dist="38100" dir="2700000" algn="tl">
                    <a:srgbClr val="000000"/>
                  </a:outerShdw>
                </a:effectLst>
              </a:rPr>
              <a:t> (</a:t>
            </a:r>
            <a:r>
              <a:rPr lang="zh-CN" altLang="en-US">
                <a:effectLst>
                  <a:outerShdw blurRad="38100" dist="38100" dir="2700000" algn="tl">
                    <a:srgbClr val="000000"/>
                  </a:outerShdw>
                </a:effectLst>
              </a:rPr>
              <a:t>将</a:t>
            </a:r>
            <a:r>
              <a:rPr lang="en-US" altLang="zh-CN">
                <a:effectLst>
                  <a:outerShdw blurRad="38100" dist="38100" dir="2700000" algn="tl">
                    <a:srgbClr val="000000"/>
                  </a:outerShdw>
                </a:effectLst>
              </a:rPr>
              <a:t>y+z</a:t>
            </a:r>
            <a:r>
              <a:rPr lang="zh-CN" altLang="en-US">
                <a:effectLst>
                  <a:outerShdw blurRad="38100" dist="38100" dir="2700000" algn="tl">
                    <a:srgbClr val="000000"/>
                  </a:outerShdw>
                </a:effectLst>
              </a:rPr>
              <a:t>归约成</a:t>
            </a:r>
            <a:r>
              <a:rPr lang="en-US" altLang="zh-CN">
                <a:effectLst>
                  <a:outerShdw blurRad="38100" dist="38100" dir="2700000" algn="tl">
                    <a:srgbClr val="000000"/>
                  </a:outerShdw>
                </a:effectLst>
              </a:rPr>
              <a:t>T)                                                     104 (+,y,z,T)</a:t>
            </a:r>
          </a:p>
          <a:p>
            <a:pPr>
              <a:lnSpc>
                <a:spcPct val="90000"/>
              </a:lnSpc>
              <a:spcBef>
                <a:spcPct val="10000"/>
              </a:spcBef>
              <a:buFontTx/>
              <a:buNone/>
            </a:pPr>
            <a:r>
              <a:rPr lang="en-US" altLang="zh-CN">
                <a:effectLst>
                  <a:outerShdw blurRad="38100" dist="38100" dir="2700000" algn="tl">
                    <a:srgbClr val="000000"/>
                  </a:outerShdw>
                </a:effectLst>
              </a:rPr>
              <a:t>7. W</a:t>
            </a:r>
            <a:r>
              <a:rPr lang="en-US" altLang="zh-CN" baseline="30000">
                <a:effectLst>
                  <a:outerShdw blurRad="38100" dist="38100" dir="2700000" algn="tl">
                    <a:srgbClr val="000000"/>
                  </a:outerShdw>
                </a:effectLst>
              </a:rPr>
              <a:t>d</a:t>
            </a:r>
            <a:r>
              <a:rPr lang="en-US" altLang="zh-CN">
                <a:effectLst>
                  <a:outerShdw blurRad="38100" dist="38100" dir="2700000" algn="tl">
                    <a:srgbClr val="000000"/>
                  </a:outerShdw>
                </a:effectLst>
              </a:rPr>
              <a:t> C </a:t>
            </a:r>
            <a:r>
              <a:rPr lang="en-US" altLang="zh-CN" u="sng">
                <a:effectLst>
                  <a:outerShdw blurRad="38100" dist="38100" dir="2700000" algn="tl">
                    <a:srgbClr val="000000"/>
                  </a:outerShdw>
                </a:effectLst>
              </a:rPr>
              <a:t> A  </a:t>
            </a:r>
            <a:r>
              <a:rPr lang="en-US" altLang="zh-CN">
                <a:effectLst>
                  <a:outerShdw blurRad="38100" dist="38100" dir="2700000" algn="tl">
                    <a:srgbClr val="000000"/>
                  </a:outerShdw>
                </a:effectLst>
              </a:rPr>
              <a:t>                                                                                     105 (:=,T, ,x)                                                                                                                                                                  </a:t>
            </a:r>
          </a:p>
          <a:p>
            <a:pPr>
              <a:lnSpc>
                <a:spcPct val="90000"/>
              </a:lnSpc>
              <a:spcBef>
                <a:spcPct val="10000"/>
              </a:spcBef>
              <a:buFontTx/>
              <a:buNone/>
            </a:pPr>
            <a:r>
              <a:rPr lang="en-US" altLang="zh-CN">
                <a:effectLst>
                  <a:outerShdw blurRad="38100" dist="38100" dir="2700000" algn="tl">
                    <a:srgbClr val="000000"/>
                  </a:outerShdw>
                </a:effectLst>
              </a:rPr>
              <a:t>8. W</a:t>
            </a:r>
            <a:r>
              <a:rPr lang="en-US" altLang="zh-CN" baseline="30000">
                <a:effectLst>
                  <a:outerShdw blurRad="38100" dist="38100" dir="2700000" algn="tl">
                    <a:srgbClr val="000000"/>
                  </a:outerShdw>
                </a:effectLst>
              </a:rPr>
              <a:t>d</a:t>
            </a:r>
            <a:r>
              <a:rPr lang="en-US" altLang="zh-CN">
                <a:effectLst>
                  <a:outerShdw blurRad="38100" dist="38100" dir="2700000" algn="tl">
                    <a:srgbClr val="000000"/>
                  </a:outerShdw>
                </a:effectLst>
              </a:rPr>
              <a:t> C  </a:t>
            </a:r>
            <a:r>
              <a:rPr lang="en-US" altLang="zh-CN" u="sng">
                <a:effectLst>
                  <a:outerShdw blurRad="38100" dist="38100" dir="2700000" algn="tl">
                    <a:srgbClr val="000000"/>
                  </a:outerShdw>
                </a:effectLst>
              </a:rPr>
              <a:t>S</a:t>
            </a:r>
            <a:r>
              <a:rPr lang="en-US" altLang="zh-CN" u="sng" baseline="30000">
                <a:effectLst>
                  <a:outerShdw blurRad="38100" dist="38100" dir="2700000" algn="tl">
                    <a:srgbClr val="000000"/>
                  </a:outerShdw>
                </a:effectLst>
              </a:rPr>
              <a:t>(1)</a:t>
            </a:r>
            <a:r>
              <a:rPr lang="en-US" altLang="zh-CN" baseline="30000">
                <a:effectLst>
                  <a:outerShdw blurRad="38100" dist="38100" dir="2700000" algn="tl">
                    <a:srgbClr val="000000"/>
                  </a:outerShdw>
                </a:effectLst>
              </a:rPr>
              <a:t> </a:t>
            </a:r>
            <a:endParaRPr lang="en-US" altLang="zh-CN">
              <a:effectLst>
                <a:outerShdw blurRad="38100" dist="38100" dir="2700000" algn="tl">
                  <a:srgbClr val="000000"/>
                </a:outerShdw>
              </a:effectLst>
            </a:endParaRPr>
          </a:p>
          <a:p>
            <a:pPr>
              <a:lnSpc>
                <a:spcPct val="90000"/>
              </a:lnSpc>
              <a:spcBef>
                <a:spcPct val="10000"/>
              </a:spcBef>
              <a:buFontTx/>
              <a:buNone/>
            </a:pPr>
            <a:r>
              <a:rPr lang="en-US" altLang="zh-CN">
                <a:effectLst>
                  <a:outerShdw blurRad="38100" dist="38100" dir="2700000" algn="tl">
                    <a:srgbClr val="000000"/>
                  </a:outerShdw>
                </a:effectLst>
              </a:rPr>
              <a:t>   { S</a:t>
            </a:r>
            <a:r>
              <a:rPr lang="en-US" altLang="zh-CN" baseline="30000">
                <a:effectLst>
                  <a:outerShdw blurRad="38100" dist="38100" dir="2700000" algn="tl">
                    <a:srgbClr val="000000"/>
                  </a:outerShdw>
                </a:effectLst>
              </a:rPr>
              <a:t>(1) </a:t>
            </a:r>
            <a:r>
              <a:rPr lang="en-US" altLang="zh-CN">
                <a:effectLst>
                  <a:outerShdw blurRad="38100" dist="38100" dir="2700000" algn="tl">
                    <a:srgbClr val="000000"/>
                  </a:outerShdw>
                </a:effectLst>
                <a:cs typeface="Arial" panose="020B0604020202020204" pitchFamily="34" charset="0"/>
              </a:rPr>
              <a:t>• CHAIN:=0}</a:t>
            </a:r>
          </a:p>
          <a:p>
            <a:pPr>
              <a:lnSpc>
                <a:spcPct val="90000"/>
              </a:lnSpc>
              <a:spcBef>
                <a:spcPct val="10000"/>
              </a:spcBef>
              <a:buFontTx/>
              <a:buNone/>
            </a:pPr>
            <a:r>
              <a:rPr lang="en-US" altLang="zh-CN">
                <a:effectLst>
                  <a:outerShdw blurRad="38100" dist="38100" dir="2700000" algn="tl">
                    <a:srgbClr val="000000"/>
                  </a:outerShdw>
                </a:effectLst>
                <a:cs typeface="Arial" panose="020B0604020202020204" pitchFamily="34" charset="0"/>
              </a:rPr>
              <a:t>9. </a:t>
            </a:r>
            <a:r>
              <a:rPr lang="en-US" altLang="zh-CN">
                <a:effectLst>
                  <a:outerShdw blurRad="38100" dist="38100" dir="2700000" algn="tl">
                    <a:srgbClr val="000000"/>
                  </a:outerShdw>
                </a:effectLst>
              </a:rPr>
              <a:t>W</a:t>
            </a:r>
            <a:r>
              <a:rPr lang="en-US" altLang="zh-CN" baseline="30000">
                <a:effectLst>
                  <a:outerShdw blurRad="38100" dist="38100" dir="2700000" algn="tl">
                    <a:srgbClr val="000000"/>
                  </a:outerShdw>
                </a:effectLst>
              </a:rPr>
              <a:t>d</a:t>
            </a:r>
            <a:r>
              <a:rPr lang="en-US" altLang="zh-CN">
                <a:effectLst>
                  <a:outerShdw blurRad="38100" dist="38100" dir="2700000" algn="tl">
                    <a:srgbClr val="000000"/>
                  </a:outerShdw>
                </a:effectLst>
              </a:rPr>
              <a:t>  </a:t>
            </a:r>
            <a:r>
              <a:rPr lang="en-US" altLang="zh-CN" u="sng">
                <a:effectLst>
                  <a:outerShdw blurRad="38100" dist="38100" dir="2700000" algn="tl">
                    <a:srgbClr val="000000"/>
                  </a:outerShdw>
                </a:effectLst>
              </a:rPr>
              <a:t>S</a:t>
            </a:r>
            <a:r>
              <a:rPr lang="en-US" altLang="zh-CN" u="sng" baseline="30000">
                <a:effectLst>
                  <a:outerShdw blurRad="38100" dist="38100" dir="2700000" algn="tl">
                    <a:srgbClr val="000000"/>
                  </a:outerShdw>
                </a:effectLst>
              </a:rPr>
              <a:t>(2)</a:t>
            </a:r>
          </a:p>
          <a:p>
            <a:pPr>
              <a:lnSpc>
                <a:spcPct val="90000"/>
              </a:lnSpc>
              <a:spcBef>
                <a:spcPct val="10000"/>
              </a:spcBef>
              <a:buFontTx/>
              <a:buNone/>
            </a:pPr>
            <a:r>
              <a:rPr lang="en-US" altLang="zh-CN">
                <a:effectLst>
                  <a:outerShdw blurRad="38100" dist="38100" dir="2700000" algn="tl">
                    <a:srgbClr val="000000"/>
                  </a:outerShdw>
                </a:effectLst>
              </a:rPr>
              <a:t>   {S</a:t>
            </a:r>
            <a:r>
              <a:rPr lang="en-US" altLang="zh-CN" baseline="30000">
                <a:effectLst>
                  <a:outerShdw blurRad="38100" dist="38100" dir="2700000" algn="tl">
                    <a:srgbClr val="000000"/>
                  </a:outerShdw>
                </a:effectLst>
              </a:rPr>
              <a:t>(2)</a:t>
            </a:r>
            <a:r>
              <a:rPr lang="en-US" altLang="zh-CN">
                <a:effectLst>
                  <a:outerShdw blurRad="38100" dist="38100" dir="2700000" algn="tl">
                    <a:srgbClr val="000000"/>
                  </a:outerShdw>
                </a:effectLst>
              </a:rPr>
              <a:t>• CHAIN:=MERGE(C•CHAIN=103, S</a:t>
            </a:r>
            <a:r>
              <a:rPr lang="en-US" altLang="zh-CN" baseline="30000">
                <a:effectLst>
                  <a:outerShdw blurRad="38100" dist="38100" dir="2700000" algn="tl">
                    <a:srgbClr val="000000"/>
                  </a:outerShdw>
                </a:effectLst>
              </a:rPr>
              <a:t>(1)</a:t>
            </a:r>
            <a:r>
              <a:rPr lang="en-US" altLang="zh-CN">
                <a:effectLst>
                  <a:outerShdw blurRad="38100" dist="38100" dir="2700000" algn="tl">
                    <a:srgbClr val="000000"/>
                  </a:outerShdw>
                </a:effectLst>
              </a:rPr>
              <a:t>CHAIN=0)=103</a:t>
            </a:r>
          </a:p>
          <a:p>
            <a:pPr>
              <a:lnSpc>
                <a:spcPct val="90000"/>
              </a:lnSpc>
              <a:spcBef>
                <a:spcPct val="10000"/>
              </a:spcBef>
              <a:buFontTx/>
              <a:buNone/>
            </a:pPr>
            <a:r>
              <a:rPr lang="en-US" altLang="zh-CN">
                <a:effectLst>
                  <a:outerShdw blurRad="38100" dist="38100" dir="2700000" algn="tl">
                    <a:srgbClr val="000000"/>
                  </a:outerShdw>
                </a:effectLst>
              </a:rPr>
              <a:t>10. </a:t>
            </a:r>
            <a:r>
              <a:rPr lang="en-US" altLang="zh-CN" u="sng">
                <a:effectLst>
                  <a:outerShdw blurRad="38100" dist="38100" dir="2700000" algn="tl">
                    <a:srgbClr val="000000"/>
                  </a:outerShdw>
                </a:effectLst>
              </a:rPr>
              <a:t>S</a:t>
            </a:r>
          </a:p>
          <a:p>
            <a:pPr>
              <a:lnSpc>
                <a:spcPct val="90000"/>
              </a:lnSpc>
              <a:spcBef>
                <a:spcPct val="10000"/>
              </a:spcBef>
              <a:buFontTx/>
              <a:buNone/>
            </a:pPr>
            <a:r>
              <a:rPr lang="en-US" altLang="zh-CN">
                <a:effectLst>
                  <a:outerShdw blurRad="38100" dist="38100" dir="2700000" algn="tl">
                    <a:srgbClr val="000000"/>
                  </a:outerShdw>
                </a:effectLst>
              </a:rPr>
              <a:t>   {BP (S</a:t>
            </a:r>
            <a:r>
              <a:rPr lang="en-US" altLang="zh-CN" baseline="30000">
                <a:effectLst>
                  <a:outerShdw blurRad="38100" dist="38100" dir="2700000" algn="tl">
                    <a:srgbClr val="000000"/>
                  </a:outerShdw>
                </a:effectLst>
              </a:rPr>
              <a:t>(2) </a:t>
            </a:r>
            <a:r>
              <a:rPr lang="en-US" altLang="zh-CN">
                <a:effectLst>
                  <a:outerShdw blurRad="38100" dist="38100" dir="2700000" algn="tl">
                    <a:srgbClr val="000000"/>
                  </a:outerShdw>
                </a:effectLst>
              </a:rPr>
              <a:t> •CHAIN=103, W</a:t>
            </a:r>
            <a:r>
              <a:rPr lang="en-US" altLang="zh-CN" baseline="30000">
                <a:effectLst>
                  <a:outerShdw blurRad="38100" dist="38100" dir="2700000" algn="tl">
                    <a:srgbClr val="000000"/>
                  </a:outerShdw>
                </a:effectLst>
              </a:rPr>
              <a:t>d</a:t>
            </a:r>
            <a:r>
              <a:rPr lang="en-US" altLang="zh-CN">
                <a:effectLst>
                  <a:outerShdw blurRad="38100" dist="38100" dir="2700000" algn="tl">
                    <a:srgbClr val="000000"/>
                  </a:outerShdw>
                </a:effectLst>
              </a:rPr>
              <a:t>•QUAD=100)                                    106 (j, , ,100)</a:t>
            </a:r>
            <a:r>
              <a:rPr lang="en-US" altLang="zh-CN"/>
              <a:t> </a:t>
            </a:r>
            <a:r>
              <a:rPr lang="en-US" altLang="zh-CN">
                <a:effectLst>
                  <a:outerShdw blurRad="38100" dist="38100" dir="2700000" algn="tl">
                    <a:srgbClr val="000000"/>
                  </a:outerShdw>
                </a:effectLst>
              </a:rPr>
              <a:t/>
            </a:r>
            <a:br>
              <a:rPr lang="en-US" altLang="zh-CN">
                <a:effectLst>
                  <a:outerShdw blurRad="38100" dist="38100" dir="2700000" algn="tl">
                    <a:srgbClr val="000000"/>
                  </a:outerShdw>
                </a:effectLst>
              </a:rPr>
            </a:br>
            <a:r>
              <a:rPr lang="en-US" altLang="zh-CN">
                <a:effectLst>
                  <a:outerShdw blurRad="38100" dist="38100" dir="2700000" algn="tl">
                    <a:srgbClr val="000000"/>
                  </a:outerShdw>
                </a:effectLst>
              </a:rPr>
              <a:t>S•CHAIN:=W</a:t>
            </a:r>
            <a:r>
              <a:rPr lang="en-US" altLang="zh-CN" baseline="30000">
                <a:effectLst>
                  <a:outerShdw blurRad="38100" dist="38100" dir="2700000" algn="tl">
                    <a:srgbClr val="000000"/>
                  </a:outerShdw>
                </a:effectLst>
              </a:rPr>
              <a:t>d</a:t>
            </a:r>
            <a:r>
              <a:rPr lang="en-US" altLang="zh-CN">
                <a:effectLst>
                  <a:outerShdw blurRad="38100" dist="38100" dir="2700000" algn="tl">
                    <a:srgbClr val="000000"/>
                  </a:outerShdw>
                </a:effectLst>
              </a:rPr>
              <a:t>.CHAIN=101}</a:t>
            </a:r>
          </a:p>
          <a:p>
            <a:pPr>
              <a:lnSpc>
                <a:spcPct val="90000"/>
              </a:lnSpc>
              <a:spcBef>
                <a:spcPct val="10000"/>
              </a:spcBef>
              <a:buFontTx/>
              <a:buNone/>
            </a:pPr>
            <a:r>
              <a:rPr lang="en-US" altLang="zh-CN">
                <a:effectLst>
                  <a:outerShdw blurRad="38100" dist="38100" dir="2700000" algn="tl">
                    <a:srgbClr val="000000"/>
                  </a:outerShdw>
                </a:effectLst>
              </a:rPr>
              <a:t>11. P</a:t>
            </a:r>
          </a:p>
          <a:p>
            <a:pPr>
              <a:lnSpc>
                <a:spcPct val="90000"/>
              </a:lnSpc>
              <a:spcBef>
                <a:spcPct val="10000"/>
              </a:spcBef>
              <a:buFontTx/>
              <a:buNone/>
            </a:pPr>
            <a:r>
              <a:rPr lang="en-US" altLang="zh-CN">
                <a:effectLst>
                  <a:outerShdw blurRad="38100" dist="38100" dir="2700000" algn="tl">
                    <a:srgbClr val="000000"/>
                  </a:outerShdw>
                </a:effectLst>
              </a:rPr>
              <a:t>   {BP(S•CHAIN=101, NXQ=107)} </a:t>
            </a:r>
          </a:p>
          <a:p>
            <a:pPr>
              <a:lnSpc>
                <a:spcPct val="90000"/>
              </a:lnSpc>
              <a:spcBef>
                <a:spcPct val="10000"/>
              </a:spcBef>
              <a:buFontTx/>
              <a:buNone/>
            </a:pPr>
            <a:r>
              <a:rPr lang="en-US" altLang="zh-CN">
                <a:effectLst>
                  <a:outerShdw blurRad="38100" dist="38100" dir="2700000" algn="tl">
                    <a:srgbClr val="000000"/>
                  </a:outerShdw>
                </a:effectLst>
              </a:rPr>
              <a:t>    GEN (return, , , )                                                                        107(return, , , )</a:t>
            </a:r>
          </a:p>
          <a:p>
            <a:pPr>
              <a:lnSpc>
                <a:spcPct val="90000"/>
              </a:lnSpc>
              <a:spcBef>
                <a:spcPct val="10000"/>
              </a:spcBef>
              <a:buFontTx/>
              <a:buNone/>
            </a:pPr>
            <a:endParaRPr lang="en-US" altLang="zh-CN">
              <a:effectLst>
                <a:outerShdw blurRad="38100" dist="38100" dir="2700000" algn="tl">
                  <a:srgbClr val="000000"/>
                </a:outerShdw>
              </a:effectLst>
              <a:cs typeface="Arial" panose="020B0604020202020204" pitchFamily="34" charset="0"/>
            </a:endParaRPr>
          </a:p>
        </p:txBody>
      </p:sp>
    </p:spTree>
    <p:extLst>
      <p:ext uri="{BB962C8B-B14F-4D97-AF65-F5344CB8AC3E}">
        <p14:creationId xmlns:p14="http://schemas.microsoft.com/office/powerpoint/2010/main" val="1076148950"/>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0706" name="Rectangle 2"/>
          <p:cNvSpPr>
            <a:spLocks noGrp="1" noChangeArrowheads="1"/>
          </p:cNvSpPr>
          <p:nvPr>
            <p:ph type="body" idx="1"/>
          </p:nvPr>
        </p:nvSpPr>
        <p:spPr>
          <a:xfrm>
            <a:off x="2590800" y="533400"/>
            <a:ext cx="7888288" cy="3429000"/>
          </a:xfrm>
        </p:spPr>
        <p:txBody>
          <a:bodyPr>
            <a:noAutofit/>
          </a:bodyPr>
          <a:lstStyle/>
          <a:p>
            <a:pPr>
              <a:lnSpc>
                <a:spcPct val="90000"/>
              </a:lnSpc>
              <a:spcBef>
                <a:spcPct val="0"/>
              </a:spcBef>
              <a:buFontTx/>
              <a:buNone/>
            </a:pPr>
            <a:r>
              <a:rPr kumimoji="1" lang="en-US" altLang="zh-CN" sz="3200" b="1" dirty="0">
                <a:solidFill>
                  <a:srgbClr val="FF3399"/>
                </a:solidFill>
                <a:latin typeface="宋体" panose="02010600030101010101" pitchFamily="2" charset="-122"/>
              </a:rPr>
              <a:t>§5.3 </a:t>
            </a:r>
            <a:r>
              <a:rPr kumimoji="1" lang="zh-CN" altLang="en-US" sz="3200" b="1" dirty="0">
                <a:solidFill>
                  <a:srgbClr val="FF3399"/>
                </a:solidFill>
                <a:latin typeface="宋体" panose="02010600030101010101" pitchFamily="2" charset="-122"/>
              </a:rPr>
              <a:t>自底向上语法制导翻译</a:t>
            </a:r>
            <a:endParaRPr lang="zh-CN" altLang="en-US" sz="3200" b="1" dirty="0">
              <a:latin typeface="宋体" panose="02010600030101010101" pitchFamily="2" charset="-122"/>
            </a:endParaRPr>
          </a:p>
          <a:p>
            <a:pPr algn="just">
              <a:lnSpc>
                <a:spcPct val="90000"/>
              </a:lnSpc>
              <a:buFont typeface="Wingdings" panose="05000000000000000000" pitchFamily="2" charset="2"/>
              <a:buNone/>
            </a:pPr>
            <a:r>
              <a:rPr kumimoji="1" lang="zh-CN" altLang="en-US" sz="1600" b="1" dirty="0">
                <a:solidFill>
                  <a:srgbClr val="FFFF00"/>
                </a:solidFill>
                <a:latin typeface="宋体" panose="02010600030101010101" pitchFamily="2" charset="-122"/>
              </a:rPr>
              <a:t>  </a:t>
            </a:r>
            <a:r>
              <a:rPr kumimoji="1" lang="zh-CN" altLang="en-US" b="1" dirty="0">
                <a:solidFill>
                  <a:srgbClr val="C00000"/>
                </a:solidFill>
                <a:latin typeface="宋体" panose="02010600030101010101" pitchFamily="2" charset="-122"/>
              </a:rPr>
              <a:t>三、控制语句翻译</a:t>
            </a:r>
            <a:endParaRPr lang="zh-CN" altLang="en-US" b="1" dirty="0">
              <a:solidFill>
                <a:srgbClr val="C00000"/>
              </a:solidFill>
              <a:latin typeface="宋体" panose="02010600030101010101" pitchFamily="2" charset="-122"/>
            </a:endParaRPr>
          </a:p>
          <a:p>
            <a:pPr algn="just">
              <a:lnSpc>
                <a:spcPct val="90000"/>
              </a:lnSpc>
              <a:buFont typeface="Wingdings" panose="05000000000000000000" pitchFamily="2" charset="2"/>
              <a:buNone/>
            </a:pPr>
            <a:r>
              <a:rPr lang="zh-CN" altLang="en-US" sz="1800" dirty="0">
                <a:solidFill>
                  <a:srgbClr val="C00000"/>
                </a:solidFill>
                <a:latin typeface="宋体" panose="02010600030101010101" pitchFamily="2" charset="-122"/>
              </a:rPr>
              <a:t>   </a:t>
            </a:r>
            <a:r>
              <a:rPr lang="en-US" altLang="zh-CN" sz="2400" b="1" dirty="0">
                <a:solidFill>
                  <a:srgbClr val="C00000"/>
                </a:solidFill>
                <a:latin typeface="宋体" panose="02010600030101010101" pitchFamily="2" charset="-122"/>
              </a:rPr>
              <a:t>4. for</a:t>
            </a:r>
            <a:r>
              <a:rPr lang="zh-CN" altLang="en-US" sz="2400" b="1" dirty="0">
                <a:solidFill>
                  <a:srgbClr val="C00000"/>
                </a:solidFill>
                <a:latin typeface="宋体" panose="02010600030101010101" pitchFamily="2" charset="-122"/>
              </a:rPr>
              <a:t>循环语句的翻译</a:t>
            </a:r>
            <a:r>
              <a:rPr lang="zh-CN" altLang="en-US" sz="1800" dirty="0">
                <a:solidFill>
                  <a:srgbClr val="C00000"/>
                </a:solidFill>
                <a:latin typeface="宋体" panose="02010600030101010101" pitchFamily="2" charset="-122"/>
              </a:rPr>
              <a:t></a:t>
            </a:r>
          </a:p>
          <a:p>
            <a:pPr algn="just">
              <a:lnSpc>
                <a:spcPct val="90000"/>
              </a:lnSpc>
              <a:buFont typeface="Wingdings" panose="05000000000000000000" pitchFamily="2" charset="2"/>
              <a:buNone/>
            </a:pPr>
            <a:r>
              <a:rPr lang="en-US" altLang="zh-CN" sz="1800" b="1" dirty="0">
                <a:solidFill>
                  <a:srgbClr val="FF3399"/>
                </a:solidFill>
                <a:latin typeface="宋体" panose="02010600030101010101" pitchFamily="2" charset="-122"/>
              </a:rPr>
              <a:t>(1)</a:t>
            </a:r>
            <a:r>
              <a:rPr lang="en-US" altLang="zh-CN" sz="1800" dirty="0">
                <a:latin typeface="宋体" panose="02010600030101010101" pitchFamily="2" charset="-122"/>
              </a:rPr>
              <a:t>for</a:t>
            </a:r>
            <a:r>
              <a:rPr lang="zh-CN" altLang="en-US" sz="1800" dirty="0">
                <a:latin typeface="宋体" panose="02010600030101010101" pitchFamily="2" charset="-122"/>
              </a:rPr>
              <a:t>语句及其代码结构</a:t>
            </a:r>
          </a:p>
          <a:p>
            <a:pPr algn="just">
              <a:lnSpc>
                <a:spcPct val="90000"/>
              </a:lnSpc>
              <a:buFont typeface="Wingdings" panose="05000000000000000000" pitchFamily="2" charset="2"/>
              <a:buNone/>
            </a:pPr>
            <a:r>
              <a:rPr lang="zh-CN" altLang="en-US" sz="1800" dirty="0">
                <a:latin typeface="宋体" panose="02010600030101010101" pitchFamily="2" charset="-122"/>
              </a:rPr>
              <a:t>   </a:t>
            </a:r>
            <a:r>
              <a:rPr lang="en-US" altLang="zh-CN" sz="1800" dirty="0">
                <a:latin typeface="宋体" panose="02010600030101010101" pitchFamily="2" charset="-122"/>
              </a:rPr>
              <a:t>for i:=E</a:t>
            </a:r>
            <a:r>
              <a:rPr lang="en-US" altLang="zh-CN" sz="1800" baseline="30000" dirty="0">
                <a:latin typeface="宋体" panose="02010600030101010101" pitchFamily="2" charset="-122"/>
              </a:rPr>
              <a:t>(1)</a:t>
            </a:r>
            <a:r>
              <a:rPr lang="en-US" altLang="zh-CN" sz="1800" dirty="0">
                <a:latin typeface="宋体" panose="02010600030101010101" pitchFamily="2" charset="-122"/>
              </a:rPr>
              <a:t>  to  E</a:t>
            </a:r>
            <a:r>
              <a:rPr lang="en-US" altLang="zh-CN" sz="1800" baseline="30000" dirty="0">
                <a:latin typeface="宋体" panose="02010600030101010101" pitchFamily="2" charset="-122"/>
              </a:rPr>
              <a:t>(2)</a:t>
            </a:r>
            <a:r>
              <a:rPr lang="en-US" altLang="zh-CN" sz="1800" dirty="0">
                <a:latin typeface="宋体" panose="02010600030101010101" pitchFamily="2" charset="-122"/>
              </a:rPr>
              <a:t> do S</a:t>
            </a:r>
            <a:r>
              <a:rPr lang="en-US" altLang="zh-CN" sz="1800" baseline="30000" dirty="0">
                <a:latin typeface="宋体" panose="02010600030101010101" pitchFamily="2" charset="-122"/>
              </a:rPr>
              <a:t>(1)</a:t>
            </a:r>
            <a:r>
              <a:rPr lang="en-US" altLang="zh-CN" sz="1800" dirty="0">
                <a:latin typeface="宋体" panose="02010600030101010101" pitchFamily="2" charset="-122"/>
              </a:rPr>
              <a:t> </a:t>
            </a:r>
          </a:p>
          <a:p>
            <a:pPr algn="just">
              <a:lnSpc>
                <a:spcPct val="90000"/>
              </a:lnSpc>
              <a:buFont typeface="Wingdings" panose="05000000000000000000" pitchFamily="2" charset="2"/>
              <a:buNone/>
            </a:pPr>
            <a:r>
              <a:rPr lang="en-US" altLang="zh-CN" sz="1800" dirty="0">
                <a:latin typeface="宋体" panose="02010600030101010101" pitchFamily="2" charset="-122"/>
              </a:rPr>
              <a:t>for</a:t>
            </a:r>
            <a:r>
              <a:rPr lang="zh-CN" altLang="en-US" sz="1800" dirty="0">
                <a:latin typeface="宋体" panose="02010600030101010101" pitchFamily="2" charset="-122"/>
              </a:rPr>
              <a:t>循环语句在不同语言中形式和语义有较大差别。下面我们以</a:t>
            </a:r>
          </a:p>
          <a:p>
            <a:pPr algn="just">
              <a:lnSpc>
                <a:spcPct val="90000"/>
              </a:lnSpc>
              <a:buFont typeface="Wingdings" panose="05000000000000000000" pitchFamily="2" charset="2"/>
              <a:buNone/>
            </a:pPr>
            <a:r>
              <a:rPr lang="en-US" altLang="zh-CN" sz="1800" dirty="0">
                <a:latin typeface="宋体" panose="02010600030101010101" pitchFamily="2" charset="-122"/>
              </a:rPr>
              <a:t>PASCAL</a:t>
            </a:r>
            <a:r>
              <a:rPr lang="zh-CN" altLang="en-US" sz="1800" dirty="0">
                <a:latin typeface="宋体" panose="02010600030101010101" pitchFamily="2" charset="-122"/>
              </a:rPr>
              <a:t>语言中</a:t>
            </a:r>
            <a:r>
              <a:rPr lang="en-US" altLang="zh-CN" sz="1800" dirty="0">
                <a:latin typeface="宋体" panose="02010600030101010101" pitchFamily="2" charset="-122"/>
              </a:rPr>
              <a:t>FOR</a:t>
            </a:r>
            <a:r>
              <a:rPr lang="zh-CN" altLang="en-US" sz="1800" dirty="0">
                <a:latin typeface="宋体" panose="02010600030101010101" pitchFamily="2" charset="-122"/>
              </a:rPr>
              <a:t>循环语句的形式进行讨论。</a:t>
            </a:r>
          </a:p>
          <a:p>
            <a:pPr algn="just">
              <a:lnSpc>
                <a:spcPct val="90000"/>
              </a:lnSpc>
              <a:buFont typeface="Wingdings" panose="05000000000000000000" pitchFamily="2" charset="2"/>
              <a:buNone/>
            </a:pPr>
            <a:r>
              <a:rPr lang="zh-CN" altLang="en-US" sz="1800" dirty="0">
                <a:latin typeface="宋体" panose="02010600030101010101" pitchFamily="2" charset="-122"/>
              </a:rPr>
              <a:t>循环步长为</a:t>
            </a:r>
            <a:r>
              <a:rPr lang="en-US" altLang="zh-CN" sz="1800" dirty="0">
                <a:latin typeface="宋体" panose="02010600030101010101" pitchFamily="2" charset="-122"/>
              </a:rPr>
              <a:t>1,E(1)</a:t>
            </a:r>
            <a:r>
              <a:rPr lang="zh-CN" altLang="en-US" sz="1800" dirty="0">
                <a:latin typeface="宋体" panose="02010600030101010101" pitchFamily="2" charset="-122"/>
              </a:rPr>
              <a:t>和 </a:t>
            </a:r>
            <a:r>
              <a:rPr lang="en-US" altLang="zh-CN" sz="1800" dirty="0">
                <a:latin typeface="宋体" panose="02010600030101010101" pitchFamily="2" charset="-122"/>
              </a:rPr>
              <a:t>E(2)</a:t>
            </a:r>
            <a:r>
              <a:rPr lang="zh-CN" altLang="en-US" sz="1800" dirty="0">
                <a:latin typeface="宋体" panose="02010600030101010101" pitchFamily="2" charset="-122"/>
              </a:rPr>
              <a:t>分别是初值和终值表达式</a:t>
            </a:r>
            <a:r>
              <a:rPr lang="en-US" altLang="zh-CN" sz="1800" dirty="0">
                <a:latin typeface="宋体" panose="02010600030101010101" pitchFamily="2" charset="-122"/>
              </a:rPr>
              <a:t>,</a:t>
            </a:r>
            <a:r>
              <a:rPr lang="zh-CN" altLang="en-US" sz="1800" dirty="0">
                <a:latin typeface="宋体" panose="02010600030101010101" pitchFamily="2" charset="-122"/>
              </a:rPr>
              <a:t>必须在进入循环</a:t>
            </a:r>
          </a:p>
          <a:p>
            <a:pPr algn="just">
              <a:lnSpc>
                <a:spcPct val="90000"/>
              </a:lnSpc>
              <a:buFont typeface="Wingdings" panose="05000000000000000000" pitchFamily="2" charset="2"/>
              <a:buNone/>
            </a:pPr>
            <a:r>
              <a:rPr lang="zh-CN" altLang="en-US" sz="1800" dirty="0">
                <a:latin typeface="宋体" panose="02010600030101010101" pitchFamily="2" charset="-122"/>
              </a:rPr>
              <a:t>体之前先定值</a:t>
            </a:r>
            <a:r>
              <a:rPr lang="en-US" altLang="zh-CN" sz="1800" dirty="0">
                <a:latin typeface="宋体" panose="02010600030101010101" pitchFamily="2" charset="-122"/>
              </a:rPr>
              <a:t>,S</a:t>
            </a:r>
            <a:r>
              <a:rPr lang="zh-CN" altLang="en-US" sz="1800" dirty="0">
                <a:latin typeface="宋体" panose="02010600030101010101" pitchFamily="2" charset="-122"/>
              </a:rPr>
              <a:t>是循环执行语句。它的代码结构如下图所示。</a:t>
            </a:r>
          </a:p>
          <a:p>
            <a:pPr algn="just">
              <a:lnSpc>
                <a:spcPct val="90000"/>
              </a:lnSpc>
              <a:buFont typeface="Wingdings" panose="05000000000000000000" pitchFamily="2" charset="2"/>
              <a:buNone/>
            </a:pPr>
            <a:endParaRPr lang="zh-CN" altLang="en-US" sz="1800" dirty="0">
              <a:latin typeface="宋体" panose="02010600030101010101" pitchFamily="2" charset="-122"/>
            </a:endParaRPr>
          </a:p>
          <a:p>
            <a:pPr>
              <a:lnSpc>
                <a:spcPct val="90000"/>
              </a:lnSpc>
              <a:buFont typeface="Wingdings" panose="05000000000000000000" pitchFamily="2" charset="2"/>
              <a:buNone/>
            </a:pPr>
            <a:endParaRPr lang="en-US" altLang="zh-CN" sz="1800" dirty="0">
              <a:latin typeface="宋体" panose="02010600030101010101" pitchFamily="2" charset="-122"/>
            </a:endParaRPr>
          </a:p>
        </p:txBody>
      </p:sp>
    </p:spTree>
    <p:extLst>
      <p:ext uri="{BB962C8B-B14F-4D97-AF65-F5344CB8AC3E}">
        <p14:creationId xmlns:p14="http://schemas.microsoft.com/office/powerpoint/2010/main" val="1520937039"/>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1730" name="Rectangle 2"/>
          <p:cNvSpPr>
            <a:spLocks noGrp="1" noChangeArrowheads="1"/>
          </p:cNvSpPr>
          <p:nvPr>
            <p:ph type="body" idx="1"/>
          </p:nvPr>
        </p:nvSpPr>
        <p:spPr>
          <a:xfrm>
            <a:off x="2135188" y="5516564"/>
            <a:ext cx="7924800" cy="1152525"/>
          </a:xfrm>
        </p:spPr>
        <p:txBody>
          <a:bodyPr/>
          <a:lstStyle/>
          <a:p>
            <a:pPr>
              <a:lnSpc>
                <a:spcPct val="80000"/>
              </a:lnSpc>
              <a:spcBef>
                <a:spcPct val="0"/>
              </a:spcBef>
              <a:buFontTx/>
              <a:buNone/>
            </a:pPr>
            <a:r>
              <a:rPr lang="en-US" altLang="zh-CN" sz="1800">
                <a:latin typeface="宋体" panose="02010600030101010101" pitchFamily="2" charset="-122"/>
              </a:rPr>
              <a:t>   </a:t>
            </a:r>
            <a:r>
              <a:rPr lang="zh-CN" altLang="en-US" sz="1800">
                <a:latin typeface="宋体" panose="02010600030101010101" pitchFamily="2" charset="-122"/>
              </a:rPr>
              <a:t>从代码结构图可知</a:t>
            </a:r>
            <a:r>
              <a:rPr lang="en-US" altLang="zh-CN" sz="1800">
                <a:latin typeface="宋体" panose="02010600030101010101" pitchFamily="2" charset="-122"/>
              </a:rPr>
              <a:t>,T=E</a:t>
            </a:r>
            <a:r>
              <a:rPr lang="en-US" altLang="zh-CN" sz="1800" baseline="30000">
                <a:latin typeface="宋体" panose="02010600030101010101" pitchFamily="2" charset="-122"/>
              </a:rPr>
              <a:t>(2)</a:t>
            </a:r>
            <a:r>
              <a:rPr lang="zh-CN" altLang="en-US" sz="1800">
                <a:latin typeface="宋体" panose="02010600030101010101" pitchFamily="2" charset="-122"/>
              </a:rPr>
              <a:t>是</a:t>
            </a:r>
            <a:r>
              <a:rPr lang="en-US" altLang="zh-CN" sz="1800">
                <a:latin typeface="宋体" panose="02010600030101010101" pitchFamily="2" charset="-122"/>
              </a:rPr>
              <a:t>i</a:t>
            </a:r>
            <a:r>
              <a:rPr lang="zh-CN" altLang="en-US" sz="1800">
                <a:latin typeface="宋体" panose="02010600030101010101" pitchFamily="2" charset="-122"/>
              </a:rPr>
              <a:t>的终值</a:t>
            </a:r>
            <a:r>
              <a:rPr lang="en-US" altLang="zh-CN" sz="1800">
                <a:latin typeface="宋体" panose="02010600030101010101" pitchFamily="2" charset="-122"/>
              </a:rPr>
              <a:t>,</a:t>
            </a:r>
            <a:r>
              <a:rPr lang="zh-CN" altLang="en-US" sz="1800">
                <a:latin typeface="宋体" panose="02010600030101010101" pitchFamily="2" charset="-122"/>
              </a:rPr>
              <a:t>四元式</a:t>
            </a:r>
            <a:r>
              <a:rPr lang="en-US" altLang="zh-CN" sz="1800">
                <a:latin typeface="宋体" panose="02010600030101010101" pitchFamily="2" charset="-122"/>
              </a:rPr>
              <a:t>(j, , ,OVER)</a:t>
            </a:r>
            <a:r>
              <a:rPr lang="zh-CN" altLang="en-US" sz="1800">
                <a:latin typeface="宋体" panose="02010600030101010101" pitchFamily="2" charset="-122"/>
              </a:rPr>
              <a:t>中的转移方向</a:t>
            </a:r>
            <a:r>
              <a:rPr lang="en-US" altLang="zh-CN" sz="1800">
                <a:latin typeface="宋体" panose="02010600030101010101" pitchFamily="2" charset="-122"/>
              </a:rPr>
              <a:t>OVER</a:t>
            </a:r>
            <a:r>
              <a:rPr lang="zh-CN" altLang="en-US" sz="1800">
                <a:latin typeface="宋体" panose="02010600030101010101" pitchFamily="2" charset="-122"/>
              </a:rPr>
              <a:t>的地址是可知的</a:t>
            </a:r>
            <a:r>
              <a:rPr lang="en-US" altLang="zh-CN" sz="1800">
                <a:latin typeface="宋体" panose="02010600030101010101" pitchFamily="2" charset="-122"/>
              </a:rPr>
              <a:t>,</a:t>
            </a:r>
            <a:r>
              <a:rPr lang="zh-CN" altLang="en-US" sz="1800">
                <a:latin typeface="宋体" panose="02010600030101010101" pitchFamily="2" charset="-122"/>
              </a:rPr>
              <a:t>即比该四元式编号大</a:t>
            </a:r>
            <a:r>
              <a:rPr lang="en-US" altLang="zh-CN" sz="1800">
                <a:latin typeface="宋体" panose="02010600030101010101" pitchFamily="2" charset="-122"/>
              </a:rPr>
              <a:t>2,</a:t>
            </a:r>
            <a:r>
              <a:rPr lang="zh-CN" altLang="en-US" sz="1800">
                <a:latin typeface="宋体" panose="02010600030101010101" pitchFamily="2" charset="-122"/>
              </a:rPr>
              <a:t>因此</a:t>
            </a:r>
            <a:r>
              <a:rPr lang="en-US" altLang="zh-CN" sz="1800">
                <a:latin typeface="宋体" panose="02010600030101010101" pitchFamily="2" charset="-122"/>
              </a:rPr>
              <a:t>OVER</a:t>
            </a:r>
            <a:r>
              <a:rPr lang="zh-CN" altLang="en-US" sz="1800">
                <a:latin typeface="宋体" panose="02010600030101010101" pitchFamily="2" charset="-122"/>
              </a:rPr>
              <a:t>的地址</a:t>
            </a:r>
            <a:r>
              <a:rPr lang="en-US" altLang="zh-CN" sz="1800">
                <a:latin typeface="宋体" panose="02010600030101010101" pitchFamily="2" charset="-122"/>
              </a:rPr>
              <a:t>(</a:t>
            </a:r>
            <a:r>
              <a:rPr lang="zh-CN" altLang="en-US" sz="1800">
                <a:latin typeface="宋体" panose="02010600030101010101" pitchFamily="2" charset="-122"/>
              </a:rPr>
              <a:t>四元式编号</a:t>
            </a:r>
            <a:r>
              <a:rPr lang="en-US" altLang="zh-CN" sz="1800">
                <a:latin typeface="宋体" panose="02010600030101010101" pitchFamily="2" charset="-122"/>
              </a:rPr>
              <a:t>)</a:t>
            </a:r>
            <a:r>
              <a:rPr lang="zh-CN" altLang="en-US" sz="1800">
                <a:latin typeface="宋体" panose="02010600030101010101" pitchFamily="2" charset="-122"/>
              </a:rPr>
              <a:t>可直接写元是重新循环的地址的</a:t>
            </a:r>
            <a:r>
              <a:rPr lang="en-US" altLang="zh-CN" sz="1800">
                <a:latin typeface="宋体" panose="02010600030101010101" pitchFamily="2" charset="-122"/>
              </a:rPr>
              <a:t>AGAIN</a:t>
            </a:r>
            <a:r>
              <a:rPr lang="zh-CN" altLang="en-US" sz="1800">
                <a:latin typeface="宋体" panose="02010600030101010101" pitchFamily="2" charset="-122"/>
              </a:rPr>
              <a:t>需要记忆</a:t>
            </a:r>
            <a:r>
              <a:rPr lang="en-US" altLang="zh-CN" sz="1800">
                <a:latin typeface="宋体" panose="02010600030101010101" pitchFamily="2" charset="-122"/>
              </a:rPr>
              <a:t>,</a:t>
            </a:r>
            <a:r>
              <a:rPr lang="zh-CN" altLang="en-US" sz="1800">
                <a:latin typeface="宋体" panose="02010600030101010101" pitchFamily="2" charset="-122"/>
              </a:rPr>
              <a:t>以便在</a:t>
            </a:r>
            <a:r>
              <a:rPr lang="en-US" altLang="zh-CN" sz="1800">
                <a:latin typeface="宋体" panose="02010600030101010101" pitchFamily="2" charset="-122"/>
              </a:rPr>
              <a:t>S</a:t>
            </a:r>
            <a:r>
              <a:rPr lang="en-US" altLang="zh-CN" sz="1800" baseline="30000">
                <a:latin typeface="宋体" panose="02010600030101010101" pitchFamily="2" charset="-122"/>
              </a:rPr>
              <a:t>(1)</a:t>
            </a:r>
            <a:r>
              <a:rPr lang="zh-CN" altLang="en-US" sz="1800">
                <a:latin typeface="宋体" panose="02010600030101010101" pitchFamily="2" charset="-122"/>
              </a:rPr>
              <a:t>代码之后能够回填那个无条件转移四元式的转移目标 </a:t>
            </a:r>
          </a:p>
          <a:p>
            <a:pPr>
              <a:lnSpc>
                <a:spcPct val="80000"/>
              </a:lnSpc>
              <a:buFont typeface="Wingdings" panose="05000000000000000000" pitchFamily="2" charset="2"/>
              <a:buNone/>
            </a:pPr>
            <a:endParaRPr lang="en-US" altLang="zh-CN" sz="1800">
              <a:latin typeface="宋体" panose="02010600030101010101" pitchFamily="2" charset="-122"/>
            </a:endParaRPr>
          </a:p>
        </p:txBody>
      </p:sp>
      <p:graphicFrame>
        <p:nvGraphicFramePr>
          <p:cNvPr id="841731" name="Group 3"/>
          <p:cNvGraphicFramePr>
            <a:graphicFrameLocks noGrp="1"/>
          </p:cNvGraphicFramePr>
          <p:nvPr>
            <p:extLst>
              <p:ext uri="{D42A27DB-BD31-4B8C-83A1-F6EECF244321}">
                <p14:modId xmlns:p14="http://schemas.microsoft.com/office/powerpoint/2010/main" val="379727642"/>
              </p:ext>
            </p:extLst>
          </p:nvPr>
        </p:nvGraphicFramePr>
        <p:xfrm>
          <a:off x="4943476" y="692150"/>
          <a:ext cx="1800225" cy="613920"/>
        </p:xfrm>
        <a:graphic>
          <a:graphicData uri="http://schemas.openxmlformats.org/drawingml/2006/table">
            <a:tbl>
              <a:tblPr/>
              <a:tblGrid>
                <a:gridCol w="1800225">
                  <a:extLst>
                    <a:ext uri="{9D8B030D-6E8A-4147-A177-3AD203B41FA5}">
                      <a16:colId xmlns:a16="http://schemas.microsoft.com/office/drawing/2014/main" val="243335454"/>
                    </a:ext>
                  </a:extLst>
                </a:gridCol>
              </a:tblGrid>
              <a:tr h="2524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4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的代码</a:t>
                      </a:r>
                    </a:p>
                  </a:txBody>
                  <a:tcPr marL="0" marR="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511601660"/>
                  </a:ext>
                </a:extLst>
              </a:tr>
              <a:tr h="2524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i:= E</a:t>
                      </a:r>
                      <a:r>
                        <a:rPr kumimoji="0" lang="en-US" altLang="zh-CN" sz="1400" b="1" i="0" u="none" strike="noStrike" cap="none" normalizeH="0" baseline="30000" dirty="0" smtClean="0">
                          <a:ln>
                            <a:noFill/>
                          </a:ln>
                          <a:solidFill>
                            <a:schemeClr val="tx1"/>
                          </a:solidFill>
                          <a:effectLst/>
                          <a:latin typeface="Arial" panose="020B0604020202020204" pitchFamily="34" charset="0"/>
                          <a:ea typeface="宋体" panose="02010600030101010101" pitchFamily="2" charset="-122"/>
                        </a:rPr>
                        <a:t>(1)</a:t>
                      </a: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 </a:t>
                      </a: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•PLACE</a:t>
                      </a:r>
                    </a:p>
                  </a:txBody>
                  <a:tcPr marL="0" marR="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343121981"/>
                  </a:ext>
                </a:extLst>
              </a:tr>
            </a:tbl>
          </a:graphicData>
        </a:graphic>
      </p:graphicFrame>
      <p:sp>
        <p:nvSpPr>
          <p:cNvPr id="841739" name="Line 11"/>
          <p:cNvSpPr>
            <a:spLocks noChangeShapeType="1"/>
          </p:cNvSpPr>
          <p:nvPr/>
        </p:nvSpPr>
        <p:spPr bwMode="auto">
          <a:xfrm>
            <a:off x="5808663" y="260351"/>
            <a:ext cx="0" cy="360363"/>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40" name="Text Box 12"/>
          <p:cNvSpPr txBox="1">
            <a:spLocks noChangeArrowheads="1"/>
          </p:cNvSpPr>
          <p:nvPr/>
        </p:nvSpPr>
        <p:spPr bwMode="auto">
          <a:xfrm>
            <a:off x="5808664" y="254001"/>
            <a:ext cx="5048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latin typeface="Arial" panose="020B0604020202020204" pitchFamily="34" charset="0"/>
              </a:rPr>
              <a:t>for</a:t>
            </a:r>
          </a:p>
        </p:txBody>
      </p:sp>
      <p:sp>
        <p:nvSpPr>
          <p:cNvPr id="841741" name="Line 13"/>
          <p:cNvSpPr>
            <a:spLocks noChangeShapeType="1"/>
          </p:cNvSpPr>
          <p:nvPr/>
        </p:nvSpPr>
        <p:spPr bwMode="auto">
          <a:xfrm>
            <a:off x="5808663" y="1412876"/>
            <a:ext cx="0" cy="360363"/>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42" name="Text Box 14"/>
          <p:cNvSpPr txBox="1">
            <a:spLocks noChangeArrowheads="1"/>
          </p:cNvSpPr>
          <p:nvPr/>
        </p:nvSpPr>
        <p:spPr bwMode="auto">
          <a:xfrm>
            <a:off x="5808664" y="1406526"/>
            <a:ext cx="5048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latin typeface="Arial" panose="020B0604020202020204" pitchFamily="34" charset="0"/>
              </a:rPr>
              <a:t>to</a:t>
            </a:r>
          </a:p>
        </p:txBody>
      </p:sp>
      <p:graphicFrame>
        <p:nvGraphicFramePr>
          <p:cNvPr id="841743" name="Group 15"/>
          <p:cNvGraphicFramePr>
            <a:graphicFrameLocks noGrp="1"/>
          </p:cNvGraphicFramePr>
          <p:nvPr>
            <p:extLst>
              <p:ext uri="{D42A27DB-BD31-4B8C-83A1-F6EECF244321}">
                <p14:modId xmlns:p14="http://schemas.microsoft.com/office/powerpoint/2010/main" val="2721094133"/>
              </p:ext>
            </p:extLst>
          </p:nvPr>
        </p:nvGraphicFramePr>
        <p:xfrm>
          <a:off x="4943476" y="1773238"/>
          <a:ext cx="1800225" cy="613920"/>
        </p:xfrm>
        <a:graphic>
          <a:graphicData uri="http://schemas.openxmlformats.org/drawingml/2006/table">
            <a:tbl>
              <a:tblPr/>
              <a:tblGrid>
                <a:gridCol w="1800225">
                  <a:extLst>
                    <a:ext uri="{9D8B030D-6E8A-4147-A177-3AD203B41FA5}">
                      <a16:colId xmlns:a16="http://schemas.microsoft.com/office/drawing/2014/main" val="3399363623"/>
                    </a:ext>
                  </a:extLst>
                </a:gridCol>
              </a:tblGrid>
              <a:tr h="2524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E</a:t>
                      </a:r>
                      <a:r>
                        <a:rPr kumimoji="0" lang="en-US" altLang="zh-CN" sz="1400" b="1" i="0" u="none" strike="noStrike" cap="none" normalizeH="0" baseline="3000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的代码</a:t>
                      </a:r>
                    </a:p>
                  </a:txBody>
                  <a:tcPr marL="0" marR="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86486365"/>
                  </a:ext>
                </a:extLst>
              </a:tr>
              <a:tr h="2524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T:= E</a:t>
                      </a:r>
                      <a:r>
                        <a:rPr kumimoji="0" lang="en-US" altLang="zh-CN" sz="1400" b="1" i="0" u="none" strike="noStrike" cap="none" normalizeH="0" baseline="30000" dirty="0" smtClean="0">
                          <a:ln>
                            <a:noFill/>
                          </a:ln>
                          <a:solidFill>
                            <a:schemeClr val="tx1"/>
                          </a:solidFill>
                          <a:effectLst/>
                          <a:latin typeface="Arial" panose="020B0604020202020204" pitchFamily="34" charset="0"/>
                          <a:ea typeface="宋体" panose="02010600030101010101" pitchFamily="2" charset="-122"/>
                        </a:rPr>
                        <a:t>(2)</a:t>
                      </a: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 </a:t>
                      </a: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•PLACE</a:t>
                      </a:r>
                    </a:p>
                  </a:txBody>
                  <a:tcPr marL="0" marR="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875641555"/>
                  </a:ext>
                </a:extLst>
              </a:tr>
            </a:tbl>
          </a:graphicData>
        </a:graphic>
      </p:graphicFrame>
      <p:sp>
        <p:nvSpPr>
          <p:cNvPr id="841751" name="Line 23"/>
          <p:cNvSpPr>
            <a:spLocks noChangeShapeType="1"/>
          </p:cNvSpPr>
          <p:nvPr/>
        </p:nvSpPr>
        <p:spPr bwMode="auto">
          <a:xfrm>
            <a:off x="5808663" y="2486026"/>
            <a:ext cx="0" cy="360363"/>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aphicFrame>
        <p:nvGraphicFramePr>
          <p:cNvPr id="841752" name="Group 24"/>
          <p:cNvGraphicFramePr>
            <a:graphicFrameLocks noGrp="1"/>
          </p:cNvGraphicFramePr>
          <p:nvPr>
            <p:extLst>
              <p:ext uri="{D42A27DB-BD31-4B8C-83A1-F6EECF244321}">
                <p14:modId xmlns:p14="http://schemas.microsoft.com/office/powerpoint/2010/main" val="15591238"/>
              </p:ext>
            </p:extLst>
          </p:nvPr>
        </p:nvGraphicFramePr>
        <p:xfrm>
          <a:off x="4943476" y="2846388"/>
          <a:ext cx="1800225" cy="920880"/>
        </p:xfrm>
        <a:graphic>
          <a:graphicData uri="http://schemas.openxmlformats.org/drawingml/2006/table">
            <a:tbl>
              <a:tblPr/>
              <a:tblGrid>
                <a:gridCol w="1800225">
                  <a:extLst>
                    <a:ext uri="{9D8B030D-6E8A-4147-A177-3AD203B41FA5}">
                      <a16:colId xmlns:a16="http://schemas.microsoft.com/office/drawing/2014/main" val="14698639"/>
                    </a:ext>
                  </a:extLst>
                </a:gridCol>
              </a:tblGrid>
              <a:tr h="2524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goto OVER</a:t>
                      </a:r>
                    </a:p>
                  </a:txBody>
                  <a:tcPr marL="0" marR="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196136468"/>
                  </a:ext>
                </a:extLst>
              </a:tr>
              <a:tr h="2524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i:=i+1</a:t>
                      </a:r>
                    </a:p>
                  </a:txBody>
                  <a:tcPr marL="0" marR="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89168127"/>
                  </a:ext>
                </a:extLst>
              </a:tr>
              <a:tr h="2524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if </a:t>
                      </a:r>
                      <a:r>
                        <a:rPr kumimoji="0" lang="en-US" altLang="zh-CN" sz="1400" b="1" i="0" u="none" strike="noStrike" cap="none" normalizeH="0" baseline="0" dirty="0" err="1" smtClean="0">
                          <a:ln>
                            <a:noFill/>
                          </a:ln>
                          <a:solidFill>
                            <a:schemeClr val="tx1"/>
                          </a:solidFill>
                          <a:effectLst/>
                          <a:latin typeface="Arial" panose="020B0604020202020204" pitchFamily="34" charset="0"/>
                          <a:ea typeface="宋体" panose="02010600030101010101" pitchFamily="2" charset="-122"/>
                        </a:rPr>
                        <a:t>i</a:t>
                      </a: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&gt;T </a:t>
                      </a:r>
                      <a:r>
                        <a:rPr kumimoji="0" lang="en-US" altLang="zh-CN" sz="1400" b="1" i="0" u="none" strike="noStrike" cap="none" normalizeH="0" baseline="0" dirty="0" err="1" smtClean="0">
                          <a:ln>
                            <a:noFill/>
                          </a:ln>
                          <a:solidFill>
                            <a:schemeClr val="tx1"/>
                          </a:solidFill>
                          <a:effectLst/>
                          <a:latin typeface="Arial" panose="020B0604020202020204" pitchFamily="34" charset="0"/>
                          <a:ea typeface="宋体" panose="02010600030101010101" pitchFamily="2" charset="-122"/>
                        </a:rPr>
                        <a:t>goto</a:t>
                      </a: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 0</a:t>
                      </a:r>
                      <a:endPar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endParaRPr>
                    </a:p>
                  </a:txBody>
                  <a:tcPr marL="0" marR="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939517549"/>
                  </a:ext>
                </a:extLst>
              </a:tr>
            </a:tbl>
          </a:graphicData>
        </a:graphic>
      </p:graphicFrame>
      <p:sp>
        <p:nvSpPr>
          <p:cNvPr id="841762" name="Line 34"/>
          <p:cNvSpPr>
            <a:spLocks noChangeShapeType="1"/>
          </p:cNvSpPr>
          <p:nvPr/>
        </p:nvSpPr>
        <p:spPr bwMode="auto">
          <a:xfrm>
            <a:off x="5808663" y="3860801"/>
            <a:ext cx="0" cy="360363"/>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63" name="Text Box 35"/>
          <p:cNvSpPr txBox="1">
            <a:spLocks noChangeArrowheads="1"/>
          </p:cNvSpPr>
          <p:nvPr/>
        </p:nvSpPr>
        <p:spPr bwMode="auto">
          <a:xfrm>
            <a:off x="5808664" y="3854451"/>
            <a:ext cx="5048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latin typeface="Arial" panose="020B0604020202020204" pitchFamily="34" charset="0"/>
              </a:rPr>
              <a:t>do</a:t>
            </a:r>
          </a:p>
        </p:txBody>
      </p:sp>
      <p:graphicFrame>
        <p:nvGraphicFramePr>
          <p:cNvPr id="841764" name="Group 36"/>
          <p:cNvGraphicFramePr>
            <a:graphicFrameLocks noGrp="1"/>
          </p:cNvGraphicFramePr>
          <p:nvPr>
            <p:extLst>
              <p:ext uri="{D42A27DB-BD31-4B8C-83A1-F6EECF244321}">
                <p14:modId xmlns:p14="http://schemas.microsoft.com/office/powerpoint/2010/main" val="2529362174"/>
              </p:ext>
            </p:extLst>
          </p:nvPr>
        </p:nvGraphicFramePr>
        <p:xfrm>
          <a:off x="4943476" y="4268788"/>
          <a:ext cx="1800225" cy="613920"/>
        </p:xfrm>
        <a:graphic>
          <a:graphicData uri="http://schemas.openxmlformats.org/drawingml/2006/table">
            <a:tbl>
              <a:tblPr/>
              <a:tblGrid>
                <a:gridCol w="1800225">
                  <a:extLst>
                    <a:ext uri="{9D8B030D-6E8A-4147-A177-3AD203B41FA5}">
                      <a16:colId xmlns:a16="http://schemas.microsoft.com/office/drawing/2014/main" val="42302810"/>
                    </a:ext>
                  </a:extLst>
                </a:gridCol>
              </a:tblGrid>
              <a:tr h="2524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S</a:t>
                      </a:r>
                      <a:r>
                        <a:rPr kumimoji="0" lang="en-US" altLang="zh-CN" sz="1400" b="1" i="0" u="none" strike="noStrike" cap="none" normalizeH="0" baseline="3000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的代码</a:t>
                      </a:r>
                    </a:p>
                  </a:txBody>
                  <a:tcPr marL="0" marR="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50831706"/>
                  </a:ext>
                </a:extLst>
              </a:tr>
              <a:tr h="2524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400" b="1" i="0" u="none" strike="noStrike" cap="none" normalizeH="0" baseline="0" dirty="0" err="1" smtClean="0">
                          <a:ln>
                            <a:noFill/>
                          </a:ln>
                          <a:solidFill>
                            <a:schemeClr val="tx1"/>
                          </a:solidFill>
                          <a:effectLst/>
                          <a:latin typeface="Arial" panose="020B0604020202020204" pitchFamily="34" charset="0"/>
                          <a:ea typeface="宋体" panose="02010600030101010101" pitchFamily="2" charset="-122"/>
                        </a:rPr>
                        <a:t>goto</a:t>
                      </a:r>
                      <a:r>
                        <a:rPr kumimoji="0" lang="en-US" altLang="zh-CN" sz="14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 AGAIN</a:t>
                      </a:r>
                    </a:p>
                  </a:txBody>
                  <a:tcPr marL="0" marR="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513535714"/>
                  </a:ext>
                </a:extLst>
              </a:tr>
            </a:tbl>
          </a:graphicData>
        </a:graphic>
      </p:graphicFrame>
      <p:sp>
        <p:nvSpPr>
          <p:cNvPr id="841772" name="Line 44"/>
          <p:cNvSpPr>
            <a:spLocks noChangeShapeType="1"/>
          </p:cNvSpPr>
          <p:nvPr/>
        </p:nvSpPr>
        <p:spPr bwMode="auto">
          <a:xfrm>
            <a:off x="6743701" y="2997200"/>
            <a:ext cx="360363"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73" name="Line 45"/>
          <p:cNvSpPr>
            <a:spLocks noChangeShapeType="1"/>
          </p:cNvSpPr>
          <p:nvPr/>
        </p:nvSpPr>
        <p:spPr bwMode="auto">
          <a:xfrm>
            <a:off x="7104063" y="2997200"/>
            <a:ext cx="0" cy="719138"/>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74" name="Line 46"/>
          <p:cNvSpPr>
            <a:spLocks noChangeShapeType="1"/>
          </p:cNvSpPr>
          <p:nvPr/>
        </p:nvSpPr>
        <p:spPr bwMode="auto">
          <a:xfrm flipH="1">
            <a:off x="6743701" y="3716338"/>
            <a:ext cx="360363"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75" name="Line 47"/>
          <p:cNvSpPr>
            <a:spLocks noChangeShapeType="1"/>
          </p:cNvSpPr>
          <p:nvPr/>
        </p:nvSpPr>
        <p:spPr bwMode="auto">
          <a:xfrm>
            <a:off x="6743701" y="4797425"/>
            <a:ext cx="720725"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76" name="Line 48"/>
          <p:cNvSpPr>
            <a:spLocks noChangeShapeType="1"/>
          </p:cNvSpPr>
          <p:nvPr/>
        </p:nvSpPr>
        <p:spPr bwMode="auto">
          <a:xfrm flipV="1">
            <a:off x="7464425" y="3357563"/>
            <a:ext cx="0" cy="14398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77" name="Line 49"/>
          <p:cNvSpPr>
            <a:spLocks noChangeShapeType="1"/>
          </p:cNvSpPr>
          <p:nvPr/>
        </p:nvSpPr>
        <p:spPr bwMode="auto">
          <a:xfrm flipH="1">
            <a:off x="6743701" y="3357563"/>
            <a:ext cx="720725"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78" name="Line 50"/>
          <p:cNvSpPr>
            <a:spLocks noChangeShapeType="1"/>
          </p:cNvSpPr>
          <p:nvPr/>
        </p:nvSpPr>
        <p:spPr bwMode="auto">
          <a:xfrm flipH="1">
            <a:off x="4511675" y="3706813"/>
            <a:ext cx="4318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79" name="Line 51"/>
          <p:cNvSpPr>
            <a:spLocks noChangeShapeType="1"/>
          </p:cNvSpPr>
          <p:nvPr/>
        </p:nvSpPr>
        <p:spPr bwMode="auto">
          <a:xfrm>
            <a:off x="4511675" y="3716339"/>
            <a:ext cx="0" cy="151288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80" name="Line 52"/>
          <p:cNvSpPr>
            <a:spLocks noChangeShapeType="1"/>
          </p:cNvSpPr>
          <p:nvPr/>
        </p:nvSpPr>
        <p:spPr bwMode="auto">
          <a:xfrm>
            <a:off x="4511675" y="5229225"/>
            <a:ext cx="1296988"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41781" name="Text Box 53"/>
          <p:cNvSpPr txBox="1">
            <a:spLocks noChangeArrowheads="1"/>
          </p:cNvSpPr>
          <p:nvPr/>
        </p:nvSpPr>
        <p:spPr bwMode="auto">
          <a:xfrm>
            <a:off x="4224339" y="3133725"/>
            <a:ext cx="93503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sz="1400">
                <a:latin typeface="Arial" panose="020B0604020202020204" pitchFamily="34" charset="0"/>
              </a:rPr>
              <a:t>AGAIN</a:t>
            </a:r>
          </a:p>
        </p:txBody>
      </p:sp>
      <p:sp>
        <p:nvSpPr>
          <p:cNvPr id="841782" name="Text Box 54"/>
          <p:cNvSpPr txBox="1">
            <a:spLocks noChangeArrowheads="1"/>
          </p:cNvSpPr>
          <p:nvPr/>
        </p:nvSpPr>
        <p:spPr bwMode="auto">
          <a:xfrm>
            <a:off x="4295776" y="3411538"/>
            <a:ext cx="79057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sz="1400">
                <a:latin typeface="Arial" panose="020B0604020202020204" pitchFamily="34" charset="0"/>
              </a:rPr>
              <a:t>OVER</a:t>
            </a:r>
          </a:p>
        </p:txBody>
      </p:sp>
    </p:spTree>
    <p:extLst>
      <p:ext uri="{BB962C8B-B14F-4D97-AF65-F5344CB8AC3E}">
        <p14:creationId xmlns:p14="http://schemas.microsoft.com/office/powerpoint/2010/main" val="8212579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1442" name="Text Box 2"/>
          <p:cNvSpPr txBox="1">
            <a:spLocks noChangeArrowheads="1"/>
          </p:cNvSpPr>
          <p:nvPr/>
        </p:nvSpPr>
        <p:spPr bwMode="auto">
          <a:xfrm>
            <a:off x="5591176" y="1125539"/>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1443" name="Text Box 3"/>
          <p:cNvSpPr txBox="1">
            <a:spLocks noChangeArrowheads="1"/>
          </p:cNvSpPr>
          <p:nvPr/>
        </p:nvSpPr>
        <p:spPr bwMode="auto">
          <a:xfrm>
            <a:off x="5591176" y="21685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a:t>
            </a:r>
          </a:p>
        </p:txBody>
      </p:sp>
      <p:sp>
        <p:nvSpPr>
          <p:cNvPr id="701444" name="Line 4"/>
          <p:cNvSpPr>
            <a:spLocks noChangeShapeType="1"/>
          </p:cNvSpPr>
          <p:nvPr/>
        </p:nvSpPr>
        <p:spPr bwMode="auto">
          <a:xfrm>
            <a:off x="5878513" y="1844676"/>
            <a:ext cx="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1445" name="Line 5"/>
          <p:cNvSpPr>
            <a:spLocks noChangeShapeType="1"/>
          </p:cNvSpPr>
          <p:nvPr/>
        </p:nvSpPr>
        <p:spPr bwMode="auto">
          <a:xfrm flipH="1">
            <a:off x="4295776" y="1844675"/>
            <a:ext cx="936625" cy="3619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1446" name="Line 6"/>
          <p:cNvSpPr>
            <a:spLocks noChangeShapeType="1"/>
          </p:cNvSpPr>
          <p:nvPr/>
        </p:nvSpPr>
        <p:spPr bwMode="auto">
          <a:xfrm>
            <a:off x="6456363" y="1844676"/>
            <a:ext cx="107950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1447" name="Text Box 7"/>
          <p:cNvSpPr txBox="1">
            <a:spLocks noChangeArrowheads="1"/>
          </p:cNvSpPr>
          <p:nvPr/>
        </p:nvSpPr>
        <p:spPr bwMode="auto">
          <a:xfrm>
            <a:off x="4943476" y="1477963"/>
            <a:ext cx="18002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VAL=6</a:t>
            </a:r>
          </a:p>
        </p:txBody>
      </p:sp>
      <p:sp>
        <p:nvSpPr>
          <p:cNvPr id="701448" name="Text Box 8"/>
          <p:cNvSpPr txBox="1">
            <a:spLocks noChangeArrowheads="1"/>
          </p:cNvSpPr>
          <p:nvPr/>
        </p:nvSpPr>
        <p:spPr bwMode="auto">
          <a:xfrm>
            <a:off x="4006851" y="2205039"/>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1449" name="Text Box 9"/>
          <p:cNvSpPr txBox="1">
            <a:spLocks noChangeArrowheads="1"/>
          </p:cNvSpPr>
          <p:nvPr/>
        </p:nvSpPr>
        <p:spPr bwMode="auto">
          <a:xfrm>
            <a:off x="3359151" y="2557463"/>
            <a:ext cx="18002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VAL=3</a:t>
            </a:r>
          </a:p>
        </p:txBody>
      </p:sp>
      <p:sp>
        <p:nvSpPr>
          <p:cNvPr id="701450" name="Text Box 10"/>
          <p:cNvSpPr txBox="1">
            <a:spLocks noChangeArrowheads="1"/>
          </p:cNvSpPr>
          <p:nvPr/>
        </p:nvSpPr>
        <p:spPr bwMode="auto">
          <a:xfrm>
            <a:off x="7319964" y="2205039"/>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1451" name="Text Box 11"/>
          <p:cNvSpPr txBox="1">
            <a:spLocks noChangeArrowheads="1"/>
          </p:cNvSpPr>
          <p:nvPr/>
        </p:nvSpPr>
        <p:spPr bwMode="auto">
          <a:xfrm>
            <a:off x="6672264" y="2557463"/>
            <a:ext cx="18002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VAL=3</a:t>
            </a:r>
          </a:p>
        </p:txBody>
      </p:sp>
      <p:sp>
        <p:nvSpPr>
          <p:cNvPr id="701452" name="Text Box 12"/>
          <p:cNvSpPr txBox="1">
            <a:spLocks noChangeArrowheads="1"/>
          </p:cNvSpPr>
          <p:nvPr/>
        </p:nvSpPr>
        <p:spPr bwMode="auto">
          <a:xfrm>
            <a:off x="4006851" y="3176589"/>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a:t>
            </a:r>
          </a:p>
        </p:txBody>
      </p:sp>
      <p:sp>
        <p:nvSpPr>
          <p:cNvPr id="701453" name="Line 13"/>
          <p:cNvSpPr>
            <a:spLocks noChangeShapeType="1"/>
          </p:cNvSpPr>
          <p:nvPr/>
        </p:nvSpPr>
        <p:spPr bwMode="auto">
          <a:xfrm>
            <a:off x="4294188" y="2852738"/>
            <a:ext cx="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1454" name="Line 14"/>
          <p:cNvSpPr>
            <a:spLocks noChangeShapeType="1"/>
          </p:cNvSpPr>
          <p:nvPr/>
        </p:nvSpPr>
        <p:spPr bwMode="auto">
          <a:xfrm flipH="1">
            <a:off x="2782889" y="2852738"/>
            <a:ext cx="936625" cy="3619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1455" name="Line 15"/>
          <p:cNvSpPr>
            <a:spLocks noChangeShapeType="1"/>
          </p:cNvSpPr>
          <p:nvPr/>
        </p:nvSpPr>
        <p:spPr bwMode="auto">
          <a:xfrm>
            <a:off x="4800600" y="2852738"/>
            <a:ext cx="107950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1456" name="Text Box 16"/>
          <p:cNvSpPr txBox="1">
            <a:spLocks noChangeArrowheads="1"/>
          </p:cNvSpPr>
          <p:nvPr/>
        </p:nvSpPr>
        <p:spPr bwMode="auto">
          <a:xfrm>
            <a:off x="2566989" y="3214689"/>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1457" name="Text Box 17"/>
          <p:cNvSpPr txBox="1">
            <a:spLocks noChangeArrowheads="1"/>
          </p:cNvSpPr>
          <p:nvPr/>
        </p:nvSpPr>
        <p:spPr bwMode="auto">
          <a:xfrm>
            <a:off x="1919289" y="3567113"/>
            <a:ext cx="18002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VAL=1</a:t>
            </a:r>
          </a:p>
        </p:txBody>
      </p:sp>
      <p:sp>
        <p:nvSpPr>
          <p:cNvPr id="701458" name="Text Box 18"/>
          <p:cNvSpPr txBox="1">
            <a:spLocks noChangeArrowheads="1"/>
          </p:cNvSpPr>
          <p:nvPr/>
        </p:nvSpPr>
        <p:spPr bwMode="auto">
          <a:xfrm>
            <a:off x="5591176" y="3214689"/>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1459" name="Text Box 19"/>
          <p:cNvSpPr txBox="1">
            <a:spLocks noChangeArrowheads="1"/>
          </p:cNvSpPr>
          <p:nvPr/>
        </p:nvSpPr>
        <p:spPr bwMode="auto">
          <a:xfrm>
            <a:off x="4943476" y="3567113"/>
            <a:ext cx="18002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VAL=2</a:t>
            </a:r>
          </a:p>
        </p:txBody>
      </p:sp>
      <p:sp>
        <p:nvSpPr>
          <p:cNvPr id="701460" name="Text Box 20"/>
          <p:cNvSpPr txBox="1">
            <a:spLocks noChangeArrowheads="1"/>
          </p:cNvSpPr>
          <p:nvPr/>
        </p:nvSpPr>
        <p:spPr bwMode="auto">
          <a:xfrm>
            <a:off x="2495551" y="4292601"/>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1</a:t>
            </a:r>
          </a:p>
        </p:txBody>
      </p:sp>
      <p:sp>
        <p:nvSpPr>
          <p:cNvPr id="701461" name="Line 21"/>
          <p:cNvSpPr>
            <a:spLocks noChangeShapeType="1"/>
          </p:cNvSpPr>
          <p:nvPr/>
        </p:nvSpPr>
        <p:spPr bwMode="auto">
          <a:xfrm>
            <a:off x="2782888" y="3968751"/>
            <a:ext cx="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1462" name="Text Box 22"/>
          <p:cNvSpPr txBox="1">
            <a:spLocks noChangeArrowheads="1"/>
          </p:cNvSpPr>
          <p:nvPr/>
        </p:nvSpPr>
        <p:spPr bwMode="auto">
          <a:xfrm>
            <a:off x="5591176" y="422116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2</a:t>
            </a:r>
          </a:p>
        </p:txBody>
      </p:sp>
      <p:sp>
        <p:nvSpPr>
          <p:cNvPr id="701463" name="Line 23"/>
          <p:cNvSpPr>
            <a:spLocks noChangeShapeType="1"/>
          </p:cNvSpPr>
          <p:nvPr/>
        </p:nvSpPr>
        <p:spPr bwMode="auto">
          <a:xfrm>
            <a:off x="5878513" y="3897313"/>
            <a:ext cx="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1464" name="Text Box 24"/>
          <p:cNvSpPr txBox="1">
            <a:spLocks noChangeArrowheads="1"/>
          </p:cNvSpPr>
          <p:nvPr/>
        </p:nvSpPr>
        <p:spPr bwMode="auto">
          <a:xfrm>
            <a:off x="7319964" y="32480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3</a:t>
            </a:r>
          </a:p>
        </p:txBody>
      </p:sp>
      <p:sp>
        <p:nvSpPr>
          <p:cNvPr id="701465" name="Line 25"/>
          <p:cNvSpPr>
            <a:spLocks noChangeShapeType="1"/>
          </p:cNvSpPr>
          <p:nvPr/>
        </p:nvSpPr>
        <p:spPr bwMode="auto">
          <a:xfrm>
            <a:off x="7607300" y="2924176"/>
            <a:ext cx="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Tree>
    <p:extLst>
      <p:ext uri="{BB962C8B-B14F-4D97-AF65-F5344CB8AC3E}">
        <p14:creationId xmlns:p14="http://schemas.microsoft.com/office/powerpoint/2010/main" val="3407765043"/>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2754" name="Rectangle 2"/>
          <p:cNvSpPr>
            <a:spLocks noGrp="1" noChangeArrowheads="1"/>
          </p:cNvSpPr>
          <p:nvPr>
            <p:ph type="body" idx="1"/>
          </p:nvPr>
        </p:nvSpPr>
        <p:spPr>
          <a:xfrm>
            <a:off x="1981200" y="381000"/>
            <a:ext cx="8305800" cy="6477000"/>
          </a:xfrm>
        </p:spPr>
        <p:txBody>
          <a:bodyPr/>
          <a:lstStyle/>
          <a:p>
            <a:pPr algn="just">
              <a:buFont typeface="Wingdings" panose="05000000000000000000" pitchFamily="2" charset="2"/>
              <a:buNone/>
            </a:pPr>
            <a:r>
              <a:rPr lang="en-US" altLang="zh-CN" sz="1800" b="1" dirty="0">
                <a:solidFill>
                  <a:srgbClr val="FF3399"/>
                </a:solidFill>
                <a:latin typeface="宋体" panose="02010600030101010101" pitchFamily="2" charset="-122"/>
              </a:rPr>
              <a:t>(2)</a:t>
            </a:r>
            <a:r>
              <a:rPr lang="en-US" altLang="zh-CN" sz="1800" dirty="0">
                <a:latin typeface="宋体" panose="02010600030101010101" pitchFamily="2" charset="-122"/>
              </a:rPr>
              <a:t> for</a:t>
            </a:r>
            <a:r>
              <a:rPr lang="zh-CN" altLang="en-US" sz="1800" dirty="0">
                <a:latin typeface="宋体" panose="02010600030101010101" pitchFamily="2" charset="-122"/>
              </a:rPr>
              <a:t>语句的文法规则</a:t>
            </a:r>
          </a:p>
          <a:p>
            <a:pPr algn="just">
              <a:buFont typeface="Wingdings" panose="05000000000000000000" pitchFamily="2" charset="2"/>
              <a:buNone/>
            </a:pPr>
            <a:r>
              <a:rPr lang="zh-CN" altLang="en-US" sz="1800" dirty="0">
                <a:latin typeface="宋体" panose="02010600030101010101" pitchFamily="2" charset="-122"/>
              </a:rPr>
              <a:t>  </a:t>
            </a:r>
            <a:r>
              <a:rPr lang="en-US" altLang="zh-CN" sz="1800" dirty="0">
                <a:latin typeface="宋体" panose="02010600030101010101" pitchFamily="2" charset="-122"/>
              </a:rPr>
              <a:t>S∷=for i:=E</a:t>
            </a:r>
            <a:r>
              <a:rPr lang="en-US" altLang="zh-CN" sz="1800" baseline="30000" dirty="0">
                <a:latin typeface="宋体" panose="02010600030101010101" pitchFamily="2" charset="-122"/>
              </a:rPr>
              <a:t>(1)</a:t>
            </a:r>
            <a:r>
              <a:rPr lang="en-US" altLang="zh-CN" sz="1800" dirty="0">
                <a:latin typeface="宋体" panose="02010600030101010101" pitchFamily="2" charset="-122"/>
              </a:rPr>
              <a:t>  to  E</a:t>
            </a:r>
            <a:r>
              <a:rPr lang="en-US" altLang="zh-CN" sz="1800" baseline="30000" dirty="0">
                <a:latin typeface="宋体" panose="02010600030101010101" pitchFamily="2" charset="-122"/>
              </a:rPr>
              <a:t>(2)</a:t>
            </a:r>
            <a:r>
              <a:rPr lang="en-US" altLang="zh-CN" sz="1800" dirty="0">
                <a:latin typeface="宋体" panose="02010600030101010101" pitchFamily="2" charset="-122"/>
              </a:rPr>
              <a:t> do S</a:t>
            </a:r>
            <a:r>
              <a:rPr lang="en-US" altLang="zh-CN" sz="1800" baseline="30000" dirty="0">
                <a:latin typeface="宋体" panose="02010600030101010101" pitchFamily="2" charset="-122"/>
              </a:rPr>
              <a:t>(1)</a:t>
            </a:r>
          </a:p>
          <a:p>
            <a:pPr algn="just">
              <a:buFont typeface="Wingdings" panose="05000000000000000000" pitchFamily="2" charset="2"/>
              <a:buNone/>
            </a:pPr>
            <a:endParaRPr lang="en-US" altLang="zh-CN" sz="1800" b="1" dirty="0">
              <a:solidFill>
                <a:srgbClr val="FF3399"/>
              </a:solidFill>
              <a:latin typeface="宋体" panose="02010600030101010101" pitchFamily="2" charset="-122"/>
            </a:endParaRPr>
          </a:p>
          <a:p>
            <a:pPr algn="just">
              <a:buFont typeface="Wingdings" panose="05000000000000000000" pitchFamily="2" charset="2"/>
              <a:buNone/>
            </a:pPr>
            <a:r>
              <a:rPr lang="en-US" altLang="zh-CN" sz="1800" b="1" dirty="0">
                <a:solidFill>
                  <a:srgbClr val="FF3399"/>
                </a:solidFill>
                <a:latin typeface="宋体" panose="02010600030101010101" pitchFamily="2" charset="-122"/>
              </a:rPr>
              <a:t>(3)</a:t>
            </a:r>
            <a:r>
              <a:rPr lang="en-US" altLang="zh-CN" sz="1800" dirty="0">
                <a:latin typeface="宋体" panose="02010600030101010101" pitchFamily="2" charset="-122"/>
              </a:rPr>
              <a:t> for</a:t>
            </a:r>
            <a:r>
              <a:rPr lang="zh-CN" altLang="en-US" sz="1800" dirty="0">
                <a:latin typeface="宋体" panose="02010600030101010101" pitchFamily="2" charset="-122"/>
              </a:rPr>
              <a:t>语句的语义子程序</a:t>
            </a:r>
          </a:p>
          <a:p>
            <a:pPr algn="just">
              <a:buFont typeface="Wingdings" panose="05000000000000000000" pitchFamily="2" charset="2"/>
              <a:buNone/>
            </a:pPr>
            <a:r>
              <a:rPr lang="zh-CN" altLang="en-US" sz="1800" dirty="0">
                <a:solidFill>
                  <a:srgbClr val="C00000"/>
                </a:solidFill>
                <a:latin typeface="宋体" panose="02010600030101010101" pitchFamily="2" charset="-122"/>
              </a:rPr>
              <a:t>  </a:t>
            </a:r>
            <a:r>
              <a:rPr lang="en-US" altLang="zh-CN" sz="1800" b="1" dirty="0">
                <a:solidFill>
                  <a:srgbClr val="C00000"/>
                </a:solidFill>
                <a:latin typeface="宋体" panose="02010600030101010101" pitchFamily="2" charset="-122"/>
              </a:rPr>
              <a:t>1)</a:t>
            </a:r>
            <a:r>
              <a:rPr lang="zh-CN" altLang="en-US" sz="1800" dirty="0">
                <a:latin typeface="宋体" panose="02010600030101010101" pitchFamily="2" charset="-122"/>
              </a:rPr>
              <a:t>改写文法规则</a:t>
            </a:r>
          </a:p>
          <a:p>
            <a:pPr algn="just">
              <a:buFont typeface="Wingdings" panose="05000000000000000000" pitchFamily="2" charset="2"/>
              <a:buNone/>
            </a:pPr>
            <a:r>
              <a:rPr lang="zh-CN" altLang="en-US" sz="1800" dirty="0">
                <a:latin typeface="宋体" panose="02010600030101010101" pitchFamily="2" charset="-122"/>
              </a:rPr>
              <a:t>   如同条件语句一样，为了及时</a:t>
            </a:r>
            <a:r>
              <a:rPr kumimoji="1" lang="zh-CN" altLang="en-US" sz="1800" b="1" dirty="0">
                <a:solidFill>
                  <a:srgbClr val="FF3399"/>
                </a:solidFill>
                <a:latin typeface="宋体" panose="02010600030101010101" pitchFamily="2" charset="-122"/>
              </a:rPr>
              <a:t>归约并回填</a:t>
            </a:r>
            <a:r>
              <a:rPr kumimoji="1" lang="zh-CN" altLang="en-US" sz="1800" dirty="0">
                <a:latin typeface="宋体" panose="02010600030101010101" pitchFamily="2" charset="-122"/>
              </a:rPr>
              <a:t>有关四元式串转移目标，</a:t>
            </a:r>
            <a:r>
              <a:rPr lang="zh-CN" altLang="en-US" sz="1800" dirty="0">
                <a:latin typeface="宋体" panose="02010600030101010101" pitchFamily="2" charset="-122"/>
              </a:rPr>
              <a:t>对</a:t>
            </a:r>
            <a:r>
              <a:rPr lang="en-US" altLang="zh-CN" sz="1800" dirty="0">
                <a:latin typeface="宋体" panose="02010600030101010101" pitchFamily="2" charset="-122"/>
              </a:rPr>
              <a:t>for</a:t>
            </a:r>
            <a:r>
              <a:rPr lang="zh-CN" altLang="en-US" sz="1800" dirty="0">
                <a:latin typeface="宋体" panose="02010600030101010101" pitchFamily="2" charset="-122"/>
              </a:rPr>
              <a:t>语句文法进行改写成如下文法：</a:t>
            </a:r>
            <a:r>
              <a:rPr kumimoji="1" lang="zh-CN" altLang="en-US" sz="1800" dirty="0">
                <a:latin typeface="宋体" panose="02010600030101010101" pitchFamily="2" charset="-122"/>
              </a:rPr>
              <a:t>    </a:t>
            </a:r>
          </a:p>
          <a:p>
            <a:pPr>
              <a:spcBef>
                <a:spcPct val="0"/>
              </a:spcBef>
              <a:buFontTx/>
              <a:buNone/>
            </a:pPr>
            <a:r>
              <a:rPr kumimoji="1" lang="zh-CN" altLang="en-US" sz="1800" dirty="0">
                <a:latin typeface="宋体" panose="02010600030101010101" pitchFamily="2" charset="-122"/>
              </a:rPr>
              <a:t> </a:t>
            </a:r>
          </a:p>
          <a:p>
            <a:pPr>
              <a:spcBef>
                <a:spcPct val="0"/>
              </a:spcBef>
              <a:buFontTx/>
              <a:buNone/>
            </a:pPr>
            <a:r>
              <a:rPr kumimoji="1" lang="zh-CN" altLang="en-US" sz="1800" b="1" dirty="0">
                <a:solidFill>
                  <a:srgbClr val="00FF00"/>
                </a:solidFill>
                <a:latin typeface="宋体" panose="02010600030101010101" pitchFamily="2" charset="-122"/>
              </a:rPr>
              <a:t>   </a:t>
            </a:r>
            <a:r>
              <a:rPr lang="zh-CN" altLang="en-US" sz="1800" b="1" dirty="0">
                <a:solidFill>
                  <a:srgbClr val="00FF00"/>
                </a:solidFill>
                <a:latin typeface="宋体" panose="02010600030101010101" pitchFamily="2" charset="-122"/>
              </a:rPr>
              <a:t>①</a:t>
            </a:r>
            <a:r>
              <a:rPr kumimoji="1" lang="zh-CN" altLang="en-US" sz="1800" dirty="0">
                <a:latin typeface="宋体" panose="02010600030101010101" pitchFamily="2" charset="-122"/>
              </a:rPr>
              <a:t> </a:t>
            </a:r>
            <a:r>
              <a:rPr kumimoji="1" lang="en-US" altLang="zh-CN" sz="1800" dirty="0">
                <a:latin typeface="宋体" panose="02010600030101010101" pitchFamily="2" charset="-122"/>
              </a:rPr>
              <a:t>F∷=for i:=E</a:t>
            </a:r>
            <a:r>
              <a:rPr kumimoji="1" lang="en-US" altLang="zh-CN" sz="1800" baseline="30000" dirty="0">
                <a:latin typeface="宋体" panose="02010600030101010101" pitchFamily="2" charset="-122"/>
              </a:rPr>
              <a:t>(1)</a:t>
            </a:r>
            <a:r>
              <a:rPr kumimoji="1" lang="en-US" altLang="zh-CN" sz="1800" dirty="0">
                <a:latin typeface="宋体" panose="02010600030101010101" pitchFamily="2" charset="-122"/>
              </a:rPr>
              <a:t> to E</a:t>
            </a:r>
            <a:r>
              <a:rPr kumimoji="1" lang="en-US" altLang="zh-CN" sz="1800" baseline="30000" dirty="0">
                <a:latin typeface="宋体" panose="02010600030101010101" pitchFamily="2" charset="-122"/>
              </a:rPr>
              <a:t>(2)</a:t>
            </a:r>
            <a:r>
              <a:rPr kumimoji="1" lang="en-US" altLang="zh-CN" sz="1800" dirty="0">
                <a:latin typeface="宋体" panose="02010600030101010101" pitchFamily="2" charset="-122"/>
              </a:rPr>
              <a:t> do</a:t>
            </a:r>
          </a:p>
          <a:p>
            <a:pPr>
              <a:spcBef>
                <a:spcPct val="0"/>
              </a:spcBef>
              <a:buFontTx/>
              <a:buNone/>
            </a:pPr>
            <a:r>
              <a:rPr kumimoji="1" lang="en-US" altLang="zh-CN" sz="1800" dirty="0">
                <a:latin typeface="宋体" panose="02010600030101010101" pitchFamily="2" charset="-122"/>
              </a:rPr>
              <a:t>   </a:t>
            </a:r>
          </a:p>
          <a:p>
            <a:pPr>
              <a:spcBef>
                <a:spcPct val="0"/>
              </a:spcBef>
              <a:buFontTx/>
              <a:buNone/>
            </a:pPr>
            <a:r>
              <a:rPr kumimoji="1" lang="en-US" altLang="zh-CN" sz="1800" dirty="0">
                <a:latin typeface="宋体" panose="02010600030101010101" pitchFamily="2" charset="-122"/>
              </a:rPr>
              <a:t>   </a:t>
            </a:r>
            <a:r>
              <a:rPr lang="en-US" altLang="zh-CN" sz="1800" b="1" dirty="0">
                <a:solidFill>
                  <a:srgbClr val="00FF00"/>
                </a:solidFill>
                <a:latin typeface="宋体" panose="02010600030101010101" pitchFamily="2" charset="-122"/>
              </a:rPr>
              <a:t>②</a:t>
            </a:r>
            <a:r>
              <a:rPr kumimoji="1" lang="en-US" altLang="zh-CN" sz="1800" dirty="0">
                <a:latin typeface="宋体" panose="02010600030101010101" pitchFamily="2" charset="-122"/>
              </a:rPr>
              <a:t> S∷=FS</a:t>
            </a:r>
            <a:r>
              <a:rPr kumimoji="1" lang="en-US" altLang="zh-CN" sz="1800" baseline="30000" dirty="0">
                <a:latin typeface="宋体" panose="02010600030101010101" pitchFamily="2" charset="-122"/>
              </a:rPr>
              <a:t>(1)</a:t>
            </a:r>
          </a:p>
          <a:p>
            <a:pPr algn="just">
              <a:buFont typeface="Wingdings" panose="05000000000000000000" pitchFamily="2" charset="2"/>
              <a:buNone/>
            </a:pPr>
            <a:r>
              <a:rPr lang="en-US" altLang="zh-CN" sz="1800" b="1" dirty="0">
                <a:solidFill>
                  <a:srgbClr val="00FF00"/>
                </a:solidFill>
                <a:latin typeface="宋体" panose="02010600030101010101" pitchFamily="2" charset="-122"/>
              </a:rPr>
              <a:t> </a:t>
            </a:r>
            <a:endParaRPr lang="en-US" altLang="zh-CN" sz="1800" dirty="0">
              <a:latin typeface="宋体" panose="02010600030101010101" pitchFamily="2" charset="-122"/>
            </a:endParaRPr>
          </a:p>
        </p:txBody>
      </p:sp>
    </p:spTree>
    <p:extLst>
      <p:ext uri="{BB962C8B-B14F-4D97-AF65-F5344CB8AC3E}">
        <p14:creationId xmlns:p14="http://schemas.microsoft.com/office/powerpoint/2010/main" val="1318074619"/>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3778" name="Rectangle 2"/>
          <p:cNvSpPr>
            <a:spLocks noGrp="1" noChangeArrowheads="1"/>
          </p:cNvSpPr>
          <p:nvPr>
            <p:ph type="body" idx="1"/>
          </p:nvPr>
        </p:nvSpPr>
        <p:spPr>
          <a:xfrm>
            <a:off x="1905000" y="152400"/>
            <a:ext cx="8610600" cy="5334000"/>
          </a:xfrm>
        </p:spPr>
        <p:txBody>
          <a:bodyPr>
            <a:normAutofit lnSpcReduction="10000"/>
          </a:bodyPr>
          <a:lstStyle/>
          <a:p>
            <a:pPr algn="just">
              <a:buFont typeface="Wingdings" panose="05000000000000000000" pitchFamily="2" charset="2"/>
              <a:buNone/>
            </a:pPr>
            <a:r>
              <a:rPr lang="en-US" altLang="zh-CN" sz="1600" b="1" dirty="0">
                <a:solidFill>
                  <a:srgbClr val="C00000"/>
                </a:solidFill>
                <a:latin typeface="宋体" panose="02010600030101010101" pitchFamily="2" charset="-122"/>
              </a:rPr>
              <a:t>2) </a:t>
            </a:r>
            <a:r>
              <a:rPr kumimoji="1" lang="en-US" altLang="zh-CN" sz="1600" dirty="0">
                <a:latin typeface="宋体" panose="02010600030101010101" pitchFamily="2" charset="-122"/>
              </a:rPr>
              <a:t>for</a:t>
            </a:r>
            <a:r>
              <a:rPr kumimoji="1" lang="zh-CN" altLang="en-US" sz="1600" dirty="0">
                <a:latin typeface="宋体" panose="02010600030101010101" pitchFamily="2" charset="-122"/>
              </a:rPr>
              <a:t>语句</a:t>
            </a:r>
            <a:r>
              <a:rPr lang="zh-CN" altLang="en-US" sz="1600" dirty="0">
                <a:latin typeface="宋体" panose="02010600030101010101" pitchFamily="2" charset="-122"/>
              </a:rPr>
              <a:t>语义子程序  </a:t>
            </a:r>
          </a:p>
          <a:p>
            <a:pPr algn="just">
              <a:buFont typeface="Wingdings" panose="05000000000000000000" pitchFamily="2" charset="2"/>
              <a:buNone/>
            </a:pPr>
            <a:r>
              <a:rPr lang="zh-CN" altLang="en-US" sz="1600" b="1" dirty="0">
                <a:solidFill>
                  <a:srgbClr val="00FF00"/>
                </a:solidFill>
                <a:latin typeface="宋体" panose="02010600030101010101" pitchFamily="2" charset="-122"/>
              </a:rPr>
              <a:t>① </a:t>
            </a:r>
            <a:r>
              <a:rPr lang="en-US" altLang="zh-CN" sz="1600" dirty="0">
                <a:latin typeface="宋体" panose="02010600030101010101" pitchFamily="2" charset="-122"/>
              </a:rPr>
              <a:t>F∷=for i:= E</a:t>
            </a:r>
            <a:r>
              <a:rPr lang="en-US" altLang="zh-CN" sz="1600" baseline="30000" dirty="0">
                <a:latin typeface="宋体" panose="02010600030101010101" pitchFamily="2" charset="-122"/>
              </a:rPr>
              <a:t>(1)</a:t>
            </a:r>
            <a:r>
              <a:rPr lang="en-US" altLang="zh-CN" sz="1600" dirty="0">
                <a:latin typeface="宋体" panose="02010600030101010101" pitchFamily="2" charset="-122"/>
              </a:rPr>
              <a:t> to E</a:t>
            </a:r>
            <a:r>
              <a:rPr lang="en-US" altLang="zh-CN" sz="1600" baseline="30000" dirty="0">
                <a:latin typeface="宋体" panose="02010600030101010101" pitchFamily="2" charset="-122"/>
              </a:rPr>
              <a:t>(2)</a:t>
            </a:r>
            <a:r>
              <a:rPr lang="en-US" altLang="zh-CN" sz="1600" dirty="0">
                <a:latin typeface="宋体" panose="02010600030101010101" pitchFamily="2" charset="-122"/>
              </a:rPr>
              <a:t> do</a:t>
            </a:r>
          </a:p>
          <a:p>
            <a:pPr algn="just">
              <a:buFont typeface="Wingdings" panose="05000000000000000000" pitchFamily="2" charset="2"/>
              <a:buNone/>
            </a:pPr>
            <a:r>
              <a:rPr lang="en-US" altLang="zh-CN" sz="1600" dirty="0">
                <a:latin typeface="宋体" panose="02010600030101010101" pitchFamily="2" charset="-122"/>
              </a:rPr>
              <a:t>    {F</a:t>
            </a:r>
            <a:r>
              <a:rPr lang="en-US" altLang="zh-CN" sz="1600" dirty="0">
                <a:latin typeface="Courier New" panose="02070309020205020404" pitchFamily="49" charset="0"/>
              </a:rPr>
              <a:t>·</a:t>
            </a:r>
            <a:r>
              <a:rPr lang="en-US" altLang="zh-CN" sz="1600" dirty="0">
                <a:latin typeface="宋体" panose="02010600030101010101" pitchFamily="2" charset="-122"/>
              </a:rPr>
              <a:t>PLACE:=ENTRY(</a:t>
            </a:r>
            <a:r>
              <a:rPr lang="en-US" altLang="zh-CN" sz="1600" dirty="0" err="1">
                <a:latin typeface="宋体" panose="02010600030101010101" pitchFamily="2" charset="-122"/>
              </a:rPr>
              <a:t>i</a:t>
            </a:r>
            <a:r>
              <a:rPr lang="en-US" altLang="zh-CN" sz="1600" dirty="0">
                <a:latin typeface="宋体" panose="02010600030101010101" pitchFamily="2" charset="-122"/>
              </a:rPr>
              <a:t>);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将</a:t>
            </a:r>
            <a:r>
              <a:rPr lang="en-US" altLang="zh-CN" sz="1600" b="1" dirty="0" err="1">
                <a:solidFill>
                  <a:srgbClr val="FF3399"/>
                </a:solidFill>
                <a:latin typeface="宋体" panose="02010600030101010101" pitchFamily="2" charset="-122"/>
              </a:rPr>
              <a:t>i</a:t>
            </a:r>
            <a:r>
              <a:rPr lang="zh-CN" altLang="en-US" sz="1600" b="1" dirty="0">
                <a:solidFill>
                  <a:srgbClr val="FF3399"/>
                </a:solidFill>
                <a:latin typeface="宋体" panose="02010600030101010101" pitchFamily="2" charset="-122"/>
              </a:rPr>
              <a:t>的入口地址保留，以供以后查表</a:t>
            </a:r>
          </a:p>
          <a:p>
            <a:pPr algn="just">
              <a:buFont typeface="Wingdings" panose="05000000000000000000" pitchFamily="2" charset="2"/>
              <a:buNone/>
            </a:pPr>
            <a:r>
              <a:rPr lang="zh-CN" altLang="en-US" sz="1600" dirty="0">
                <a:latin typeface="宋体" panose="02010600030101010101" pitchFamily="2" charset="-122"/>
              </a:rPr>
              <a:t>     </a:t>
            </a:r>
            <a:r>
              <a:rPr lang="en-US" altLang="zh-CN" sz="1600" dirty="0">
                <a:latin typeface="宋体" panose="02010600030101010101" pitchFamily="2" charset="-122"/>
              </a:rPr>
              <a:t>GEN(:=,E</a:t>
            </a:r>
            <a:r>
              <a:rPr lang="en-US" altLang="zh-CN" sz="1600" baseline="30000" dirty="0">
                <a:latin typeface="宋体" panose="02010600030101010101" pitchFamily="2" charset="-122"/>
              </a:rPr>
              <a:t>(1)</a:t>
            </a:r>
            <a:r>
              <a:rPr lang="en-US" altLang="zh-CN" sz="1600" dirty="0">
                <a:latin typeface="Courier New" panose="02070309020205020404" pitchFamily="49" charset="0"/>
              </a:rPr>
              <a:t>·</a:t>
            </a:r>
            <a:r>
              <a:rPr lang="en-US" altLang="zh-CN" sz="1600" dirty="0">
                <a:latin typeface="宋体" panose="02010600030101010101" pitchFamily="2" charset="-122"/>
              </a:rPr>
              <a:t>PLACE, , F</a:t>
            </a:r>
            <a:r>
              <a:rPr lang="en-US" altLang="zh-CN" sz="1600" dirty="0">
                <a:latin typeface="Courier New" panose="02070309020205020404" pitchFamily="49" charset="0"/>
              </a:rPr>
              <a:t>·</a:t>
            </a:r>
            <a:r>
              <a:rPr lang="en-US" altLang="zh-CN" sz="1600" dirty="0">
                <a:latin typeface="宋体" panose="02010600030101010101" pitchFamily="2" charset="-122"/>
              </a:rPr>
              <a:t>PLACE);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生成一个四元式</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将初值送</a:t>
            </a:r>
            <a:r>
              <a:rPr lang="en-US" altLang="zh-CN" sz="1600" b="1" dirty="0" err="1">
                <a:solidFill>
                  <a:srgbClr val="FF3399"/>
                </a:solidFill>
                <a:latin typeface="宋体" panose="02010600030101010101" pitchFamily="2" charset="-122"/>
              </a:rPr>
              <a:t>i</a:t>
            </a:r>
            <a:r>
              <a:rPr lang="en-US" altLang="zh-CN" sz="1600" b="1" dirty="0">
                <a:solidFill>
                  <a:srgbClr val="FF3399"/>
                </a:solidFill>
                <a:latin typeface="宋体" panose="02010600030101010101" pitchFamily="2" charset="-122"/>
              </a:rPr>
              <a:t></a:t>
            </a:r>
          </a:p>
          <a:p>
            <a:pPr algn="just">
              <a:buFont typeface="Wingdings" panose="05000000000000000000" pitchFamily="2" charset="2"/>
              <a:buNone/>
            </a:pPr>
            <a:r>
              <a:rPr lang="en-US" altLang="zh-CN" sz="1600" dirty="0">
                <a:latin typeface="宋体" panose="02010600030101010101" pitchFamily="2" charset="-122"/>
              </a:rPr>
              <a:t>     T:=NEWTEMP;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产生一个中间变量，以后存储终值</a:t>
            </a:r>
          </a:p>
          <a:p>
            <a:pPr algn="just">
              <a:buFont typeface="Wingdings" panose="05000000000000000000" pitchFamily="2" charset="2"/>
              <a:buNone/>
            </a:pPr>
            <a:r>
              <a:rPr lang="zh-CN" altLang="en-US" sz="1600" dirty="0">
                <a:latin typeface="宋体" panose="02010600030101010101" pitchFamily="2" charset="-122"/>
              </a:rPr>
              <a:t>     </a:t>
            </a:r>
            <a:r>
              <a:rPr lang="en-US" altLang="zh-CN" sz="1600" dirty="0">
                <a:latin typeface="宋体" panose="02010600030101010101" pitchFamily="2" charset="-122"/>
              </a:rPr>
              <a:t>GEN(:=,E</a:t>
            </a:r>
            <a:r>
              <a:rPr lang="en-US" altLang="zh-CN" sz="1600" baseline="30000" dirty="0">
                <a:latin typeface="宋体" panose="02010600030101010101" pitchFamily="2" charset="-122"/>
              </a:rPr>
              <a:t>(2)</a:t>
            </a:r>
            <a:r>
              <a:rPr lang="en-US" altLang="zh-CN" sz="1600" dirty="0">
                <a:latin typeface="Courier New" panose="02070309020205020404" pitchFamily="49" charset="0"/>
              </a:rPr>
              <a:t>·</a:t>
            </a:r>
            <a:r>
              <a:rPr lang="en-US" altLang="zh-CN" sz="1600" dirty="0">
                <a:latin typeface="宋体" panose="02010600030101010101" pitchFamily="2" charset="-122"/>
              </a:rPr>
              <a:t>PLACE, ,T);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生成一个四元式</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将终值送中间变量</a:t>
            </a:r>
            <a:r>
              <a:rPr lang="zh-CN" altLang="en-US" sz="1600" dirty="0">
                <a:latin typeface="宋体" panose="02010600030101010101" pitchFamily="2" charset="-122"/>
              </a:rPr>
              <a:t></a:t>
            </a:r>
          </a:p>
          <a:p>
            <a:pPr algn="just">
              <a:buFont typeface="Wingdings" panose="05000000000000000000" pitchFamily="2" charset="2"/>
              <a:buNone/>
            </a:pPr>
            <a:r>
              <a:rPr lang="zh-CN" altLang="en-US" sz="1600" dirty="0">
                <a:latin typeface="宋体" panose="02010600030101010101" pitchFamily="2" charset="-122"/>
              </a:rPr>
              <a:t>     </a:t>
            </a:r>
            <a:r>
              <a:rPr lang="en-US" altLang="zh-CN" sz="1600" dirty="0">
                <a:latin typeface="宋体" panose="02010600030101010101" pitchFamily="2" charset="-122"/>
              </a:rPr>
              <a:t>q:=NXQ;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记下无条件转移四元式的编号</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即</a:t>
            </a:r>
            <a:r>
              <a:rPr lang="en-US" altLang="zh-CN" sz="1600" b="1" dirty="0" err="1">
                <a:solidFill>
                  <a:srgbClr val="FF3399"/>
                </a:solidFill>
                <a:latin typeface="宋体" panose="02010600030101010101" pitchFamily="2" charset="-122"/>
              </a:rPr>
              <a:t>goto</a:t>
            </a:r>
            <a:r>
              <a:rPr lang="en-US" altLang="zh-CN" sz="1600" b="1" dirty="0">
                <a:solidFill>
                  <a:srgbClr val="FF3399"/>
                </a:solidFill>
                <a:latin typeface="宋体" panose="02010600030101010101" pitchFamily="2" charset="-122"/>
              </a:rPr>
              <a:t> OVER</a:t>
            </a:r>
            <a:r>
              <a:rPr lang="zh-CN" altLang="en-US" sz="1600" b="1" dirty="0">
                <a:solidFill>
                  <a:srgbClr val="FF3399"/>
                </a:solidFill>
                <a:latin typeface="宋体" panose="02010600030101010101" pitchFamily="2" charset="-122"/>
              </a:rPr>
              <a:t>位置</a:t>
            </a:r>
          </a:p>
          <a:p>
            <a:pPr algn="just">
              <a:buFont typeface="Wingdings" panose="05000000000000000000" pitchFamily="2" charset="2"/>
              <a:buNone/>
            </a:pPr>
            <a:r>
              <a:rPr lang="zh-CN" altLang="en-US" sz="1600" dirty="0">
                <a:latin typeface="宋体" panose="02010600030101010101" pitchFamily="2" charset="-122"/>
              </a:rPr>
              <a:t>     </a:t>
            </a:r>
            <a:r>
              <a:rPr lang="en-US" altLang="zh-CN" sz="1600" dirty="0">
                <a:latin typeface="宋体" panose="02010600030101010101" pitchFamily="2" charset="-122"/>
              </a:rPr>
              <a:t>GEN(j, , ,q+2);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生成一个四元式</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无条件转移到</a:t>
            </a:r>
            <a:r>
              <a:rPr lang="en-US" altLang="zh-CN" sz="1600" b="1" dirty="0">
                <a:solidFill>
                  <a:srgbClr val="FF3399"/>
                </a:solidFill>
                <a:latin typeface="宋体" panose="02010600030101010101" pitchFamily="2" charset="-122"/>
              </a:rPr>
              <a:t>OVER</a:t>
            </a:r>
            <a:r>
              <a:rPr lang="zh-CN" altLang="en-US" sz="1600" b="1" dirty="0">
                <a:solidFill>
                  <a:srgbClr val="FF3399"/>
                </a:solidFill>
                <a:latin typeface="宋体" panose="02010600030101010101" pitchFamily="2" charset="-122"/>
              </a:rPr>
              <a:t>位置</a:t>
            </a:r>
            <a:endParaRPr lang="zh-CN" altLang="en-US" sz="1600" dirty="0">
              <a:latin typeface="宋体" panose="02010600030101010101" pitchFamily="2" charset="-122"/>
            </a:endParaRPr>
          </a:p>
          <a:p>
            <a:pPr algn="just">
              <a:buFont typeface="Wingdings" panose="05000000000000000000" pitchFamily="2" charset="2"/>
              <a:buNone/>
            </a:pPr>
            <a:r>
              <a:rPr lang="zh-CN" altLang="en-US" sz="1600" dirty="0">
                <a:latin typeface="宋体" panose="02010600030101010101" pitchFamily="2" charset="-122"/>
              </a:rPr>
              <a:t>     </a:t>
            </a:r>
            <a:r>
              <a:rPr lang="en-US" altLang="zh-CN" sz="1600" dirty="0">
                <a:latin typeface="宋体" panose="02010600030101010101" pitchFamily="2" charset="-122"/>
              </a:rPr>
              <a:t>F</a:t>
            </a:r>
            <a:r>
              <a:rPr lang="en-US" altLang="zh-CN" sz="1600" dirty="0">
                <a:latin typeface="Courier New" panose="02070309020205020404" pitchFamily="49" charset="0"/>
              </a:rPr>
              <a:t>·</a:t>
            </a:r>
            <a:r>
              <a:rPr lang="en-US" altLang="zh-CN" sz="1600" dirty="0">
                <a:latin typeface="宋体" panose="02010600030101010101" pitchFamily="2" charset="-122"/>
              </a:rPr>
              <a:t>QUAD:=q+1;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记下</a:t>
            </a:r>
            <a:r>
              <a:rPr lang="en-US" altLang="zh-CN" sz="1600" b="1" dirty="0">
                <a:solidFill>
                  <a:srgbClr val="FF3399"/>
                </a:solidFill>
                <a:latin typeface="宋体" panose="02010600030101010101" pitchFamily="2" charset="-122"/>
              </a:rPr>
              <a:t>AGEN</a:t>
            </a:r>
            <a:r>
              <a:rPr lang="zh-CN" altLang="en-US" sz="1600" b="1" dirty="0">
                <a:solidFill>
                  <a:srgbClr val="FF3399"/>
                </a:solidFill>
                <a:latin typeface="宋体" panose="02010600030101010101" pitchFamily="2" charset="-122"/>
              </a:rPr>
              <a:t>位置，即</a:t>
            </a:r>
            <a:r>
              <a:rPr lang="en-US" altLang="zh-CN" sz="1600" b="1" dirty="0" err="1">
                <a:solidFill>
                  <a:srgbClr val="FF3399"/>
                </a:solidFill>
                <a:latin typeface="宋体" panose="02010600030101010101" pitchFamily="2" charset="-122"/>
              </a:rPr>
              <a:t>i</a:t>
            </a:r>
            <a:r>
              <a:rPr lang="en-US" altLang="zh-CN" sz="1600" b="1" dirty="0">
                <a:solidFill>
                  <a:srgbClr val="FF3399"/>
                </a:solidFill>
                <a:latin typeface="宋体" panose="02010600030101010101" pitchFamily="2" charset="-122"/>
              </a:rPr>
              <a:t> </a:t>
            </a:r>
            <a:r>
              <a:rPr kumimoji="1" lang="en-US" altLang="zh-CN" sz="1600" dirty="0">
                <a:solidFill>
                  <a:srgbClr val="FF3399"/>
                </a:solidFill>
                <a:latin typeface="宋体" panose="02010600030101010101" pitchFamily="2" charset="-122"/>
              </a:rPr>
              <a:t>:</a:t>
            </a:r>
            <a:r>
              <a:rPr lang="zh-CN" altLang="en-US" sz="1600" dirty="0">
                <a:solidFill>
                  <a:srgbClr val="FF3399"/>
                </a:solidFill>
                <a:latin typeface="宋体" panose="02010600030101010101" pitchFamily="2" charset="-122"/>
              </a:rPr>
              <a:t>＝</a:t>
            </a:r>
            <a:r>
              <a:rPr lang="en-US" altLang="zh-CN" sz="1600" b="1" dirty="0">
                <a:solidFill>
                  <a:srgbClr val="FF3399"/>
                </a:solidFill>
                <a:latin typeface="宋体" panose="02010600030101010101" pitchFamily="2" charset="-122"/>
              </a:rPr>
              <a:t>i+1</a:t>
            </a:r>
            <a:r>
              <a:rPr lang="zh-CN" altLang="en-US" sz="1600" b="1" dirty="0">
                <a:solidFill>
                  <a:srgbClr val="FF3399"/>
                </a:solidFill>
                <a:latin typeface="宋体" panose="02010600030101010101" pitchFamily="2" charset="-122"/>
              </a:rPr>
              <a:t>位置</a:t>
            </a:r>
            <a:endParaRPr lang="zh-CN" altLang="en-US" sz="1600" dirty="0">
              <a:latin typeface="宋体" panose="02010600030101010101" pitchFamily="2" charset="-122"/>
            </a:endParaRPr>
          </a:p>
          <a:p>
            <a:pPr algn="just">
              <a:buFont typeface="Wingdings" panose="05000000000000000000" pitchFamily="2" charset="2"/>
              <a:buNone/>
            </a:pPr>
            <a:r>
              <a:rPr lang="zh-CN" altLang="en-US" sz="1600" dirty="0">
                <a:latin typeface="宋体" panose="02010600030101010101" pitchFamily="2" charset="-122"/>
              </a:rPr>
              <a:t>     </a:t>
            </a:r>
            <a:r>
              <a:rPr lang="en-US" altLang="zh-CN" sz="1600" dirty="0">
                <a:latin typeface="宋体" panose="02010600030101010101" pitchFamily="2" charset="-122"/>
              </a:rPr>
              <a:t>GEN(+,F</a:t>
            </a:r>
            <a:r>
              <a:rPr lang="en-US" altLang="zh-CN" sz="1600" dirty="0">
                <a:latin typeface="Courier New" panose="02070309020205020404" pitchFamily="49" charset="0"/>
              </a:rPr>
              <a:t>·</a:t>
            </a:r>
            <a:r>
              <a:rPr lang="en-US" altLang="zh-CN" sz="1600" dirty="0">
                <a:latin typeface="宋体" panose="02010600030101010101" pitchFamily="2" charset="-122"/>
              </a:rPr>
              <a:t>PLACE, 1, F</a:t>
            </a:r>
            <a:r>
              <a:rPr lang="en-US" altLang="zh-CN" sz="1600" dirty="0">
                <a:latin typeface="Courier New" panose="02070309020205020404" pitchFamily="49" charset="0"/>
              </a:rPr>
              <a:t>·</a:t>
            </a:r>
            <a:r>
              <a:rPr lang="en-US" altLang="zh-CN" sz="1600" dirty="0">
                <a:latin typeface="宋体" panose="02010600030101010101" pitchFamily="2" charset="-122"/>
              </a:rPr>
              <a:t>PLACE); </a:t>
            </a:r>
            <a:r>
              <a:rPr lang="en-US" altLang="zh-CN" sz="1600" b="1" dirty="0">
                <a:solidFill>
                  <a:srgbClr val="FF3399"/>
                </a:solidFill>
                <a:latin typeface="宋体" panose="02010600030101010101" pitchFamily="2" charset="-122"/>
              </a:rPr>
              <a:t>//*</a:t>
            </a:r>
            <a:r>
              <a:rPr lang="en-US" altLang="zh-CN" sz="1600" b="1" dirty="0" err="1">
                <a:solidFill>
                  <a:srgbClr val="FF3399"/>
                </a:solidFill>
                <a:latin typeface="宋体" panose="02010600030101010101" pitchFamily="2" charset="-122"/>
              </a:rPr>
              <a:t>i</a:t>
            </a:r>
            <a:r>
              <a:rPr lang="en-US" altLang="zh-CN" sz="1600" b="1" dirty="0">
                <a:solidFill>
                  <a:srgbClr val="FF3399"/>
                </a:solidFill>
                <a:latin typeface="宋体" panose="02010600030101010101" pitchFamily="2" charset="-122"/>
              </a:rPr>
              <a:t> </a:t>
            </a:r>
            <a:r>
              <a:rPr kumimoji="1" lang="en-US" altLang="zh-CN" sz="1600" b="1" dirty="0">
                <a:solidFill>
                  <a:srgbClr val="FF3399"/>
                </a:solidFill>
                <a:latin typeface="黑体" panose="02010609060101010101" pitchFamily="49" charset="-122"/>
                <a:ea typeface="黑体" panose="02010609060101010101" pitchFamily="49" charset="-122"/>
              </a:rPr>
              <a:t>:</a:t>
            </a:r>
            <a:r>
              <a:rPr lang="zh-CN" altLang="en-US" sz="1600" b="1" dirty="0">
                <a:solidFill>
                  <a:srgbClr val="FF3399"/>
                </a:solidFill>
                <a:latin typeface="黑体" panose="02010609060101010101" pitchFamily="49" charset="-122"/>
                <a:ea typeface="黑体" panose="02010609060101010101" pitchFamily="49" charset="-122"/>
              </a:rPr>
              <a:t>＝</a:t>
            </a:r>
            <a:r>
              <a:rPr lang="en-US" altLang="zh-CN" sz="1600" b="1" dirty="0">
                <a:solidFill>
                  <a:srgbClr val="FF3399"/>
                </a:solidFill>
                <a:latin typeface="宋体" panose="02010600030101010101" pitchFamily="2" charset="-122"/>
              </a:rPr>
              <a:t>i+1</a:t>
            </a:r>
            <a:endParaRPr lang="en-US" altLang="zh-CN" sz="1600" dirty="0">
              <a:latin typeface="宋体" panose="02010600030101010101" pitchFamily="2" charset="-122"/>
            </a:endParaRPr>
          </a:p>
          <a:p>
            <a:pPr algn="just">
              <a:buFont typeface="Wingdings" panose="05000000000000000000" pitchFamily="2" charset="2"/>
              <a:buNone/>
            </a:pPr>
            <a:r>
              <a:rPr lang="en-US" altLang="zh-CN" sz="1600" dirty="0">
                <a:latin typeface="宋体" panose="02010600030101010101" pitchFamily="2" charset="-122"/>
              </a:rPr>
              <a:t>     F</a:t>
            </a:r>
            <a:r>
              <a:rPr lang="en-US" altLang="zh-CN" sz="1600" dirty="0">
                <a:latin typeface="Courier New" panose="02070309020205020404" pitchFamily="49" charset="0"/>
              </a:rPr>
              <a:t>·</a:t>
            </a:r>
            <a:r>
              <a:rPr lang="en-US" altLang="zh-CN" sz="1600" dirty="0">
                <a:latin typeface="宋体" panose="02010600030101010101" pitchFamily="2" charset="-122"/>
              </a:rPr>
              <a:t>CHAIN:=NXQ;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将</a:t>
            </a:r>
            <a:r>
              <a:rPr lang="en-US" altLang="zh-CN" sz="1600" b="1" dirty="0">
                <a:solidFill>
                  <a:srgbClr val="FF3399"/>
                </a:solidFill>
                <a:latin typeface="宋体" panose="02010600030101010101" pitchFamily="2" charset="-122"/>
              </a:rPr>
              <a:t>NXQ</a:t>
            </a:r>
            <a:r>
              <a:rPr lang="zh-CN" altLang="en-US" sz="1600" b="1" dirty="0">
                <a:solidFill>
                  <a:srgbClr val="FF3399"/>
                </a:solidFill>
                <a:latin typeface="宋体" panose="02010600030101010101" pitchFamily="2" charset="-122"/>
              </a:rPr>
              <a:t>的位置传递下去，以供以后回填</a:t>
            </a:r>
            <a:r>
              <a:rPr lang="zh-CN" altLang="en-US" sz="1600" dirty="0">
                <a:latin typeface="宋体" panose="02010600030101010101" pitchFamily="2" charset="-122"/>
              </a:rPr>
              <a:t></a:t>
            </a:r>
          </a:p>
          <a:p>
            <a:pPr algn="just">
              <a:buFont typeface="Wingdings" panose="05000000000000000000" pitchFamily="2" charset="2"/>
              <a:buNone/>
            </a:pPr>
            <a:r>
              <a:rPr lang="zh-CN" altLang="en-US" sz="1600" dirty="0">
                <a:latin typeface="宋体" panose="02010600030101010101" pitchFamily="2" charset="-122"/>
              </a:rPr>
              <a:t>     </a:t>
            </a:r>
            <a:r>
              <a:rPr lang="en-US" altLang="zh-CN" sz="1600" dirty="0">
                <a:latin typeface="宋体" panose="02010600030101010101" pitchFamily="2" charset="-122"/>
              </a:rPr>
              <a:t>GEN(j&gt;,F</a:t>
            </a:r>
            <a:r>
              <a:rPr lang="en-US" altLang="zh-CN" sz="1600" dirty="0">
                <a:latin typeface="Courier New" panose="02070309020205020404" pitchFamily="49" charset="0"/>
              </a:rPr>
              <a:t>·</a:t>
            </a:r>
            <a:r>
              <a:rPr lang="en-US" altLang="zh-CN" sz="1600" dirty="0">
                <a:latin typeface="宋体" panose="02010600030101010101" pitchFamily="2" charset="-122"/>
              </a:rPr>
              <a:t>PLACE,T,0)}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条件四元式</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判断是否达到达终值</a:t>
            </a:r>
            <a:endParaRPr lang="zh-CN" altLang="en-US" sz="1800" dirty="0">
              <a:latin typeface="宋体" panose="02010600030101010101" pitchFamily="2" charset="-122"/>
            </a:endParaRPr>
          </a:p>
          <a:p>
            <a:pPr algn="just">
              <a:buFont typeface="Wingdings" panose="05000000000000000000" pitchFamily="2" charset="2"/>
              <a:buNone/>
            </a:pPr>
            <a:r>
              <a:rPr lang="zh-CN" altLang="en-US" sz="1600" b="1" dirty="0">
                <a:solidFill>
                  <a:srgbClr val="00FF00"/>
                </a:solidFill>
                <a:latin typeface="宋体" panose="02010600030101010101" pitchFamily="2" charset="-122"/>
              </a:rPr>
              <a:t>  ②</a:t>
            </a:r>
            <a:r>
              <a:rPr lang="zh-CN" altLang="en-US" sz="1600" dirty="0">
                <a:latin typeface="宋体" panose="02010600030101010101" pitchFamily="2" charset="-122"/>
              </a:rPr>
              <a:t> </a:t>
            </a:r>
            <a:r>
              <a:rPr lang="en-US" altLang="zh-CN" sz="1600" dirty="0">
                <a:latin typeface="宋体" panose="02010600030101010101" pitchFamily="2" charset="-122"/>
              </a:rPr>
              <a:t>S:= FS</a:t>
            </a:r>
            <a:r>
              <a:rPr lang="en-US" altLang="zh-CN" sz="1600" baseline="30000" dirty="0">
                <a:latin typeface="宋体" panose="02010600030101010101" pitchFamily="2" charset="-122"/>
              </a:rPr>
              <a:t>(1)</a:t>
            </a:r>
            <a:r>
              <a:rPr lang="en-US" altLang="zh-CN" sz="1600" dirty="0">
                <a:latin typeface="宋体" panose="02010600030101010101" pitchFamily="2" charset="-122"/>
              </a:rPr>
              <a:t></a:t>
            </a:r>
          </a:p>
          <a:p>
            <a:pPr algn="just">
              <a:buFont typeface="Wingdings" panose="05000000000000000000" pitchFamily="2" charset="2"/>
              <a:buNone/>
            </a:pPr>
            <a:r>
              <a:rPr lang="en-US" altLang="zh-CN" sz="1600" dirty="0">
                <a:latin typeface="宋体" panose="02010600030101010101" pitchFamily="2" charset="-122"/>
              </a:rPr>
              <a:t>    {BACKPATCH (S</a:t>
            </a:r>
            <a:r>
              <a:rPr lang="en-US" altLang="zh-CN" sz="1600" baseline="30000" dirty="0">
                <a:latin typeface="宋体" panose="02010600030101010101" pitchFamily="2" charset="-122"/>
              </a:rPr>
              <a:t>(1)</a:t>
            </a:r>
            <a:r>
              <a:rPr lang="en-US" altLang="zh-CN" sz="1600" dirty="0">
                <a:latin typeface="Courier New" panose="02070309020205020404" pitchFamily="49" charset="0"/>
              </a:rPr>
              <a:t>·</a:t>
            </a:r>
            <a:r>
              <a:rPr lang="en-US" altLang="zh-CN" sz="1600" dirty="0">
                <a:latin typeface="宋体" panose="02010600030101010101" pitchFamily="2" charset="-122"/>
              </a:rPr>
              <a:t>CHAIN,F</a:t>
            </a:r>
            <a:r>
              <a:rPr lang="en-US" altLang="zh-CN" sz="1600" dirty="0">
                <a:latin typeface="Courier New" panose="02070309020205020404" pitchFamily="49" charset="0"/>
              </a:rPr>
              <a:t>·</a:t>
            </a:r>
            <a:r>
              <a:rPr lang="en-US" altLang="zh-CN" sz="1600" dirty="0">
                <a:latin typeface="宋体" panose="02010600030101010101" pitchFamily="2" charset="-122"/>
              </a:rPr>
              <a:t>QUAD);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用</a:t>
            </a:r>
            <a:r>
              <a:rPr lang="en-US" altLang="zh-CN" sz="1600" b="1" dirty="0" err="1">
                <a:solidFill>
                  <a:srgbClr val="FF3399"/>
                </a:solidFill>
                <a:latin typeface="宋体" panose="02010600030101010101" pitchFamily="2" charset="-122"/>
              </a:rPr>
              <a:t>i</a:t>
            </a:r>
            <a:r>
              <a:rPr lang="en-US" altLang="zh-CN" sz="1600" b="1" dirty="0">
                <a:solidFill>
                  <a:srgbClr val="FF3399"/>
                </a:solidFill>
                <a:latin typeface="宋体" panose="02010600030101010101" pitchFamily="2" charset="-122"/>
              </a:rPr>
              <a:t> </a:t>
            </a:r>
            <a:r>
              <a:rPr kumimoji="1"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a:t>
            </a:r>
            <a:r>
              <a:rPr lang="en-US" altLang="zh-CN" sz="1600" b="1" dirty="0">
                <a:solidFill>
                  <a:srgbClr val="FF3399"/>
                </a:solidFill>
                <a:latin typeface="宋体" panose="02010600030101010101" pitchFamily="2" charset="-122"/>
              </a:rPr>
              <a:t>i+1</a:t>
            </a:r>
            <a:r>
              <a:rPr lang="zh-CN" altLang="en-US" sz="1600" b="1" dirty="0">
                <a:solidFill>
                  <a:srgbClr val="FF3399"/>
                </a:solidFill>
                <a:latin typeface="宋体" panose="02010600030101010101" pitchFamily="2" charset="-122"/>
              </a:rPr>
              <a:t>位置回填</a:t>
            </a:r>
            <a:endParaRPr lang="zh-CN" altLang="en-US" sz="1600" dirty="0">
              <a:latin typeface="宋体" panose="02010600030101010101" pitchFamily="2" charset="-122"/>
            </a:endParaRPr>
          </a:p>
          <a:p>
            <a:pPr>
              <a:buFont typeface="Wingdings" panose="05000000000000000000" pitchFamily="2" charset="2"/>
              <a:buNone/>
            </a:pPr>
            <a:r>
              <a:rPr lang="zh-CN" altLang="en-US" sz="1600" dirty="0">
                <a:latin typeface="宋体" panose="02010600030101010101" pitchFamily="2" charset="-122"/>
              </a:rPr>
              <a:t>     </a:t>
            </a:r>
            <a:r>
              <a:rPr lang="en-US" altLang="zh-CN" sz="1600" dirty="0">
                <a:latin typeface="宋体" panose="02010600030101010101" pitchFamily="2" charset="-122"/>
              </a:rPr>
              <a:t>GEN(j, , ,F</a:t>
            </a:r>
            <a:r>
              <a:rPr lang="en-US" altLang="zh-CN" sz="1600" dirty="0"/>
              <a:t>·</a:t>
            </a:r>
            <a:r>
              <a:rPr lang="en-US" altLang="zh-CN" sz="1600" dirty="0">
                <a:latin typeface="宋体" panose="02010600030101010101" pitchFamily="2" charset="-122"/>
              </a:rPr>
              <a:t>QUAD);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无条件转移到</a:t>
            </a:r>
            <a:r>
              <a:rPr lang="en-US" altLang="zh-CN" sz="1600" b="1" dirty="0">
                <a:solidFill>
                  <a:srgbClr val="FF3399"/>
                </a:solidFill>
                <a:latin typeface="宋体" panose="02010600030101010101" pitchFamily="2" charset="-122"/>
              </a:rPr>
              <a:t>AGEN</a:t>
            </a:r>
            <a:r>
              <a:rPr lang="zh-CN" altLang="en-US" sz="1600" b="1" dirty="0">
                <a:solidFill>
                  <a:srgbClr val="FF3399"/>
                </a:solidFill>
                <a:latin typeface="宋体" panose="02010600030101010101" pitchFamily="2" charset="-122"/>
              </a:rPr>
              <a:t>位置，即</a:t>
            </a:r>
            <a:r>
              <a:rPr lang="en-US" altLang="zh-CN" sz="1600" b="1" dirty="0" err="1">
                <a:solidFill>
                  <a:srgbClr val="FF3399"/>
                </a:solidFill>
                <a:latin typeface="宋体" panose="02010600030101010101" pitchFamily="2" charset="-122"/>
              </a:rPr>
              <a:t>i</a:t>
            </a:r>
            <a:r>
              <a:rPr lang="en-US" altLang="zh-CN" sz="1600" b="1" dirty="0">
                <a:solidFill>
                  <a:srgbClr val="FF3399"/>
                </a:solidFill>
                <a:latin typeface="宋体" panose="02010600030101010101" pitchFamily="2" charset="-122"/>
              </a:rPr>
              <a:t> </a:t>
            </a:r>
            <a:r>
              <a:rPr kumimoji="1" lang="en-US" altLang="zh-CN" sz="1600" b="1" dirty="0">
                <a:solidFill>
                  <a:srgbClr val="FF3399"/>
                </a:solidFill>
                <a:latin typeface="宋体" panose="02010600030101010101" pitchFamily="2" charset="-122"/>
              </a:rPr>
              <a:t>:</a:t>
            </a:r>
            <a:r>
              <a:rPr kumimoji="1" lang="zh-CN" altLang="en-US" sz="1600" b="1" dirty="0">
                <a:solidFill>
                  <a:srgbClr val="FF3399"/>
                </a:solidFill>
                <a:latin typeface="宋体" panose="02010600030101010101" pitchFamily="2" charset="-122"/>
              </a:rPr>
              <a:t>＝</a:t>
            </a:r>
            <a:r>
              <a:rPr lang="en-US" altLang="zh-CN" sz="1600" b="1" dirty="0">
                <a:solidFill>
                  <a:srgbClr val="FF3399"/>
                </a:solidFill>
                <a:latin typeface="宋体" panose="02010600030101010101" pitchFamily="2" charset="-122"/>
              </a:rPr>
              <a:t>i+1</a:t>
            </a:r>
            <a:r>
              <a:rPr lang="zh-CN" altLang="en-US" sz="1600" b="1" dirty="0">
                <a:solidFill>
                  <a:srgbClr val="FF3399"/>
                </a:solidFill>
                <a:latin typeface="宋体" panose="02010600030101010101" pitchFamily="2" charset="-122"/>
              </a:rPr>
              <a:t>位置</a:t>
            </a:r>
            <a:endParaRPr lang="zh-CN" altLang="en-US" sz="1600" dirty="0">
              <a:latin typeface="宋体" panose="02010600030101010101" pitchFamily="2" charset="-122"/>
            </a:endParaRPr>
          </a:p>
          <a:p>
            <a:pPr>
              <a:buFont typeface="Wingdings" panose="05000000000000000000" pitchFamily="2" charset="2"/>
              <a:buNone/>
            </a:pPr>
            <a:r>
              <a:rPr lang="zh-CN" altLang="en-US" sz="1600" dirty="0">
                <a:latin typeface="宋体" panose="02010600030101010101" pitchFamily="2" charset="-122"/>
              </a:rPr>
              <a:t>     </a:t>
            </a:r>
            <a:r>
              <a:rPr lang="en-US" altLang="zh-CN" sz="1600" dirty="0">
                <a:latin typeface="宋体" panose="02010600030101010101" pitchFamily="2" charset="-122"/>
              </a:rPr>
              <a:t>S</a:t>
            </a:r>
            <a:r>
              <a:rPr lang="en-US" altLang="zh-CN" sz="1600" dirty="0"/>
              <a:t>·</a:t>
            </a:r>
            <a:r>
              <a:rPr lang="en-US" altLang="zh-CN" sz="1600" dirty="0">
                <a:latin typeface="宋体" panose="02010600030101010101" pitchFamily="2" charset="-122"/>
              </a:rPr>
              <a:t>CHAIN:=F</a:t>
            </a:r>
            <a:r>
              <a:rPr lang="en-US" altLang="zh-CN" sz="1600" dirty="0"/>
              <a:t>·</a:t>
            </a:r>
            <a:r>
              <a:rPr lang="en-US" altLang="zh-CN" sz="1600" dirty="0">
                <a:latin typeface="宋体" panose="02010600030101010101" pitchFamily="2" charset="-122"/>
              </a:rPr>
              <a:t>CHAIN} </a:t>
            </a:r>
            <a:r>
              <a:rPr lang="en-US" altLang="zh-CN" sz="1600" b="1" dirty="0">
                <a:solidFill>
                  <a:srgbClr val="FF3399"/>
                </a:solidFill>
                <a:latin typeface="宋体" panose="02010600030101010101" pitchFamily="2" charset="-122"/>
              </a:rPr>
              <a:t>//*</a:t>
            </a:r>
            <a:r>
              <a:rPr lang="zh-CN" altLang="en-US" sz="1600" b="1" dirty="0">
                <a:solidFill>
                  <a:srgbClr val="FF3399"/>
                </a:solidFill>
                <a:latin typeface="宋体" panose="02010600030101010101" pitchFamily="2" charset="-122"/>
              </a:rPr>
              <a:t>将</a:t>
            </a:r>
            <a:r>
              <a:rPr lang="en-US" altLang="zh-CN" sz="1600" b="1" dirty="0">
                <a:solidFill>
                  <a:srgbClr val="FF3399"/>
                </a:solidFill>
                <a:latin typeface="宋体" panose="02010600030101010101" pitchFamily="2" charset="-122"/>
              </a:rPr>
              <a:t>OVER</a:t>
            </a:r>
            <a:r>
              <a:rPr lang="zh-CN" altLang="en-US" sz="1600" b="1" dirty="0">
                <a:solidFill>
                  <a:srgbClr val="FF3399"/>
                </a:solidFill>
                <a:latin typeface="宋体" panose="02010600030101010101" pitchFamily="2" charset="-122"/>
              </a:rPr>
              <a:t>位置传递下去，以供以后回填</a:t>
            </a:r>
          </a:p>
        </p:txBody>
      </p:sp>
    </p:spTree>
    <p:extLst>
      <p:ext uri="{BB962C8B-B14F-4D97-AF65-F5344CB8AC3E}">
        <p14:creationId xmlns:p14="http://schemas.microsoft.com/office/powerpoint/2010/main" val="2889405827"/>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4802" name="Rectangle 2"/>
          <p:cNvSpPr>
            <a:spLocks noGrp="1" noChangeArrowheads="1"/>
          </p:cNvSpPr>
          <p:nvPr>
            <p:ph type="body" idx="1"/>
          </p:nvPr>
        </p:nvSpPr>
        <p:spPr>
          <a:xfrm>
            <a:off x="1752600" y="0"/>
            <a:ext cx="8458200" cy="838200"/>
          </a:xfrm>
        </p:spPr>
        <p:txBody>
          <a:bodyPr/>
          <a:lstStyle/>
          <a:p>
            <a:pPr>
              <a:spcBef>
                <a:spcPct val="0"/>
              </a:spcBef>
              <a:buFontTx/>
              <a:buNone/>
            </a:pPr>
            <a:r>
              <a:rPr kumimoji="1" lang="zh-CN" altLang="en-US" sz="1800">
                <a:latin typeface="宋体" panose="02010600030101010101" pitchFamily="2" charset="-122"/>
              </a:rPr>
              <a:t>例</a:t>
            </a:r>
            <a:r>
              <a:rPr kumimoji="1" lang="en-US" altLang="zh-CN" sz="1800">
                <a:latin typeface="宋体" panose="02010600030101010101" pitchFamily="2" charset="-122"/>
              </a:rPr>
              <a:t>5.10   </a:t>
            </a:r>
            <a:r>
              <a:rPr kumimoji="1" lang="zh-CN" altLang="en-US" sz="1800">
                <a:latin typeface="宋体" panose="02010600030101010101" pitchFamily="2" charset="-122"/>
              </a:rPr>
              <a:t>写出循环语句</a:t>
            </a:r>
          </a:p>
          <a:p>
            <a:pPr>
              <a:spcBef>
                <a:spcPct val="0"/>
              </a:spcBef>
              <a:buFontTx/>
              <a:buNone/>
            </a:pPr>
            <a:r>
              <a:rPr kumimoji="1" lang="zh-CN" altLang="en-US" sz="1800">
                <a:latin typeface="宋体" panose="02010600030101010101" pitchFamily="2" charset="-122"/>
              </a:rPr>
              <a:t>    </a:t>
            </a:r>
            <a:r>
              <a:rPr kumimoji="1" lang="en-US" altLang="zh-CN" sz="1800">
                <a:latin typeface="宋体" panose="02010600030101010101" pitchFamily="2" charset="-122"/>
              </a:rPr>
              <a:t>for i:=1 to 100 do m:=m+i</a:t>
            </a:r>
            <a:r>
              <a:rPr kumimoji="1" lang="zh-CN" altLang="en-US" sz="1800">
                <a:latin typeface="宋体" panose="02010600030101010101" pitchFamily="2" charset="-122"/>
              </a:rPr>
              <a:t>的翻译过程。 </a:t>
            </a:r>
          </a:p>
          <a:p>
            <a:pPr>
              <a:buFont typeface="Wingdings" panose="05000000000000000000" pitchFamily="2" charset="2"/>
              <a:buNone/>
            </a:pPr>
            <a:endParaRPr lang="en-US" altLang="zh-CN" sz="1800">
              <a:latin typeface="宋体" panose="02010600030101010101" pitchFamily="2" charset="-122"/>
            </a:endParaRPr>
          </a:p>
        </p:txBody>
      </p:sp>
      <p:sp>
        <p:nvSpPr>
          <p:cNvPr id="844803" name="Text Box 3"/>
          <p:cNvSpPr txBox="1">
            <a:spLocks noChangeArrowheads="1"/>
          </p:cNvSpPr>
          <p:nvPr/>
        </p:nvSpPr>
        <p:spPr bwMode="auto">
          <a:xfrm>
            <a:off x="1905000" y="1066801"/>
            <a:ext cx="4648200" cy="5946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lang="en-US" altLang="zh-CN" sz="2000" u="sng">
                <a:latin typeface="宋体" panose="02010600030101010101" pitchFamily="2" charset="-122"/>
              </a:rPr>
              <a:t> F</a:t>
            </a:r>
            <a:r>
              <a:rPr lang="en-US" altLang="zh-CN" sz="2000">
                <a:latin typeface="宋体" panose="02010600030101010101" pitchFamily="2" charset="-122"/>
              </a:rPr>
              <a:t> m </a:t>
            </a:r>
            <a:r>
              <a:rPr kumimoji="1" lang="en-US" altLang="zh-CN" sz="2000">
                <a:latin typeface="宋体" panose="02010600030101010101" pitchFamily="2" charset="-122"/>
              </a:rPr>
              <a:t>:</a:t>
            </a:r>
            <a:r>
              <a:rPr kumimoji="1" lang="zh-CN" altLang="en-US" sz="2000">
                <a:latin typeface="宋体" panose="02010600030101010101" pitchFamily="2" charset="-122"/>
              </a:rPr>
              <a:t>＝</a:t>
            </a:r>
            <a:r>
              <a:rPr kumimoji="1" lang="en-US" altLang="zh-CN" sz="2000">
                <a:latin typeface="宋体" panose="02010600030101010101" pitchFamily="2" charset="-122"/>
              </a:rPr>
              <a:t>m</a:t>
            </a:r>
            <a:r>
              <a:rPr kumimoji="1" lang="zh-CN" altLang="en-US" sz="2000">
                <a:latin typeface="宋体" panose="02010600030101010101" pitchFamily="2" charset="-122"/>
              </a:rPr>
              <a:t>＋</a:t>
            </a:r>
            <a:r>
              <a:rPr kumimoji="1" lang="en-US" altLang="zh-CN" sz="2000">
                <a:latin typeface="宋体" panose="02010600030101010101" pitchFamily="2" charset="-122"/>
              </a:rPr>
              <a:t>1</a:t>
            </a:r>
          </a:p>
          <a:p>
            <a:pPr>
              <a:spcBef>
                <a:spcPct val="0"/>
              </a:spcBef>
              <a:buFontTx/>
              <a:buNone/>
            </a:pPr>
            <a:r>
              <a:rPr kumimoji="1" lang="en-US" altLang="zh-CN" sz="2000">
                <a:latin typeface="宋体" panose="02010600030101010101" pitchFamily="2" charset="-122"/>
              </a:rPr>
              <a:t>{q:</a:t>
            </a:r>
            <a:r>
              <a:rPr kumimoji="1" lang="zh-CN" altLang="en-US" sz="2000">
                <a:latin typeface="宋体" panose="02010600030101010101" pitchFamily="2" charset="-122"/>
              </a:rPr>
              <a:t>＝</a:t>
            </a:r>
            <a:r>
              <a:rPr kumimoji="1" lang="en-US" altLang="zh-CN" sz="2000">
                <a:latin typeface="宋体" panose="02010600030101010101" pitchFamily="2" charset="-122"/>
              </a:rPr>
              <a:t>NXQ=102</a:t>
            </a:r>
          </a:p>
          <a:p>
            <a:pPr>
              <a:spcBef>
                <a:spcPct val="0"/>
              </a:spcBef>
              <a:buFontTx/>
              <a:buNone/>
            </a:pPr>
            <a:r>
              <a:rPr kumimoji="1" lang="en-US" altLang="zh-CN" sz="2000">
                <a:latin typeface="宋体" panose="02010600030101010101" pitchFamily="2" charset="-122"/>
              </a:rPr>
              <a:t> </a:t>
            </a:r>
            <a:r>
              <a:rPr lang="en-US" altLang="zh-CN" sz="2000">
                <a:effectLst>
                  <a:outerShdw blurRad="38100" dist="38100" dir="2700000" algn="tl">
                    <a:srgbClr val="000000"/>
                  </a:outerShdw>
                </a:effectLst>
                <a:latin typeface="宋体" panose="02010600030101010101" pitchFamily="2" charset="-122"/>
              </a:rPr>
              <a:t>F</a:t>
            </a:r>
            <a:r>
              <a:rPr lang="en-US" altLang="zh-CN" sz="2000">
                <a:effectLst>
                  <a:outerShdw blurRad="38100" dist="38100" dir="2700000" algn="tl">
                    <a:srgbClr val="000000"/>
                  </a:outerShdw>
                </a:effectLst>
                <a:latin typeface="Courier New" panose="02070309020205020404" pitchFamily="49" charset="0"/>
              </a:rPr>
              <a:t>·</a:t>
            </a:r>
            <a:r>
              <a:rPr lang="en-US" altLang="zh-CN" sz="2000">
                <a:effectLst>
                  <a:outerShdw blurRad="38100" dist="38100" dir="2700000" algn="tl">
                    <a:srgbClr val="000000"/>
                  </a:outerShdw>
                </a:effectLst>
                <a:latin typeface="宋体" panose="02010600030101010101" pitchFamily="2" charset="-122"/>
              </a:rPr>
              <a:t>QUAD:</a:t>
            </a:r>
            <a:r>
              <a:rPr kumimoji="1" lang="zh-CN" altLang="en-US" sz="2000">
                <a:latin typeface="宋体" panose="02010600030101010101" pitchFamily="2" charset="-122"/>
              </a:rPr>
              <a:t>＝ </a:t>
            </a:r>
            <a:r>
              <a:rPr kumimoji="1" lang="en-US" altLang="zh-CN" sz="2000">
                <a:latin typeface="宋体" panose="02010600030101010101" pitchFamily="2" charset="-122"/>
              </a:rPr>
              <a:t>q+1</a:t>
            </a:r>
            <a:r>
              <a:rPr kumimoji="1" lang="zh-CN" altLang="en-US" sz="2000">
                <a:latin typeface="宋体" panose="02010600030101010101" pitchFamily="2" charset="-122"/>
              </a:rPr>
              <a:t>＝</a:t>
            </a:r>
            <a:r>
              <a:rPr kumimoji="1" lang="en-US" altLang="zh-CN" sz="2000">
                <a:latin typeface="宋体" panose="02010600030101010101" pitchFamily="2" charset="-122"/>
              </a:rPr>
              <a:t>102</a:t>
            </a:r>
            <a:r>
              <a:rPr kumimoji="1" lang="zh-CN" altLang="en-US" sz="2000">
                <a:latin typeface="宋体" panose="02010600030101010101" pitchFamily="2" charset="-122"/>
              </a:rPr>
              <a:t>＋</a:t>
            </a:r>
            <a:r>
              <a:rPr kumimoji="1" lang="en-US" altLang="zh-CN" sz="2000">
                <a:latin typeface="宋体" panose="02010600030101010101" pitchFamily="2" charset="-122"/>
              </a:rPr>
              <a:t>1</a:t>
            </a:r>
            <a:r>
              <a:rPr kumimoji="1" lang="zh-CN" altLang="en-US" sz="2000">
                <a:latin typeface="宋体" panose="02010600030101010101" pitchFamily="2" charset="-122"/>
              </a:rPr>
              <a:t>＝</a:t>
            </a:r>
            <a:r>
              <a:rPr kumimoji="1" lang="en-US" altLang="zh-CN" sz="2000">
                <a:latin typeface="宋体" panose="02010600030101010101" pitchFamily="2" charset="-122"/>
              </a:rPr>
              <a:t>103 </a:t>
            </a:r>
          </a:p>
          <a:p>
            <a:pPr>
              <a:spcBef>
                <a:spcPct val="0"/>
              </a:spcBef>
              <a:buFontTx/>
              <a:buNone/>
            </a:pPr>
            <a:r>
              <a:rPr lang="en-US" altLang="zh-CN" sz="2000">
                <a:effectLst>
                  <a:outerShdw blurRad="38100" dist="38100" dir="2700000" algn="tl">
                    <a:srgbClr val="000000"/>
                  </a:outerShdw>
                </a:effectLst>
                <a:latin typeface="宋体" panose="02010600030101010101" pitchFamily="2" charset="-122"/>
              </a:rPr>
              <a:t> F</a:t>
            </a:r>
            <a:r>
              <a:rPr lang="en-US" altLang="zh-CN" sz="2000">
                <a:effectLst>
                  <a:outerShdw blurRad="38100" dist="38100" dir="2700000" algn="tl">
                    <a:srgbClr val="000000"/>
                  </a:outerShdw>
                </a:effectLst>
                <a:latin typeface="Courier New" panose="02070309020205020404" pitchFamily="49" charset="0"/>
              </a:rPr>
              <a:t>·</a:t>
            </a:r>
            <a:r>
              <a:rPr lang="en-US" altLang="zh-CN" sz="2000">
                <a:effectLst>
                  <a:outerShdw blurRad="38100" dist="38100" dir="2700000" algn="tl">
                    <a:srgbClr val="000000"/>
                  </a:outerShdw>
                </a:effectLst>
                <a:latin typeface="宋体" panose="02010600030101010101" pitchFamily="2" charset="-122"/>
              </a:rPr>
              <a:t>CHAIN:</a:t>
            </a:r>
            <a:r>
              <a:rPr lang="zh-CN" altLang="en-US" sz="2000">
                <a:effectLst>
                  <a:outerShdw blurRad="38100" dist="38100" dir="2700000" algn="tl">
                    <a:srgbClr val="000000"/>
                  </a:outerShdw>
                </a:effectLst>
                <a:latin typeface="宋体" panose="02010600030101010101" pitchFamily="2" charset="-122"/>
              </a:rPr>
              <a:t>＝</a:t>
            </a:r>
            <a:r>
              <a:rPr lang="en-US" altLang="zh-CN" sz="2000">
                <a:effectLst>
                  <a:outerShdw blurRad="38100" dist="38100" dir="2700000" algn="tl">
                    <a:srgbClr val="000000"/>
                  </a:outerShdw>
                </a:effectLst>
                <a:latin typeface="宋体" panose="02010600030101010101" pitchFamily="2" charset="-122"/>
              </a:rPr>
              <a:t>NXQ</a:t>
            </a:r>
            <a:r>
              <a:rPr lang="zh-CN" altLang="en-US" sz="2000">
                <a:effectLst>
                  <a:outerShdw blurRad="38100" dist="38100" dir="2700000" algn="tl">
                    <a:srgbClr val="000000"/>
                  </a:outerShdw>
                </a:effectLst>
                <a:latin typeface="宋体" panose="02010600030101010101" pitchFamily="2" charset="-122"/>
              </a:rPr>
              <a:t>＝</a:t>
            </a:r>
            <a:r>
              <a:rPr lang="en-US" altLang="zh-CN" sz="2000">
                <a:effectLst>
                  <a:outerShdw blurRad="38100" dist="38100" dir="2700000" algn="tl">
                    <a:srgbClr val="000000"/>
                  </a:outerShdw>
                </a:effectLst>
                <a:latin typeface="宋体" panose="02010600030101010101" pitchFamily="2" charset="-122"/>
              </a:rPr>
              <a:t>104}</a:t>
            </a:r>
          </a:p>
          <a:p>
            <a:pPr>
              <a:spcBef>
                <a:spcPct val="0"/>
              </a:spcBef>
              <a:buFontTx/>
              <a:buNone/>
            </a:pPr>
            <a:endParaRPr lang="en-US" altLang="zh-CN">
              <a:effectLst>
                <a:outerShdw blurRad="38100" dist="38100" dir="2700000" algn="tl">
                  <a:srgbClr val="000000"/>
                </a:outerShdw>
              </a:effectLst>
              <a:latin typeface="宋体" panose="02010600030101010101" pitchFamily="2" charset="-122"/>
            </a:endParaRPr>
          </a:p>
          <a:p>
            <a:pPr>
              <a:spcBef>
                <a:spcPct val="0"/>
              </a:spcBef>
              <a:buFontTx/>
              <a:buNone/>
            </a:pPr>
            <a:r>
              <a:rPr lang="en-US" altLang="zh-CN" sz="2400">
                <a:effectLst>
                  <a:outerShdw blurRad="38100" dist="38100" dir="2700000" algn="tl">
                    <a:srgbClr val="000000"/>
                  </a:outerShdw>
                </a:effectLst>
                <a:latin typeface="宋体" panose="02010600030101010101" pitchFamily="2" charset="-122"/>
              </a:rPr>
              <a:t> </a:t>
            </a:r>
          </a:p>
          <a:p>
            <a:pPr>
              <a:spcBef>
                <a:spcPct val="0"/>
              </a:spcBef>
              <a:buFontTx/>
              <a:buNone/>
            </a:pPr>
            <a:r>
              <a:rPr lang="en-US" altLang="zh-CN" sz="2000">
                <a:effectLst>
                  <a:outerShdw blurRad="38100" dist="38100" dir="2700000" algn="tl">
                    <a:srgbClr val="000000"/>
                  </a:outerShdw>
                </a:effectLst>
                <a:latin typeface="宋体" panose="02010600030101010101" pitchFamily="2" charset="-122"/>
              </a:rPr>
              <a:t>F m :</a:t>
            </a:r>
            <a:r>
              <a:rPr lang="zh-CN" altLang="en-US" sz="2000">
                <a:effectLst>
                  <a:outerShdw blurRad="38100" dist="38100" dir="2700000" algn="tl">
                    <a:srgbClr val="000000"/>
                  </a:outerShdw>
                </a:effectLst>
                <a:latin typeface="宋体" panose="02010600030101010101" pitchFamily="2" charset="-122"/>
              </a:rPr>
              <a:t>＝</a:t>
            </a:r>
            <a:r>
              <a:rPr lang="zh-CN" altLang="en-US" sz="2000" u="sng">
                <a:effectLst>
                  <a:outerShdw blurRad="38100" dist="38100" dir="2700000" algn="tl">
                    <a:srgbClr val="000000"/>
                  </a:outerShdw>
                </a:effectLst>
                <a:latin typeface="宋体" panose="02010600030101010101" pitchFamily="2" charset="-122"/>
              </a:rPr>
              <a:t> </a:t>
            </a:r>
            <a:r>
              <a:rPr lang="en-US" altLang="zh-CN" sz="2000" u="sng">
                <a:effectLst>
                  <a:outerShdw blurRad="38100" dist="38100" dir="2700000" algn="tl">
                    <a:srgbClr val="000000"/>
                  </a:outerShdw>
                </a:effectLst>
                <a:latin typeface="宋体" panose="02010600030101010101" pitchFamily="2" charset="-122"/>
              </a:rPr>
              <a:t>T </a:t>
            </a:r>
            <a:r>
              <a:rPr lang="en-US" altLang="zh-CN" sz="2000">
                <a:effectLst>
                  <a:outerShdw blurRad="38100" dist="38100" dir="2700000" algn="tl">
                    <a:srgbClr val="000000"/>
                  </a:outerShdw>
                </a:effectLst>
                <a:latin typeface="宋体" panose="02010600030101010101" pitchFamily="2" charset="-122"/>
              </a:rPr>
              <a:t>(</a:t>
            </a:r>
            <a:r>
              <a:rPr lang="zh-CN" altLang="en-US" sz="2000">
                <a:effectLst>
                  <a:outerShdw blurRad="38100" dist="38100" dir="2700000" algn="tl">
                    <a:srgbClr val="000000"/>
                  </a:outerShdw>
                </a:effectLst>
                <a:latin typeface="宋体" panose="02010600030101010101" pitchFamily="2" charset="-122"/>
              </a:rPr>
              <a:t>表达式</a:t>
            </a:r>
            <a:r>
              <a:rPr lang="en-US" altLang="zh-CN" sz="2000">
                <a:effectLst>
                  <a:outerShdw blurRad="38100" dist="38100" dir="2700000" algn="tl">
                    <a:srgbClr val="000000"/>
                  </a:outerShdw>
                </a:effectLst>
                <a:latin typeface="宋体" panose="02010600030101010101" pitchFamily="2" charset="-122"/>
              </a:rPr>
              <a:t>m+1</a:t>
            </a:r>
            <a:r>
              <a:rPr lang="zh-CN" altLang="en-US" sz="2000">
                <a:effectLst>
                  <a:outerShdw blurRad="38100" dist="38100" dir="2700000" algn="tl">
                    <a:srgbClr val="000000"/>
                  </a:outerShdw>
                </a:effectLst>
                <a:latin typeface="宋体" panose="02010600030101010101" pitchFamily="2" charset="-122"/>
              </a:rPr>
              <a:t>归约）</a:t>
            </a:r>
          </a:p>
          <a:p>
            <a:pPr>
              <a:spcBef>
                <a:spcPct val="0"/>
              </a:spcBef>
              <a:buFontTx/>
              <a:buNone/>
            </a:pPr>
            <a:r>
              <a:rPr lang="en-US" altLang="zh-CN" sz="2000">
                <a:effectLst>
                  <a:outerShdw blurRad="38100" dist="38100" dir="2700000" algn="tl">
                    <a:srgbClr val="000000"/>
                  </a:outerShdw>
                </a:effectLst>
                <a:latin typeface="宋体" panose="02010600030101010101" pitchFamily="2" charset="-122"/>
              </a:rPr>
              <a:t>F</a:t>
            </a:r>
            <a:r>
              <a:rPr lang="en-US" altLang="zh-CN" sz="2000" u="sng">
                <a:effectLst>
                  <a:outerShdw blurRad="38100" dist="38100" dir="2700000" algn="tl">
                    <a:srgbClr val="000000"/>
                  </a:outerShdw>
                </a:effectLst>
                <a:latin typeface="宋体" panose="02010600030101010101" pitchFamily="2" charset="-122"/>
              </a:rPr>
              <a:t> A </a:t>
            </a:r>
            <a:r>
              <a:rPr lang="en-US" altLang="zh-CN" sz="2000">
                <a:effectLst>
                  <a:outerShdw blurRad="38100" dist="38100" dir="2700000" algn="tl">
                    <a:srgbClr val="000000"/>
                  </a:outerShdw>
                </a:effectLst>
                <a:latin typeface="宋体" panose="02010600030101010101" pitchFamily="2" charset="-122"/>
              </a:rPr>
              <a:t> (</a:t>
            </a:r>
            <a:r>
              <a:rPr lang="zh-CN" altLang="en-US" sz="2000">
                <a:effectLst>
                  <a:outerShdw blurRad="38100" dist="38100" dir="2700000" algn="tl">
                    <a:srgbClr val="000000"/>
                  </a:outerShdw>
                </a:effectLst>
                <a:latin typeface="宋体" panose="02010600030101010101" pitchFamily="2" charset="-122"/>
              </a:rPr>
              <a:t>赋值语句归约）</a:t>
            </a:r>
          </a:p>
          <a:p>
            <a:pPr>
              <a:spcBef>
                <a:spcPct val="0"/>
              </a:spcBef>
              <a:buFontTx/>
              <a:buNone/>
            </a:pPr>
            <a:r>
              <a:rPr lang="en-US" altLang="zh-CN" sz="2000">
                <a:effectLst>
                  <a:outerShdw blurRad="38100" dist="38100" dir="2700000" algn="tl">
                    <a:srgbClr val="000000"/>
                  </a:outerShdw>
                </a:effectLst>
                <a:latin typeface="宋体" panose="02010600030101010101" pitchFamily="2" charset="-122"/>
              </a:rPr>
              <a:t>F</a:t>
            </a:r>
            <a:r>
              <a:rPr lang="en-US" altLang="zh-CN" sz="2000" u="sng">
                <a:effectLst>
                  <a:outerShdw blurRad="38100" dist="38100" dir="2700000" algn="tl">
                    <a:srgbClr val="000000"/>
                  </a:outerShdw>
                </a:effectLst>
                <a:latin typeface="宋体" panose="02010600030101010101" pitchFamily="2" charset="-122"/>
              </a:rPr>
              <a:t> S</a:t>
            </a:r>
            <a:r>
              <a:rPr lang="en-US" altLang="zh-CN" sz="2000" u="sng" baseline="30000">
                <a:effectLst>
                  <a:outerShdw blurRad="38100" dist="38100" dir="2700000" algn="tl">
                    <a:srgbClr val="000000"/>
                  </a:outerShdw>
                </a:effectLst>
                <a:latin typeface="宋体" panose="02010600030101010101" pitchFamily="2" charset="-122"/>
              </a:rPr>
              <a:t>(1)</a:t>
            </a:r>
            <a:r>
              <a:rPr lang="en-US" altLang="zh-CN" sz="2000" u="sng">
                <a:effectLst>
                  <a:outerShdw blurRad="38100" dist="38100" dir="2700000" algn="tl">
                    <a:srgbClr val="000000"/>
                  </a:outerShdw>
                </a:effectLst>
                <a:latin typeface="宋体" panose="02010600030101010101" pitchFamily="2" charset="-122"/>
              </a:rPr>
              <a:t> </a:t>
            </a:r>
            <a:r>
              <a:rPr lang="en-US" altLang="zh-CN" sz="2000">
                <a:effectLst>
                  <a:outerShdw blurRad="38100" dist="38100" dir="2700000" algn="tl">
                    <a:srgbClr val="000000"/>
                  </a:outerShdw>
                </a:effectLst>
                <a:latin typeface="宋体" panose="02010600030101010101" pitchFamily="2" charset="-122"/>
              </a:rPr>
              <a:t> (</a:t>
            </a:r>
            <a:r>
              <a:rPr lang="zh-CN" altLang="en-US" sz="2000">
                <a:effectLst>
                  <a:outerShdw blurRad="38100" dist="38100" dir="2700000" algn="tl">
                    <a:srgbClr val="000000"/>
                  </a:outerShdw>
                </a:effectLst>
                <a:latin typeface="宋体" panose="02010600030101010101" pitchFamily="2" charset="-122"/>
              </a:rPr>
              <a:t>见前条件语句归约）</a:t>
            </a:r>
            <a:endParaRPr lang="zh-CN" altLang="en-US" sz="2000" u="sng">
              <a:effectLst>
                <a:outerShdw blurRad="38100" dist="38100" dir="2700000" algn="tl">
                  <a:srgbClr val="000000"/>
                </a:outerShdw>
              </a:effectLst>
              <a:latin typeface="宋体" panose="02010600030101010101" pitchFamily="2" charset="-122"/>
            </a:endParaRPr>
          </a:p>
          <a:p>
            <a:pPr>
              <a:spcBef>
                <a:spcPct val="0"/>
              </a:spcBef>
              <a:buFontTx/>
              <a:buNone/>
            </a:pPr>
            <a:r>
              <a:rPr lang="en-US" altLang="zh-CN" sz="2000">
                <a:effectLst>
                  <a:outerShdw blurRad="38100" dist="38100" dir="2700000" algn="tl">
                    <a:srgbClr val="000000"/>
                  </a:outerShdw>
                </a:effectLst>
                <a:latin typeface="宋体" panose="02010600030101010101" pitchFamily="2" charset="-122"/>
              </a:rPr>
              <a:t>{ S</a:t>
            </a:r>
            <a:r>
              <a:rPr lang="en-US" altLang="zh-CN" sz="2000" baseline="30000">
                <a:effectLst>
                  <a:outerShdw blurRad="38100" dist="38100" dir="2700000" algn="tl">
                    <a:srgbClr val="000000"/>
                  </a:outerShdw>
                </a:effectLst>
                <a:latin typeface="宋体" panose="02010600030101010101" pitchFamily="2" charset="-122"/>
              </a:rPr>
              <a:t>(1) </a:t>
            </a:r>
            <a:r>
              <a:rPr lang="en-US" altLang="zh-CN">
                <a:effectLst>
                  <a:outerShdw blurRad="38100" dist="38100" dir="2700000" algn="tl">
                    <a:srgbClr val="000000"/>
                  </a:outerShdw>
                </a:effectLst>
                <a:latin typeface="Arial" panose="020B0604020202020204" pitchFamily="34" charset="0"/>
              </a:rPr>
              <a:t>·</a:t>
            </a:r>
            <a:r>
              <a:rPr lang="en-US" altLang="zh-CN">
                <a:effectLst>
                  <a:outerShdw blurRad="38100" dist="38100" dir="2700000" algn="tl">
                    <a:srgbClr val="000000"/>
                  </a:outerShdw>
                </a:effectLst>
                <a:latin typeface="宋体" panose="02010600030101010101" pitchFamily="2" charset="-122"/>
              </a:rPr>
              <a:t>CHAIN:=0}</a:t>
            </a:r>
          </a:p>
          <a:p>
            <a:pPr>
              <a:spcBef>
                <a:spcPct val="0"/>
              </a:spcBef>
              <a:buFontTx/>
              <a:buNone/>
            </a:pPr>
            <a:endParaRPr lang="en-US" altLang="zh-CN" u="sng">
              <a:effectLst>
                <a:outerShdw blurRad="38100" dist="38100" dir="2700000" algn="tl">
                  <a:srgbClr val="000000"/>
                </a:outerShdw>
              </a:effectLst>
              <a:latin typeface="宋体" panose="02010600030101010101" pitchFamily="2" charset="-122"/>
            </a:endParaRPr>
          </a:p>
          <a:p>
            <a:pPr>
              <a:spcBef>
                <a:spcPct val="0"/>
              </a:spcBef>
              <a:buFontTx/>
              <a:buNone/>
            </a:pPr>
            <a:r>
              <a:rPr lang="en-US" altLang="zh-CN" u="sng">
                <a:effectLst>
                  <a:outerShdw blurRad="38100" dist="38100" dir="2700000" algn="tl">
                    <a:srgbClr val="000000"/>
                  </a:outerShdw>
                </a:effectLst>
                <a:latin typeface="宋体" panose="02010600030101010101" pitchFamily="2" charset="-122"/>
              </a:rPr>
              <a:t> S</a:t>
            </a:r>
          </a:p>
          <a:p>
            <a:pPr>
              <a:spcBef>
                <a:spcPct val="0"/>
              </a:spcBef>
              <a:buFontTx/>
              <a:buNone/>
            </a:pPr>
            <a:r>
              <a:rPr lang="en-US" altLang="zh-CN" u="sng">
                <a:effectLst>
                  <a:outerShdw blurRad="38100" dist="38100" dir="2700000" algn="tl">
                    <a:srgbClr val="000000"/>
                  </a:outerShdw>
                </a:effectLst>
                <a:latin typeface="宋体" panose="02010600030101010101" pitchFamily="2" charset="-122"/>
              </a:rPr>
              <a:t>{</a:t>
            </a:r>
            <a:r>
              <a:rPr lang="en-US" altLang="zh-CN">
                <a:effectLst>
                  <a:outerShdw blurRad="38100" dist="38100" dir="2700000" algn="tl">
                    <a:srgbClr val="000000"/>
                  </a:outerShdw>
                </a:effectLst>
                <a:latin typeface="宋体" panose="02010600030101010101" pitchFamily="2" charset="-122"/>
              </a:rPr>
              <a:t>BACKPATCH (S</a:t>
            </a:r>
            <a:r>
              <a:rPr lang="en-US" altLang="zh-CN" baseline="30000">
                <a:effectLst>
                  <a:outerShdw blurRad="38100" dist="38100" dir="2700000" algn="tl">
                    <a:srgbClr val="000000"/>
                  </a:outerShdw>
                </a:effectLst>
                <a:latin typeface="宋体" panose="02010600030101010101" pitchFamily="2" charset="-122"/>
              </a:rPr>
              <a:t>(1)</a:t>
            </a:r>
            <a:r>
              <a:rPr lang="en-US" altLang="zh-CN">
                <a:effectLst>
                  <a:outerShdw blurRad="38100" dist="38100" dir="2700000" algn="tl">
                    <a:srgbClr val="000000"/>
                  </a:outerShdw>
                </a:effectLst>
                <a:latin typeface="Courier New" panose="02070309020205020404" pitchFamily="49" charset="0"/>
              </a:rPr>
              <a:t>·</a:t>
            </a:r>
            <a:r>
              <a:rPr lang="en-US" altLang="zh-CN">
                <a:effectLst>
                  <a:outerShdw blurRad="38100" dist="38100" dir="2700000" algn="tl">
                    <a:srgbClr val="000000"/>
                  </a:outerShdw>
                </a:effectLst>
                <a:latin typeface="宋体" panose="02010600030101010101" pitchFamily="2" charset="-122"/>
              </a:rPr>
              <a:t>CHAIN</a:t>
            </a:r>
            <a:r>
              <a:rPr lang="zh-CN" altLang="en-US">
                <a:effectLst>
                  <a:outerShdw blurRad="38100" dist="38100" dir="2700000" algn="tl">
                    <a:srgbClr val="000000"/>
                  </a:outerShdw>
                </a:effectLst>
                <a:latin typeface="宋体" panose="02010600030101010101" pitchFamily="2" charset="-122"/>
              </a:rPr>
              <a:t>＝</a:t>
            </a:r>
            <a:r>
              <a:rPr lang="en-US" altLang="zh-CN">
                <a:effectLst>
                  <a:outerShdw blurRad="38100" dist="38100" dir="2700000" algn="tl">
                    <a:srgbClr val="000000"/>
                  </a:outerShdw>
                </a:effectLst>
                <a:latin typeface="宋体" panose="02010600030101010101" pitchFamily="2" charset="-122"/>
              </a:rPr>
              <a:t>0,F</a:t>
            </a:r>
            <a:r>
              <a:rPr lang="en-US" altLang="zh-CN">
                <a:effectLst>
                  <a:outerShdw blurRad="38100" dist="38100" dir="2700000" algn="tl">
                    <a:srgbClr val="000000"/>
                  </a:outerShdw>
                </a:effectLst>
                <a:latin typeface="Courier New" panose="02070309020205020404" pitchFamily="49" charset="0"/>
              </a:rPr>
              <a:t>·</a:t>
            </a:r>
            <a:r>
              <a:rPr lang="en-US" altLang="zh-CN">
                <a:effectLst>
                  <a:outerShdw blurRad="38100" dist="38100" dir="2700000" algn="tl">
                    <a:srgbClr val="000000"/>
                  </a:outerShdw>
                </a:effectLst>
                <a:latin typeface="宋体" panose="02010600030101010101" pitchFamily="2" charset="-122"/>
              </a:rPr>
              <a:t>QUAD</a:t>
            </a:r>
            <a:r>
              <a:rPr lang="zh-CN" altLang="en-US">
                <a:effectLst>
                  <a:outerShdw blurRad="38100" dist="38100" dir="2700000" algn="tl">
                    <a:srgbClr val="000000"/>
                  </a:outerShdw>
                </a:effectLst>
                <a:latin typeface="宋体" panose="02010600030101010101" pitchFamily="2" charset="-122"/>
              </a:rPr>
              <a:t>＝</a:t>
            </a:r>
            <a:r>
              <a:rPr lang="en-US" altLang="zh-CN">
                <a:effectLst>
                  <a:outerShdw blurRad="38100" dist="38100" dir="2700000" algn="tl">
                    <a:srgbClr val="000000"/>
                  </a:outerShdw>
                </a:effectLst>
                <a:latin typeface="宋体" panose="02010600030101010101" pitchFamily="2" charset="-122"/>
              </a:rPr>
              <a:t>103</a:t>
            </a:r>
            <a:r>
              <a:rPr lang="zh-CN" altLang="en-US">
                <a:effectLst>
                  <a:outerShdw blurRad="38100" dist="38100" dir="2700000" algn="tl">
                    <a:srgbClr val="000000"/>
                  </a:outerShdw>
                </a:effectLst>
                <a:latin typeface="宋体" panose="02010600030101010101" pitchFamily="2" charset="-122"/>
              </a:rPr>
              <a:t>）</a:t>
            </a:r>
          </a:p>
          <a:p>
            <a:pPr>
              <a:spcBef>
                <a:spcPct val="0"/>
              </a:spcBef>
              <a:buFontTx/>
              <a:buNone/>
            </a:pPr>
            <a:r>
              <a:rPr lang="en-US" altLang="zh-CN">
                <a:effectLst>
                  <a:outerShdw blurRad="38100" dist="38100" dir="2700000" algn="tl">
                    <a:srgbClr val="000000"/>
                  </a:outerShdw>
                </a:effectLst>
                <a:latin typeface="宋体" panose="02010600030101010101" pitchFamily="2" charset="-122"/>
              </a:rPr>
              <a:t>S</a:t>
            </a:r>
            <a:r>
              <a:rPr lang="en-US" altLang="zh-CN">
                <a:effectLst>
                  <a:outerShdw blurRad="38100" dist="38100" dir="2700000" algn="tl">
                    <a:srgbClr val="000000"/>
                  </a:outerShdw>
                </a:effectLst>
                <a:latin typeface="Arial" panose="020B0604020202020204" pitchFamily="34" charset="0"/>
              </a:rPr>
              <a:t>·</a:t>
            </a:r>
            <a:r>
              <a:rPr lang="en-US" altLang="zh-CN">
                <a:effectLst>
                  <a:outerShdw blurRad="38100" dist="38100" dir="2700000" algn="tl">
                    <a:srgbClr val="000000"/>
                  </a:outerShdw>
                </a:effectLst>
                <a:latin typeface="宋体" panose="02010600030101010101" pitchFamily="2" charset="-122"/>
              </a:rPr>
              <a:t>CHAIN:=F</a:t>
            </a:r>
            <a:r>
              <a:rPr lang="en-US" altLang="zh-CN">
                <a:effectLst>
                  <a:outerShdw blurRad="38100" dist="38100" dir="2700000" algn="tl">
                    <a:srgbClr val="000000"/>
                  </a:outerShdw>
                </a:effectLst>
                <a:latin typeface="Arial" panose="020B0604020202020204" pitchFamily="34" charset="0"/>
              </a:rPr>
              <a:t>·</a:t>
            </a:r>
            <a:r>
              <a:rPr lang="en-US" altLang="zh-CN">
                <a:effectLst>
                  <a:outerShdw blurRad="38100" dist="38100" dir="2700000" algn="tl">
                    <a:srgbClr val="000000"/>
                  </a:outerShdw>
                </a:effectLst>
                <a:latin typeface="宋体" panose="02010600030101010101" pitchFamily="2" charset="-122"/>
              </a:rPr>
              <a:t>CHAIN</a:t>
            </a:r>
            <a:r>
              <a:rPr lang="zh-CN" altLang="en-US">
                <a:effectLst>
                  <a:outerShdw blurRad="38100" dist="38100" dir="2700000" algn="tl">
                    <a:srgbClr val="000000"/>
                  </a:outerShdw>
                </a:effectLst>
                <a:latin typeface="宋体" panose="02010600030101010101" pitchFamily="2" charset="-122"/>
              </a:rPr>
              <a:t>＝</a:t>
            </a:r>
            <a:r>
              <a:rPr lang="en-US" altLang="zh-CN">
                <a:effectLst>
                  <a:outerShdw blurRad="38100" dist="38100" dir="2700000" algn="tl">
                    <a:srgbClr val="000000"/>
                  </a:outerShdw>
                </a:effectLst>
                <a:latin typeface="宋体" panose="02010600030101010101" pitchFamily="2" charset="-122"/>
              </a:rPr>
              <a:t>104}</a:t>
            </a:r>
          </a:p>
          <a:p>
            <a:pPr>
              <a:spcBef>
                <a:spcPct val="0"/>
              </a:spcBef>
              <a:buFontTx/>
              <a:buNone/>
            </a:pPr>
            <a:endParaRPr lang="en-US" altLang="zh-CN">
              <a:effectLst>
                <a:outerShdw blurRad="38100" dist="38100" dir="2700000" algn="tl">
                  <a:srgbClr val="000000"/>
                </a:outerShdw>
              </a:effectLst>
              <a:latin typeface="宋体" panose="02010600030101010101" pitchFamily="2" charset="-122"/>
            </a:endParaRPr>
          </a:p>
          <a:p>
            <a:pPr>
              <a:spcBef>
                <a:spcPct val="0"/>
              </a:spcBef>
              <a:buFontTx/>
              <a:buNone/>
            </a:pPr>
            <a:r>
              <a:rPr lang="en-US" altLang="zh-CN" u="sng">
                <a:effectLst>
                  <a:outerShdw blurRad="38100" dist="38100" dir="2700000" algn="tl">
                    <a:srgbClr val="000000"/>
                  </a:outerShdw>
                </a:effectLst>
                <a:latin typeface="宋体" panose="02010600030101010101" pitchFamily="2" charset="-122"/>
              </a:rPr>
              <a:t> P </a:t>
            </a:r>
            <a:r>
              <a:rPr lang="en-US" altLang="zh-CN" sz="2000">
                <a:effectLst>
                  <a:outerShdw blurRad="38100" dist="38100" dir="2700000" algn="tl">
                    <a:srgbClr val="000000"/>
                  </a:outerShdw>
                </a:effectLst>
                <a:latin typeface="宋体" panose="02010600030101010101" pitchFamily="2" charset="-122"/>
              </a:rPr>
              <a:t>(</a:t>
            </a:r>
            <a:r>
              <a:rPr lang="zh-CN" altLang="en-US" sz="2000">
                <a:effectLst>
                  <a:outerShdw blurRad="38100" dist="38100" dir="2700000" algn="tl">
                    <a:srgbClr val="000000"/>
                  </a:outerShdw>
                </a:effectLst>
                <a:latin typeface="宋体" panose="02010600030101010101" pitchFamily="2" charset="-122"/>
              </a:rPr>
              <a:t>见前条件语句归约）</a:t>
            </a:r>
            <a:endParaRPr lang="zh-CN" altLang="en-US" u="sng">
              <a:effectLst>
                <a:outerShdw blurRad="38100" dist="38100" dir="2700000" algn="tl">
                  <a:srgbClr val="000000"/>
                </a:outerShdw>
              </a:effectLst>
              <a:latin typeface="宋体" panose="02010600030101010101" pitchFamily="2" charset="-122"/>
            </a:endParaRPr>
          </a:p>
          <a:p>
            <a:pPr>
              <a:spcBef>
                <a:spcPct val="0"/>
              </a:spcBef>
              <a:buFontTx/>
              <a:buNone/>
            </a:pPr>
            <a:r>
              <a:rPr lang="zh-CN" altLang="en-US" u="sng">
                <a:effectLst>
                  <a:outerShdw blurRad="38100" dist="38100" dir="2700000" algn="tl">
                    <a:srgbClr val="000000"/>
                  </a:outerShdw>
                </a:effectLst>
                <a:latin typeface="宋体" panose="02010600030101010101" pitchFamily="2" charset="-122"/>
              </a:rPr>
              <a:t> </a:t>
            </a:r>
            <a:r>
              <a:rPr lang="en-US" altLang="zh-CN" u="sng">
                <a:effectLst>
                  <a:outerShdw blurRad="38100" dist="38100" dir="2700000" algn="tl">
                    <a:srgbClr val="000000"/>
                  </a:outerShdw>
                </a:effectLst>
                <a:latin typeface="宋体" panose="02010600030101010101" pitchFamily="2" charset="-122"/>
              </a:rPr>
              <a:t>{</a:t>
            </a:r>
            <a:r>
              <a:rPr lang="en-US" altLang="zh-CN">
                <a:effectLst>
                  <a:outerShdw blurRad="38100" dist="38100" dir="2700000" algn="tl">
                    <a:srgbClr val="000000"/>
                  </a:outerShdw>
                </a:effectLst>
                <a:latin typeface="宋体" panose="02010600030101010101" pitchFamily="2" charset="-122"/>
              </a:rPr>
              <a:t>BACKPATCH(S</a:t>
            </a:r>
            <a:r>
              <a:rPr lang="en-US" altLang="zh-CN">
                <a:effectLst>
                  <a:outerShdw blurRad="38100" dist="38100" dir="2700000" algn="tl">
                    <a:srgbClr val="000000"/>
                  </a:outerShdw>
                </a:effectLst>
                <a:latin typeface="Courier New" panose="02070309020205020404" pitchFamily="49" charset="0"/>
              </a:rPr>
              <a:t>·</a:t>
            </a:r>
            <a:r>
              <a:rPr lang="en-US" altLang="zh-CN">
                <a:effectLst>
                  <a:outerShdw blurRad="38100" dist="38100" dir="2700000" algn="tl">
                    <a:srgbClr val="000000"/>
                  </a:outerShdw>
                </a:effectLst>
                <a:latin typeface="宋体" panose="02010600030101010101" pitchFamily="2" charset="-122"/>
              </a:rPr>
              <a:t>CHAIN</a:t>
            </a:r>
            <a:r>
              <a:rPr lang="zh-CN" altLang="en-US">
                <a:effectLst>
                  <a:outerShdw blurRad="38100" dist="38100" dir="2700000" algn="tl">
                    <a:srgbClr val="000000"/>
                  </a:outerShdw>
                </a:effectLst>
                <a:latin typeface="宋体" panose="02010600030101010101" pitchFamily="2" charset="-122"/>
              </a:rPr>
              <a:t>＝</a:t>
            </a:r>
            <a:r>
              <a:rPr lang="en-US" altLang="zh-CN">
                <a:effectLst>
                  <a:outerShdw blurRad="38100" dist="38100" dir="2700000" algn="tl">
                    <a:srgbClr val="000000"/>
                  </a:outerShdw>
                </a:effectLst>
                <a:latin typeface="宋体" panose="02010600030101010101" pitchFamily="2" charset="-122"/>
              </a:rPr>
              <a:t>104,NXQ</a:t>
            </a:r>
            <a:r>
              <a:rPr lang="zh-CN" altLang="en-US">
                <a:effectLst>
                  <a:outerShdw blurRad="38100" dist="38100" dir="2700000" algn="tl">
                    <a:srgbClr val="000000"/>
                  </a:outerShdw>
                </a:effectLst>
                <a:latin typeface="宋体" panose="02010600030101010101" pitchFamily="2" charset="-122"/>
              </a:rPr>
              <a:t>＝</a:t>
            </a:r>
            <a:r>
              <a:rPr lang="en-US" altLang="zh-CN">
                <a:effectLst>
                  <a:outerShdw blurRad="38100" dist="38100" dir="2700000" algn="tl">
                    <a:srgbClr val="000000"/>
                  </a:outerShdw>
                </a:effectLst>
                <a:latin typeface="宋体" panose="02010600030101010101" pitchFamily="2" charset="-122"/>
              </a:rPr>
              <a:t>108</a:t>
            </a:r>
            <a:r>
              <a:rPr lang="zh-CN" altLang="en-US">
                <a:effectLst>
                  <a:outerShdw blurRad="38100" dist="38100" dir="2700000" algn="tl">
                    <a:srgbClr val="000000"/>
                  </a:outerShdw>
                </a:effectLst>
                <a:latin typeface="宋体" panose="02010600030101010101" pitchFamily="2" charset="-122"/>
              </a:rPr>
              <a:t>）</a:t>
            </a:r>
            <a:endParaRPr lang="zh-CN" altLang="en-US" u="sng">
              <a:effectLst>
                <a:outerShdw blurRad="38100" dist="38100" dir="2700000" algn="tl">
                  <a:srgbClr val="000000"/>
                </a:outerShdw>
              </a:effectLst>
              <a:latin typeface="宋体" panose="02010600030101010101" pitchFamily="2" charset="-122"/>
            </a:endParaRPr>
          </a:p>
          <a:p>
            <a:pPr>
              <a:spcBef>
                <a:spcPct val="0"/>
              </a:spcBef>
              <a:buFontTx/>
              <a:buNone/>
            </a:pPr>
            <a:endParaRPr lang="zh-CN" altLang="en-US" u="sng">
              <a:effectLst>
                <a:outerShdw blurRad="38100" dist="38100" dir="2700000" algn="tl">
                  <a:srgbClr val="000000"/>
                </a:outerShdw>
              </a:effectLst>
              <a:latin typeface="宋体" panose="02010600030101010101" pitchFamily="2" charset="-122"/>
            </a:endParaRPr>
          </a:p>
          <a:p>
            <a:pPr>
              <a:spcBef>
                <a:spcPct val="0"/>
              </a:spcBef>
              <a:buFontTx/>
              <a:buNone/>
            </a:pPr>
            <a:endParaRPr lang="zh-CN" altLang="en-US">
              <a:effectLst>
                <a:outerShdw blurRad="38100" dist="38100" dir="2700000" algn="tl">
                  <a:srgbClr val="000000"/>
                </a:outerShdw>
              </a:effectLst>
              <a:latin typeface="宋体" panose="02010600030101010101" pitchFamily="2" charset="-122"/>
            </a:endParaRPr>
          </a:p>
          <a:p>
            <a:pPr>
              <a:spcBef>
                <a:spcPct val="0"/>
              </a:spcBef>
              <a:buFontTx/>
              <a:buNone/>
            </a:pPr>
            <a:r>
              <a:rPr lang="zh-CN" altLang="en-US">
                <a:effectLst>
                  <a:outerShdw blurRad="38100" dist="38100" dir="2700000" algn="tl">
                    <a:srgbClr val="000000"/>
                  </a:outerShdw>
                </a:effectLst>
                <a:latin typeface="宋体" panose="02010600030101010101" pitchFamily="2" charset="-122"/>
              </a:rPr>
              <a:t> </a:t>
            </a:r>
          </a:p>
        </p:txBody>
      </p:sp>
      <p:sp>
        <p:nvSpPr>
          <p:cNvPr id="844804" name="Text Box 4"/>
          <p:cNvSpPr txBox="1">
            <a:spLocks noChangeArrowheads="1"/>
          </p:cNvSpPr>
          <p:nvPr/>
        </p:nvSpPr>
        <p:spPr bwMode="auto">
          <a:xfrm>
            <a:off x="6705600" y="1143001"/>
            <a:ext cx="3962400" cy="618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57200" indent="-457200">
              <a:spcBef>
                <a:spcPct val="0"/>
              </a:spcBef>
              <a:defRPr>
                <a:solidFill>
                  <a:schemeClr val="tx1"/>
                </a:solidFill>
                <a:latin typeface="Arial" panose="020B0604020202020204" pitchFamily="34" charset="0"/>
                <a:ea typeface="宋体" panose="02010600030101010101" pitchFamily="2" charset="-122"/>
              </a:defRPr>
            </a:lvl1pPr>
            <a:lvl2pPr marL="914400" indent="-457200">
              <a:spcBef>
                <a:spcPct val="0"/>
              </a:spcBef>
              <a:defRPr>
                <a:solidFill>
                  <a:schemeClr val="tx1"/>
                </a:solidFill>
                <a:latin typeface="Arial" panose="020B0604020202020204" pitchFamily="34" charset="0"/>
                <a:ea typeface="宋体" panose="02010600030101010101" pitchFamily="2" charset="-122"/>
              </a:defRPr>
            </a:lvl2pPr>
            <a:lvl3pPr marL="1371600" indent="-457200">
              <a:spcBef>
                <a:spcPct val="0"/>
              </a:spcBef>
              <a:defRPr>
                <a:solidFill>
                  <a:schemeClr val="tx1"/>
                </a:solidFill>
                <a:latin typeface="Arial" panose="020B0604020202020204" pitchFamily="34" charset="0"/>
                <a:ea typeface="宋体" panose="02010600030101010101" pitchFamily="2" charset="-122"/>
              </a:defRPr>
            </a:lvl3pPr>
            <a:lvl4pPr marL="1828800" indent="-457200">
              <a:spcBef>
                <a:spcPct val="0"/>
              </a:spcBef>
              <a:defRPr>
                <a:solidFill>
                  <a:schemeClr val="tx1"/>
                </a:solidFill>
                <a:latin typeface="Arial" panose="020B0604020202020204" pitchFamily="34" charset="0"/>
                <a:ea typeface="宋体" panose="02010600030101010101" pitchFamily="2" charset="-122"/>
              </a:defRPr>
            </a:lvl4pPr>
            <a:lvl5pPr marL="2286000" indent="-457200">
              <a:spcBef>
                <a:spcPct val="0"/>
              </a:spcBef>
              <a:defRPr>
                <a:solidFill>
                  <a:schemeClr val="tx1"/>
                </a:solidFill>
                <a:latin typeface="Arial" panose="020B0604020202020204" pitchFamily="34" charset="0"/>
                <a:ea typeface="宋体" panose="02010600030101010101" pitchFamily="2" charset="-122"/>
              </a:defRPr>
            </a:lvl5pPr>
            <a:lvl6pPr marL="27432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32004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6576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41148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Tx/>
              <a:buAutoNum type="arabicPlain" startAt="100"/>
            </a:pPr>
            <a:r>
              <a:rPr lang="en-US" altLang="zh-CN"/>
              <a:t> (</a:t>
            </a:r>
            <a:r>
              <a:rPr kumimoji="1" lang="en-US" altLang="zh-CN" sz="2000">
                <a:latin typeface="宋体" panose="02010600030101010101" pitchFamily="2" charset="-122"/>
              </a:rPr>
              <a:t>:</a:t>
            </a:r>
            <a:r>
              <a:rPr kumimoji="1" lang="zh-CN" altLang="en-US" sz="2000">
                <a:latin typeface="宋体" panose="02010600030101010101" pitchFamily="2" charset="-122"/>
              </a:rPr>
              <a:t>＝</a:t>
            </a:r>
            <a:r>
              <a:rPr kumimoji="1" lang="en-US" altLang="zh-CN" sz="2000">
                <a:latin typeface="宋体" panose="02010600030101010101" pitchFamily="2" charset="-122"/>
              </a:rPr>
              <a:t>, 1,</a:t>
            </a:r>
            <a:r>
              <a:rPr kumimoji="1" lang="zh-CN" altLang="en-US" sz="2000">
                <a:latin typeface="宋体" panose="02010600030101010101" pitchFamily="2" charset="-122"/>
              </a:rPr>
              <a:t>－  </a:t>
            </a:r>
            <a:r>
              <a:rPr kumimoji="1" lang="en-US" altLang="zh-CN" sz="2000">
                <a:latin typeface="宋体" panose="02010600030101010101" pitchFamily="2" charset="-122"/>
              </a:rPr>
              <a:t>, i)</a:t>
            </a:r>
          </a:p>
          <a:p>
            <a:pPr>
              <a:buFontTx/>
              <a:buAutoNum type="arabicPlain" startAt="101"/>
            </a:pPr>
            <a:r>
              <a:rPr lang="en-US" altLang="zh-CN"/>
              <a:t> (</a:t>
            </a:r>
            <a:r>
              <a:rPr kumimoji="1" lang="en-US" altLang="zh-CN" sz="2000">
                <a:latin typeface="宋体" panose="02010600030101010101" pitchFamily="2" charset="-122"/>
              </a:rPr>
              <a:t>:</a:t>
            </a:r>
            <a:r>
              <a:rPr kumimoji="1" lang="zh-CN" altLang="en-US" sz="2000">
                <a:latin typeface="宋体" panose="02010600030101010101" pitchFamily="2" charset="-122"/>
              </a:rPr>
              <a:t>＝</a:t>
            </a:r>
            <a:r>
              <a:rPr kumimoji="1" lang="en-US" altLang="zh-CN" sz="2000">
                <a:latin typeface="宋体" panose="02010600030101010101" pitchFamily="2" charset="-122"/>
              </a:rPr>
              <a:t>, 100,  , T)</a:t>
            </a:r>
          </a:p>
          <a:p>
            <a:pPr>
              <a:buFontTx/>
              <a:buAutoNum type="arabicPlain" startAt="102"/>
            </a:pPr>
            <a:r>
              <a:rPr lang="en-US" altLang="zh-CN"/>
              <a:t> (</a:t>
            </a:r>
            <a:r>
              <a:rPr kumimoji="1" lang="en-US" altLang="zh-CN" sz="2000">
                <a:latin typeface="宋体" panose="02010600030101010101" pitchFamily="2" charset="-122"/>
              </a:rPr>
              <a:t>j, </a:t>
            </a:r>
            <a:r>
              <a:rPr kumimoji="1" lang="zh-CN" altLang="en-US" sz="2000">
                <a:latin typeface="宋体" panose="02010600030101010101" pitchFamily="2" charset="-122"/>
              </a:rPr>
              <a:t>－</a:t>
            </a:r>
            <a:r>
              <a:rPr kumimoji="1" lang="en-US" altLang="zh-CN" sz="2000">
                <a:latin typeface="宋体" panose="02010600030101010101" pitchFamily="2" charset="-122"/>
              </a:rPr>
              <a:t>,</a:t>
            </a:r>
            <a:r>
              <a:rPr kumimoji="1" lang="zh-CN" altLang="en-US" sz="2000">
                <a:latin typeface="宋体" panose="02010600030101010101" pitchFamily="2" charset="-122"/>
              </a:rPr>
              <a:t>－  </a:t>
            </a:r>
            <a:r>
              <a:rPr kumimoji="1" lang="en-US" altLang="zh-CN" sz="2000">
                <a:latin typeface="宋体" panose="02010600030101010101" pitchFamily="2" charset="-122"/>
              </a:rPr>
              <a:t>, 104)</a:t>
            </a:r>
          </a:p>
          <a:p>
            <a:pPr>
              <a:buFontTx/>
              <a:buAutoNum type="arabicPlain" startAt="103"/>
            </a:pPr>
            <a:r>
              <a:rPr lang="en-US" altLang="zh-CN"/>
              <a:t> (</a:t>
            </a:r>
            <a:r>
              <a:rPr kumimoji="1" lang="zh-CN" altLang="en-US" sz="2000">
                <a:latin typeface="宋体" panose="02010600030101010101" pitchFamily="2" charset="-122"/>
              </a:rPr>
              <a:t>＋</a:t>
            </a:r>
            <a:r>
              <a:rPr kumimoji="1" lang="en-US" altLang="zh-CN" sz="2000">
                <a:latin typeface="宋体" panose="02010600030101010101" pitchFamily="2" charset="-122"/>
              </a:rPr>
              <a:t>, i, 1  , i)</a:t>
            </a:r>
          </a:p>
          <a:p>
            <a:pPr>
              <a:buFontTx/>
              <a:buAutoNum type="arabicPlain" startAt="104"/>
            </a:pPr>
            <a:r>
              <a:rPr lang="en-US" altLang="zh-CN"/>
              <a:t>(</a:t>
            </a:r>
            <a:r>
              <a:rPr kumimoji="1" lang="en-US" altLang="zh-CN" sz="2000">
                <a:latin typeface="宋体" panose="02010600030101010101" pitchFamily="2" charset="-122"/>
              </a:rPr>
              <a:t>j&gt;, i , T  , 0) </a:t>
            </a:r>
            <a:r>
              <a:rPr kumimoji="1" lang="en-US" altLang="zh-CN" sz="2000">
                <a:solidFill>
                  <a:srgbClr val="FF3399"/>
                </a:solidFill>
                <a:latin typeface="宋体" panose="02010600030101010101" pitchFamily="2" charset="-122"/>
              </a:rPr>
              <a:t>108</a:t>
            </a:r>
            <a:endParaRPr kumimoji="1" lang="en-US" altLang="zh-CN" sz="2000">
              <a:latin typeface="宋体" panose="02010600030101010101" pitchFamily="2" charset="-122"/>
            </a:endParaRPr>
          </a:p>
          <a:p>
            <a:pPr>
              <a:buFontTx/>
              <a:buNone/>
            </a:pPr>
            <a:endParaRPr kumimoji="1" lang="en-US" altLang="zh-CN" sz="2000">
              <a:latin typeface="宋体" panose="02010600030101010101" pitchFamily="2" charset="-122"/>
            </a:endParaRPr>
          </a:p>
          <a:p>
            <a:pPr>
              <a:buFontTx/>
              <a:buAutoNum type="arabicPlain" startAt="105"/>
            </a:pPr>
            <a:r>
              <a:rPr lang="en-US" altLang="zh-CN"/>
              <a:t>(</a:t>
            </a:r>
            <a:r>
              <a:rPr kumimoji="1" lang="zh-CN" altLang="en-US" sz="2000">
                <a:latin typeface="宋体" panose="02010600030101010101" pitchFamily="2" charset="-122"/>
              </a:rPr>
              <a:t>＋</a:t>
            </a:r>
            <a:r>
              <a:rPr kumimoji="1" lang="en-US" altLang="zh-CN" sz="2000">
                <a:latin typeface="宋体" panose="02010600030101010101" pitchFamily="2" charset="-122"/>
              </a:rPr>
              <a:t>, m , i  , T</a:t>
            </a:r>
            <a:r>
              <a:rPr kumimoji="1" lang="en-US" altLang="zh-CN" sz="2000" baseline="-25000">
                <a:latin typeface="宋体" panose="02010600030101010101" pitchFamily="2" charset="-122"/>
              </a:rPr>
              <a:t>1</a:t>
            </a:r>
            <a:r>
              <a:rPr kumimoji="1" lang="en-US" altLang="zh-CN" sz="2000">
                <a:latin typeface="宋体" panose="02010600030101010101" pitchFamily="2" charset="-122"/>
              </a:rPr>
              <a:t>)</a:t>
            </a:r>
          </a:p>
          <a:p>
            <a:pPr>
              <a:buFontTx/>
              <a:buAutoNum type="arabicPlain" startAt="105"/>
            </a:pPr>
            <a:r>
              <a:rPr lang="en-US" altLang="zh-CN"/>
              <a:t>(</a:t>
            </a:r>
            <a:r>
              <a:rPr kumimoji="1" lang="en-US" altLang="zh-CN" sz="2000">
                <a:latin typeface="宋体" panose="02010600030101010101" pitchFamily="2" charset="-122"/>
              </a:rPr>
              <a:t>:</a:t>
            </a:r>
            <a:r>
              <a:rPr kumimoji="1" lang="zh-CN" altLang="en-US" sz="2000">
                <a:latin typeface="宋体" panose="02010600030101010101" pitchFamily="2" charset="-122"/>
              </a:rPr>
              <a:t>＝</a:t>
            </a:r>
            <a:r>
              <a:rPr kumimoji="1" lang="en-US" altLang="zh-CN" sz="2000">
                <a:latin typeface="宋体" panose="02010600030101010101" pitchFamily="2" charset="-122"/>
              </a:rPr>
              <a:t>, T</a:t>
            </a:r>
            <a:r>
              <a:rPr kumimoji="1" lang="en-US" altLang="zh-CN" sz="2000" baseline="-25000">
                <a:latin typeface="宋体" panose="02010600030101010101" pitchFamily="2" charset="-122"/>
              </a:rPr>
              <a:t>1</a:t>
            </a:r>
            <a:r>
              <a:rPr kumimoji="1" lang="en-US" altLang="zh-CN" sz="2000">
                <a:latin typeface="宋体" panose="02010600030101010101" pitchFamily="2" charset="-122"/>
              </a:rPr>
              <a:t> , </a:t>
            </a:r>
            <a:r>
              <a:rPr kumimoji="1" lang="zh-CN" altLang="en-US" sz="2000">
                <a:latin typeface="宋体" panose="02010600030101010101" pitchFamily="2" charset="-122"/>
              </a:rPr>
              <a:t>－  </a:t>
            </a:r>
            <a:r>
              <a:rPr kumimoji="1" lang="en-US" altLang="zh-CN" sz="2000">
                <a:latin typeface="宋体" panose="02010600030101010101" pitchFamily="2" charset="-122"/>
              </a:rPr>
              <a:t>, m)</a:t>
            </a:r>
          </a:p>
          <a:p>
            <a:pPr>
              <a:buFontTx/>
              <a:buAutoNum type="arabicPlain" startAt="105"/>
            </a:pPr>
            <a:endParaRPr kumimoji="1" lang="en-US" altLang="zh-CN" sz="2000">
              <a:latin typeface="宋体" panose="02010600030101010101" pitchFamily="2" charset="-122"/>
            </a:endParaRPr>
          </a:p>
          <a:p>
            <a:pPr>
              <a:buFontTx/>
              <a:buAutoNum type="arabicPlain" startAt="105"/>
            </a:pPr>
            <a:endParaRPr kumimoji="1" lang="en-US" altLang="zh-CN" sz="2000">
              <a:latin typeface="宋体" panose="02010600030101010101" pitchFamily="2" charset="-122"/>
            </a:endParaRPr>
          </a:p>
          <a:p>
            <a:pPr>
              <a:buFontTx/>
              <a:buAutoNum type="arabicPlain" startAt="105"/>
            </a:pPr>
            <a:endParaRPr kumimoji="1" lang="en-US" altLang="zh-CN" sz="2000">
              <a:latin typeface="宋体" panose="02010600030101010101" pitchFamily="2" charset="-122"/>
            </a:endParaRPr>
          </a:p>
          <a:p>
            <a:pPr>
              <a:buFontTx/>
              <a:buAutoNum type="arabicPlain" startAt="105"/>
            </a:pPr>
            <a:r>
              <a:rPr lang="en-US" altLang="zh-CN"/>
              <a:t> (</a:t>
            </a:r>
            <a:r>
              <a:rPr kumimoji="1" lang="en-US" altLang="zh-CN" sz="2000">
                <a:latin typeface="宋体" panose="02010600030101010101" pitchFamily="2" charset="-122"/>
              </a:rPr>
              <a:t>j, </a:t>
            </a:r>
            <a:r>
              <a:rPr kumimoji="1" lang="zh-CN" altLang="en-US" sz="2000">
                <a:latin typeface="宋体" panose="02010600030101010101" pitchFamily="2" charset="-122"/>
              </a:rPr>
              <a:t>－</a:t>
            </a:r>
            <a:r>
              <a:rPr kumimoji="1" lang="en-US" altLang="zh-CN" sz="2000">
                <a:latin typeface="宋体" panose="02010600030101010101" pitchFamily="2" charset="-122"/>
              </a:rPr>
              <a:t>,</a:t>
            </a:r>
            <a:r>
              <a:rPr kumimoji="1" lang="zh-CN" altLang="en-US" sz="2000">
                <a:latin typeface="宋体" panose="02010600030101010101" pitchFamily="2" charset="-122"/>
              </a:rPr>
              <a:t>－  </a:t>
            </a:r>
            <a:r>
              <a:rPr kumimoji="1" lang="en-US" altLang="zh-CN" sz="2000">
                <a:latin typeface="宋体" panose="02010600030101010101" pitchFamily="2" charset="-122"/>
              </a:rPr>
              <a:t>, 103)</a:t>
            </a:r>
          </a:p>
          <a:p>
            <a:pPr>
              <a:buFontTx/>
              <a:buAutoNum type="arabicPlain" startAt="105"/>
            </a:pPr>
            <a:endParaRPr kumimoji="1" lang="en-US" altLang="zh-CN" sz="2000">
              <a:latin typeface="宋体" panose="02010600030101010101" pitchFamily="2" charset="-122"/>
            </a:endParaRPr>
          </a:p>
          <a:p>
            <a:pPr>
              <a:buFontTx/>
              <a:buAutoNum type="arabicPlain" startAt="105"/>
            </a:pPr>
            <a:endParaRPr kumimoji="1" lang="en-US" altLang="zh-CN" sz="2000">
              <a:latin typeface="宋体" panose="02010600030101010101" pitchFamily="2" charset="-122"/>
            </a:endParaRPr>
          </a:p>
          <a:p>
            <a:pPr>
              <a:buFontTx/>
              <a:buAutoNum type="arabicPlain" startAt="105"/>
            </a:pPr>
            <a:r>
              <a:rPr lang="en-US" altLang="zh-CN"/>
              <a:t> (</a:t>
            </a:r>
            <a:r>
              <a:rPr kumimoji="1" lang="en-US" altLang="zh-CN" sz="2000">
                <a:latin typeface="宋体" panose="02010600030101010101" pitchFamily="2" charset="-122"/>
              </a:rPr>
              <a:t>return, </a:t>
            </a:r>
            <a:r>
              <a:rPr kumimoji="1" lang="zh-CN" altLang="en-US" sz="2000">
                <a:latin typeface="宋体" panose="02010600030101010101" pitchFamily="2" charset="-122"/>
              </a:rPr>
              <a:t>－</a:t>
            </a:r>
            <a:r>
              <a:rPr kumimoji="1" lang="en-US" altLang="zh-CN" sz="2000">
                <a:latin typeface="宋体" panose="02010600030101010101" pitchFamily="2" charset="-122"/>
              </a:rPr>
              <a:t>,</a:t>
            </a:r>
            <a:r>
              <a:rPr kumimoji="1" lang="zh-CN" altLang="en-US" sz="2000">
                <a:latin typeface="宋体" panose="02010600030101010101" pitchFamily="2" charset="-122"/>
              </a:rPr>
              <a:t>－  </a:t>
            </a:r>
            <a:r>
              <a:rPr kumimoji="1" lang="en-US" altLang="zh-CN" sz="2000">
                <a:latin typeface="宋体" panose="02010600030101010101" pitchFamily="2" charset="-122"/>
              </a:rPr>
              <a:t>,</a:t>
            </a:r>
            <a:r>
              <a:rPr kumimoji="1" lang="zh-CN" altLang="en-US" sz="2000">
                <a:latin typeface="宋体" panose="02010600030101010101" pitchFamily="2" charset="-122"/>
              </a:rPr>
              <a:t>－</a:t>
            </a:r>
            <a:r>
              <a:rPr kumimoji="1" lang="en-US" altLang="zh-CN" sz="2000">
                <a:latin typeface="宋体" panose="02010600030101010101" pitchFamily="2" charset="-122"/>
              </a:rPr>
              <a:t>)</a:t>
            </a:r>
          </a:p>
          <a:p>
            <a:pPr>
              <a:buFontTx/>
              <a:buAutoNum type="arabicPlain" startAt="105"/>
            </a:pPr>
            <a:endParaRPr kumimoji="1" lang="en-US" altLang="zh-CN" sz="2000">
              <a:latin typeface="宋体" panose="02010600030101010101" pitchFamily="2" charset="-122"/>
            </a:endParaRPr>
          </a:p>
          <a:p>
            <a:pPr>
              <a:buFontTx/>
              <a:buAutoNum type="arabicPlain" startAt="105"/>
            </a:pPr>
            <a:endParaRPr kumimoji="1" lang="en-US" altLang="zh-CN" sz="2000">
              <a:latin typeface="宋体" panose="02010600030101010101" pitchFamily="2" charset="-122"/>
            </a:endParaRPr>
          </a:p>
          <a:p>
            <a:pPr>
              <a:buFontTx/>
              <a:buAutoNum type="arabicPlain" startAt="105"/>
            </a:pPr>
            <a:endParaRPr kumimoji="1" lang="en-US" altLang="zh-CN" sz="2000">
              <a:latin typeface="宋体" panose="02010600030101010101" pitchFamily="2" charset="-122"/>
            </a:endParaRPr>
          </a:p>
          <a:p>
            <a:pPr>
              <a:buFontTx/>
              <a:buAutoNum type="arabicPlain" startAt="105"/>
            </a:pPr>
            <a:endParaRPr kumimoji="1" lang="en-US" altLang="zh-CN" sz="2000">
              <a:latin typeface="宋体" panose="02010600030101010101" pitchFamily="2" charset="-122"/>
            </a:endParaRPr>
          </a:p>
          <a:p>
            <a:pPr>
              <a:buFontTx/>
              <a:buNone/>
            </a:pPr>
            <a:endParaRPr kumimoji="1" lang="en-US" altLang="zh-CN" sz="2000">
              <a:solidFill>
                <a:srgbClr val="FF3399"/>
              </a:solidFill>
              <a:latin typeface="宋体" panose="02010600030101010101" pitchFamily="2" charset="-122"/>
            </a:endParaRPr>
          </a:p>
        </p:txBody>
      </p:sp>
    </p:spTree>
    <p:extLst>
      <p:ext uri="{BB962C8B-B14F-4D97-AF65-F5344CB8AC3E}">
        <p14:creationId xmlns:p14="http://schemas.microsoft.com/office/powerpoint/2010/main" val="147366375"/>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6" name="Rectangle 2"/>
          <p:cNvSpPr>
            <a:spLocks noGrp="1" noChangeArrowheads="1"/>
          </p:cNvSpPr>
          <p:nvPr>
            <p:ph type="body" idx="1"/>
          </p:nvPr>
        </p:nvSpPr>
        <p:spPr>
          <a:xfrm>
            <a:off x="1981200" y="228601"/>
            <a:ext cx="8229600" cy="5897563"/>
          </a:xfrm>
        </p:spPr>
        <p:txBody>
          <a:bodyPr/>
          <a:lstStyle/>
          <a:p>
            <a:pPr>
              <a:spcBef>
                <a:spcPct val="0"/>
              </a:spcBef>
              <a:buFontTx/>
              <a:buNone/>
            </a:pPr>
            <a:r>
              <a:rPr kumimoji="1" lang="zh-CN" altLang="en-US" sz="1800">
                <a:latin typeface="宋体" panose="02010600030101010101" pitchFamily="2" charset="-122"/>
              </a:rPr>
              <a:t>循环语句</a:t>
            </a:r>
          </a:p>
          <a:p>
            <a:pPr algn="just">
              <a:buFont typeface="Wingdings" panose="05000000000000000000" pitchFamily="2" charset="2"/>
              <a:buNone/>
            </a:pPr>
            <a:r>
              <a:rPr kumimoji="1" lang="en-US" altLang="zh-CN" sz="1800">
                <a:latin typeface="宋体" panose="02010600030101010101" pitchFamily="2" charset="-122"/>
              </a:rPr>
              <a:t>for i:=1 to 100 do m:=m+i</a:t>
            </a:r>
            <a:r>
              <a:rPr lang="zh-CN" altLang="en-US" sz="1800">
                <a:latin typeface="宋体" panose="02010600030101010101" pitchFamily="2" charset="-122"/>
              </a:rPr>
              <a:t>将被翻译成如下四元式序列：</a:t>
            </a:r>
          </a:p>
          <a:p>
            <a:pPr algn="just">
              <a:buFont typeface="Wingdings" panose="05000000000000000000" pitchFamily="2" charset="2"/>
              <a:buNone/>
            </a:pPr>
            <a:r>
              <a:rPr lang="zh-CN" altLang="en-US" sz="1800">
                <a:latin typeface="宋体" panose="02010600030101010101" pitchFamily="2" charset="-122"/>
              </a:rPr>
              <a:t> </a:t>
            </a:r>
            <a:r>
              <a:rPr lang="en-US" altLang="zh-CN" sz="1800">
                <a:latin typeface="宋体" panose="02010600030101010101" pitchFamily="2" charset="-122"/>
              </a:rPr>
              <a:t>100 (:=,1,</a:t>
            </a:r>
            <a:r>
              <a:rPr lang="zh-CN" altLang="en-US" sz="1800">
                <a:latin typeface="宋体" panose="02010600030101010101" pitchFamily="2" charset="-122"/>
              </a:rPr>
              <a:t>－ </a:t>
            </a:r>
            <a:r>
              <a:rPr lang="en-US" altLang="zh-CN" sz="1800">
                <a:latin typeface="宋体" panose="02010600030101010101" pitchFamily="2" charset="-122"/>
              </a:rPr>
              <a:t>,i)</a:t>
            </a:r>
          </a:p>
          <a:p>
            <a:pPr algn="just">
              <a:buFont typeface="Wingdings" panose="05000000000000000000" pitchFamily="2" charset="2"/>
              <a:buNone/>
            </a:pPr>
            <a:r>
              <a:rPr lang="en-US" altLang="zh-CN" sz="1800">
                <a:latin typeface="宋体" panose="02010600030101010101" pitchFamily="2" charset="-122"/>
              </a:rPr>
              <a:t> 101 (:=,100, ,T)</a:t>
            </a:r>
          </a:p>
          <a:p>
            <a:pPr algn="just">
              <a:buFont typeface="Wingdings" panose="05000000000000000000" pitchFamily="2" charset="2"/>
              <a:buNone/>
            </a:pPr>
            <a:r>
              <a:rPr lang="en-US" altLang="zh-CN" sz="1800">
                <a:latin typeface="宋体" panose="02010600030101010101" pitchFamily="2" charset="-122"/>
              </a:rPr>
              <a:t> 102 (j,</a:t>
            </a:r>
            <a:r>
              <a:rPr lang="zh-CN" altLang="en-US" sz="1800">
                <a:latin typeface="宋体" panose="02010600030101010101" pitchFamily="2" charset="-122"/>
              </a:rPr>
              <a:t>－ </a:t>
            </a:r>
            <a:r>
              <a:rPr lang="en-US" altLang="zh-CN" sz="1800">
                <a:latin typeface="宋体" panose="02010600030101010101" pitchFamily="2" charset="-122"/>
              </a:rPr>
              <a:t>,</a:t>
            </a:r>
            <a:r>
              <a:rPr lang="zh-CN" altLang="en-US" sz="1800">
                <a:latin typeface="宋体" panose="02010600030101010101" pitchFamily="2" charset="-122"/>
              </a:rPr>
              <a:t>－ </a:t>
            </a:r>
            <a:r>
              <a:rPr lang="en-US" altLang="zh-CN" sz="1800">
                <a:latin typeface="宋体" panose="02010600030101010101" pitchFamily="2" charset="-122"/>
              </a:rPr>
              <a:t>,104)</a:t>
            </a:r>
          </a:p>
          <a:p>
            <a:pPr algn="just">
              <a:buFont typeface="Wingdings" panose="05000000000000000000" pitchFamily="2" charset="2"/>
              <a:buNone/>
            </a:pPr>
            <a:r>
              <a:rPr lang="en-US" altLang="zh-CN" sz="1800">
                <a:latin typeface="宋体" panose="02010600030101010101" pitchFamily="2" charset="-122"/>
              </a:rPr>
              <a:t> 103 (+,i,1,i)</a:t>
            </a:r>
          </a:p>
          <a:p>
            <a:pPr algn="just">
              <a:buFont typeface="Wingdings" panose="05000000000000000000" pitchFamily="2" charset="2"/>
              <a:buNone/>
            </a:pPr>
            <a:r>
              <a:rPr lang="en-US" altLang="zh-CN" sz="1800">
                <a:latin typeface="宋体" panose="02010600030101010101" pitchFamily="2" charset="-122"/>
              </a:rPr>
              <a:t> 104 (j&gt;,i,T,108)</a:t>
            </a:r>
          </a:p>
          <a:p>
            <a:pPr algn="just">
              <a:buFont typeface="Wingdings" panose="05000000000000000000" pitchFamily="2" charset="2"/>
              <a:buNone/>
            </a:pPr>
            <a:r>
              <a:rPr lang="en-US" altLang="zh-CN" sz="1800">
                <a:latin typeface="宋体" panose="02010600030101010101" pitchFamily="2" charset="-122"/>
              </a:rPr>
              <a:t> 105 (+,m,i,T</a:t>
            </a:r>
            <a:r>
              <a:rPr lang="en-US" altLang="zh-CN" sz="1800" baseline="-25000">
                <a:latin typeface="宋体" panose="02010600030101010101" pitchFamily="2" charset="-122"/>
              </a:rPr>
              <a:t>1</a:t>
            </a:r>
            <a:r>
              <a:rPr lang="en-US" altLang="zh-CN" sz="1800">
                <a:latin typeface="宋体" panose="02010600030101010101" pitchFamily="2" charset="-122"/>
              </a:rPr>
              <a:t>)</a:t>
            </a:r>
          </a:p>
          <a:p>
            <a:pPr algn="just">
              <a:buFont typeface="Wingdings" panose="05000000000000000000" pitchFamily="2" charset="2"/>
              <a:buNone/>
            </a:pPr>
            <a:r>
              <a:rPr lang="en-US" altLang="zh-CN" sz="1800">
                <a:latin typeface="宋体" panose="02010600030101010101" pitchFamily="2" charset="-122"/>
              </a:rPr>
              <a:t> 106 (:=, T</a:t>
            </a:r>
            <a:r>
              <a:rPr lang="en-US" altLang="zh-CN" sz="1800" baseline="-25000">
                <a:latin typeface="宋体" panose="02010600030101010101" pitchFamily="2" charset="-122"/>
              </a:rPr>
              <a:t>1</a:t>
            </a:r>
            <a:r>
              <a:rPr lang="en-US" altLang="zh-CN" sz="1800">
                <a:latin typeface="宋体" panose="02010600030101010101" pitchFamily="2" charset="-122"/>
              </a:rPr>
              <a:t>,</a:t>
            </a:r>
            <a:r>
              <a:rPr lang="zh-CN" altLang="en-US" sz="1800">
                <a:latin typeface="宋体" panose="02010600030101010101" pitchFamily="2" charset="-122"/>
              </a:rPr>
              <a:t>－ </a:t>
            </a:r>
            <a:r>
              <a:rPr lang="en-US" altLang="zh-CN" sz="1800">
                <a:latin typeface="宋体" panose="02010600030101010101" pitchFamily="2" charset="-122"/>
              </a:rPr>
              <a:t>,m)</a:t>
            </a:r>
          </a:p>
          <a:p>
            <a:pPr algn="just">
              <a:buFont typeface="Wingdings" panose="05000000000000000000" pitchFamily="2" charset="2"/>
              <a:buNone/>
            </a:pPr>
            <a:r>
              <a:rPr lang="en-US" altLang="zh-CN" sz="1800">
                <a:latin typeface="宋体" panose="02010600030101010101" pitchFamily="2" charset="-122"/>
              </a:rPr>
              <a:t> 107 (j,</a:t>
            </a:r>
            <a:r>
              <a:rPr lang="zh-CN" altLang="en-US" sz="1800">
                <a:latin typeface="宋体" panose="02010600030101010101" pitchFamily="2" charset="-122"/>
              </a:rPr>
              <a:t>－ </a:t>
            </a:r>
            <a:r>
              <a:rPr lang="en-US" altLang="zh-CN" sz="1800">
                <a:latin typeface="宋体" panose="02010600030101010101" pitchFamily="2" charset="-122"/>
              </a:rPr>
              <a:t>,</a:t>
            </a:r>
            <a:r>
              <a:rPr lang="zh-CN" altLang="en-US" sz="1800">
                <a:latin typeface="宋体" panose="02010600030101010101" pitchFamily="2" charset="-122"/>
              </a:rPr>
              <a:t>－ </a:t>
            </a:r>
            <a:r>
              <a:rPr lang="en-US" altLang="zh-CN" sz="1800">
                <a:latin typeface="宋体" panose="02010600030101010101" pitchFamily="2" charset="-122"/>
              </a:rPr>
              <a:t>,103)</a:t>
            </a:r>
          </a:p>
          <a:p>
            <a:pPr algn="just">
              <a:buFont typeface="Wingdings" panose="05000000000000000000" pitchFamily="2" charset="2"/>
              <a:buNone/>
            </a:pPr>
            <a:r>
              <a:rPr lang="en-US" altLang="zh-CN" sz="1800">
                <a:latin typeface="宋体" panose="02010600030101010101" pitchFamily="2" charset="-122"/>
              </a:rPr>
              <a:t> 108 </a:t>
            </a:r>
            <a:r>
              <a:rPr lang="en-US" altLang="zh-CN" sz="1600"/>
              <a:t> (</a:t>
            </a:r>
            <a:r>
              <a:rPr kumimoji="1" lang="en-US" altLang="zh-CN" sz="1800">
                <a:latin typeface="宋体" panose="02010600030101010101" pitchFamily="2" charset="-122"/>
              </a:rPr>
              <a:t>return, </a:t>
            </a:r>
            <a:r>
              <a:rPr kumimoji="1" lang="zh-CN" altLang="en-US" sz="1800">
                <a:latin typeface="宋体" panose="02010600030101010101" pitchFamily="2" charset="-122"/>
              </a:rPr>
              <a:t>－</a:t>
            </a:r>
            <a:r>
              <a:rPr kumimoji="1" lang="en-US" altLang="zh-CN" sz="1800">
                <a:latin typeface="宋体" panose="02010600030101010101" pitchFamily="2" charset="-122"/>
              </a:rPr>
              <a:t>,</a:t>
            </a:r>
            <a:r>
              <a:rPr kumimoji="1" lang="zh-CN" altLang="en-US" sz="1800">
                <a:latin typeface="宋体" panose="02010600030101010101" pitchFamily="2" charset="-122"/>
              </a:rPr>
              <a:t>－  </a:t>
            </a:r>
            <a:r>
              <a:rPr kumimoji="1" lang="en-US" altLang="zh-CN" sz="1800">
                <a:latin typeface="宋体" panose="02010600030101010101" pitchFamily="2" charset="-122"/>
              </a:rPr>
              <a:t>,</a:t>
            </a:r>
            <a:r>
              <a:rPr kumimoji="1" lang="zh-CN" altLang="en-US" sz="1800">
                <a:latin typeface="宋体" panose="02010600030101010101" pitchFamily="2" charset="-122"/>
              </a:rPr>
              <a:t>－</a:t>
            </a:r>
            <a:r>
              <a:rPr kumimoji="1" lang="en-US" altLang="zh-CN" sz="1800">
                <a:latin typeface="宋体" panose="02010600030101010101" pitchFamily="2" charset="-122"/>
              </a:rPr>
              <a:t>)</a:t>
            </a:r>
            <a:endParaRPr lang="en-US" altLang="zh-CN" sz="1800">
              <a:latin typeface="宋体" panose="02010600030101010101" pitchFamily="2" charset="-122"/>
            </a:endParaRPr>
          </a:p>
          <a:p>
            <a:pPr>
              <a:buFont typeface="Wingdings" panose="05000000000000000000" pitchFamily="2" charset="2"/>
              <a:buNone/>
            </a:pPr>
            <a:endParaRPr lang="en-US" altLang="zh-CN" sz="1800">
              <a:latin typeface="宋体" panose="02010600030101010101" pitchFamily="2" charset="-122"/>
            </a:endParaRPr>
          </a:p>
        </p:txBody>
      </p:sp>
    </p:spTree>
    <p:extLst>
      <p:ext uri="{BB962C8B-B14F-4D97-AF65-F5344CB8AC3E}">
        <p14:creationId xmlns:p14="http://schemas.microsoft.com/office/powerpoint/2010/main" val="682750573"/>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6850" name="Rectangle 2"/>
          <p:cNvSpPr>
            <a:spLocks noChangeArrowheads="1"/>
          </p:cNvSpPr>
          <p:nvPr/>
        </p:nvSpPr>
        <p:spPr bwMode="auto">
          <a:xfrm>
            <a:off x="1981200" y="908051"/>
            <a:ext cx="8229600" cy="474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nchorCtr="1"/>
          <a:lstStyle>
            <a:lvl1pPr>
              <a:spcBef>
                <a:spcPct val="0"/>
              </a:spcBef>
              <a:defRPr sz="4400" b="1">
                <a:solidFill>
                  <a:schemeClr val="tx2"/>
                </a:solidFill>
                <a:latin typeface="High Tower Text" panose="02040502050506030303" pitchFamily="18" charset="0"/>
                <a:ea typeface="黑体" panose="02010609060101010101" pitchFamily="49" charset="-122"/>
              </a:defRPr>
            </a:lvl1pPr>
            <a:lvl2pPr>
              <a:spcBef>
                <a:spcPct val="0"/>
              </a:spcBef>
              <a:defRPr sz="4400" b="1">
                <a:solidFill>
                  <a:schemeClr val="tx2"/>
                </a:solidFill>
                <a:latin typeface="High Tower Text" panose="02040502050506030303" pitchFamily="18" charset="0"/>
                <a:ea typeface="黑体" panose="02010609060101010101" pitchFamily="49" charset="-122"/>
              </a:defRPr>
            </a:lvl2pPr>
            <a:lvl3pPr>
              <a:spcBef>
                <a:spcPct val="0"/>
              </a:spcBef>
              <a:defRPr sz="4400" b="1">
                <a:solidFill>
                  <a:schemeClr val="tx2"/>
                </a:solidFill>
                <a:latin typeface="High Tower Text" panose="02040502050506030303" pitchFamily="18" charset="0"/>
                <a:ea typeface="黑体" panose="02010609060101010101" pitchFamily="49" charset="-122"/>
              </a:defRPr>
            </a:lvl3pPr>
            <a:lvl4pPr>
              <a:spcBef>
                <a:spcPct val="0"/>
              </a:spcBef>
              <a:defRPr sz="4400" b="1">
                <a:solidFill>
                  <a:schemeClr val="tx2"/>
                </a:solidFill>
                <a:latin typeface="High Tower Text" panose="02040502050506030303" pitchFamily="18" charset="0"/>
                <a:ea typeface="黑体" panose="02010609060101010101" pitchFamily="49" charset="-122"/>
              </a:defRPr>
            </a:lvl4pPr>
            <a:lvl5pPr>
              <a:spcBef>
                <a:spcPct val="0"/>
              </a:spcBef>
              <a:defRPr sz="4400" b="1">
                <a:solidFill>
                  <a:schemeClr val="tx2"/>
                </a:solidFill>
                <a:latin typeface="High Tower Text" panose="02040502050506030303" pitchFamily="18" charset="0"/>
                <a:ea typeface="黑体" panose="02010609060101010101" pitchFamily="49" charset="-122"/>
              </a:defRPr>
            </a:lvl5pPr>
            <a:lvl6pPr marL="457200" fontAlgn="base">
              <a:spcBef>
                <a:spcPct val="0"/>
              </a:spcBef>
              <a:spcAft>
                <a:spcPct val="0"/>
              </a:spcAft>
              <a:defRPr sz="4400" b="1">
                <a:solidFill>
                  <a:schemeClr val="tx2"/>
                </a:solidFill>
                <a:latin typeface="High Tower Text" panose="02040502050506030303" pitchFamily="18" charset="0"/>
                <a:ea typeface="黑体" panose="02010609060101010101" pitchFamily="49" charset="-122"/>
              </a:defRPr>
            </a:lvl6pPr>
            <a:lvl7pPr marL="914400" fontAlgn="base">
              <a:spcBef>
                <a:spcPct val="0"/>
              </a:spcBef>
              <a:spcAft>
                <a:spcPct val="0"/>
              </a:spcAft>
              <a:defRPr sz="4400" b="1">
                <a:solidFill>
                  <a:schemeClr val="tx2"/>
                </a:solidFill>
                <a:latin typeface="High Tower Text" panose="02040502050506030303" pitchFamily="18" charset="0"/>
                <a:ea typeface="黑体" panose="02010609060101010101" pitchFamily="49" charset="-122"/>
              </a:defRPr>
            </a:lvl7pPr>
            <a:lvl8pPr marL="1371600" fontAlgn="base">
              <a:spcBef>
                <a:spcPct val="0"/>
              </a:spcBef>
              <a:spcAft>
                <a:spcPct val="0"/>
              </a:spcAft>
              <a:defRPr sz="4400" b="1">
                <a:solidFill>
                  <a:schemeClr val="tx2"/>
                </a:solidFill>
                <a:latin typeface="High Tower Text" panose="02040502050506030303" pitchFamily="18" charset="0"/>
                <a:ea typeface="黑体" panose="02010609060101010101" pitchFamily="49" charset="-122"/>
              </a:defRPr>
            </a:lvl8pPr>
            <a:lvl9pPr marL="1828800" fontAlgn="base">
              <a:spcBef>
                <a:spcPct val="0"/>
              </a:spcBef>
              <a:spcAft>
                <a:spcPct val="0"/>
              </a:spcAft>
              <a:defRPr sz="4400" b="1">
                <a:solidFill>
                  <a:schemeClr val="tx2"/>
                </a:solidFill>
                <a:latin typeface="High Tower Text" panose="02040502050506030303" pitchFamily="18" charset="0"/>
                <a:ea typeface="黑体" panose="02010609060101010101" pitchFamily="49" charset="-122"/>
              </a:defRPr>
            </a:lvl9pPr>
          </a:lstStyle>
          <a:p>
            <a:pPr>
              <a:buFontTx/>
              <a:buNone/>
            </a:pPr>
            <a:r>
              <a:rPr lang="zh-CN" altLang="en-US" sz="3600" b="0">
                <a:solidFill>
                  <a:schemeClr val="hlink"/>
                </a:solidFill>
                <a:latin typeface="宋体" panose="02010600030101010101" pitchFamily="2" charset="-122"/>
              </a:rPr>
              <a:t>第五章 语法制导翻译及中间代码生成</a:t>
            </a:r>
          </a:p>
        </p:txBody>
      </p:sp>
      <p:sp>
        <p:nvSpPr>
          <p:cNvPr id="846851" name="Rectangle 3"/>
          <p:cNvSpPr>
            <a:spLocks noChangeArrowheads="1"/>
          </p:cNvSpPr>
          <p:nvPr/>
        </p:nvSpPr>
        <p:spPr bwMode="auto">
          <a:xfrm>
            <a:off x="3071813" y="1844675"/>
            <a:ext cx="676910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kumimoji="1" lang="en-US" altLang="zh-CN">
                <a:effectLst>
                  <a:outerShdw blurRad="38100" dist="38100" dir="2700000" algn="tl">
                    <a:srgbClr val="000000"/>
                  </a:outerShdw>
                </a:effectLst>
                <a:latin typeface="宋体" panose="02010600030101010101" pitchFamily="2" charset="-122"/>
              </a:rPr>
              <a:t> </a:t>
            </a:r>
            <a:r>
              <a:rPr kumimoji="1" lang="en-US" altLang="zh-CN" sz="3200">
                <a:solidFill>
                  <a:srgbClr val="FF9933"/>
                </a:solidFill>
                <a:effectLst>
                  <a:outerShdw blurRad="38100" dist="38100" dir="2700000" algn="tl">
                    <a:srgbClr val="000000"/>
                  </a:outerShdw>
                </a:effectLst>
                <a:latin typeface="宋体" panose="02010600030101010101" pitchFamily="2" charset="-122"/>
              </a:rPr>
              <a:t>§5.3 </a:t>
            </a:r>
            <a:r>
              <a:rPr kumimoji="1" lang="zh-CN" altLang="en-US" sz="3200">
                <a:solidFill>
                  <a:srgbClr val="FF9933"/>
                </a:solidFill>
                <a:effectLst>
                  <a:outerShdw blurRad="38100" dist="38100" dir="2700000" algn="tl">
                    <a:srgbClr val="000000"/>
                  </a:outerShdw>
                </a:effectLst>
                <a:latin typeface="宋体" panose="02010600030101010101" pitchFamily="2" charset="-122"/>
              </a:rPr>
              <a:t>自底向上语法制导翻译</a:t>
            </a:r>
          </a:p>
          <a:p>
            <a:pPr>
              <a:lnSpc>
                <a:spcPct val="120000"/>
              </a:lnSpc>
              <a:buFontTx/>
              <a:buNone/>
            </a:pPr>
            <a:r>
              <a:rPr kumimoji="1" lang="zh-CN" altLang="en-US" sz="2800">
                <a:effectLst>
                  <a:outerShdw blurRad="38100" dist="38100" dir="2700000" algn="tl">
                    <a:srgbClr val="000000"/>
                  </a:outerShdw>
                </a:effectLst>
                <a:latin typeface="宋体" panose="02010600030101010101" pitchFamily="2" charset="-122"/>
              </a:rPr>
              <a:t>   一、简单算术表达式和赋值语句的翻译</a:t>
            </a:r>
          </a:p>
          <a:p>
            <a:pPr>
              <a:lnSpc>
                <a:spcPct val="120000"/>
              </a:lnSpc>
              <a:buFontTx/>
              <a:buNone/>
            </a:pPr>
            <a:r>
              <a:rPr kumimoji="1" lang="zh-CN" altLang="en-US" sz="2800">
                <a:effectLst>
                  <a:outerShdw blurRad="38100" dist="38100" dir="2700000" algn="tl">
                    <a:srgbClr val="000000"/>
                  </a:outerShdw>
                </a:effectLst>
                <a:latin typeface="宋体" panose="02010600030101010101" pitchFamily="2" charset="-122"/>
              </a:rPr>
              <a:t>   二、布尔表达式的翻译</a:t>
            </a:r>
          </a:p>
          <a:p>
            <a:pPr>
              <a:lnSpc>
                <a:spcPct val="120000"/>
              </a:lnSpc>
              <a:buFontTx/>
              <a:buNone/>
            </a:pPr>
            <a:r>
              <a:rPr kumimoji="1" lang="zh-CN" altLang="en-US" sz="2800">
                <a:effectLst>
                  <a:outerShdw blurRad="38100" dist="38100" dir="2700000" algn="tl">
                    <a:srgbClr val="000000"/>
                  </a:outerShdw>
                </a:effectLst>
                <a:latin typeface="宋体" panose="02010600030101010101" pitchFamily="2" charset="-122"/>
              </a:rPr>
              <a:t>   三、控制语句翻译</a:t>
            </a:r>
          </a:p>
          <a:p>
            <a:pPr>
              <a:lnSpc>
                <a:spcPct val="120000"/>
              </a:lnSpc>
              <a:buFontTx/>
              <a:buNone/>
            </a:pPr>
            <a:r>
              <a:rPr kumimoji="1" lang="zh-CN" altLang="en-US" sz="2800">
                <a:effectLst>
                  <a:outerShdw blurRad="38100" dist="38100" dir="2700000" algn="tl">
                    <a:srgbClr val="000000"/>
                  </a:outerShdw>
                </a:effectLst>
                <a:latin typeface="宋体" panose="02010600030101010101" pitchFamily="2" charset="-122"/>
              </a:rPr>
              <a:t>   四、数组元素的翻译</a:t>
            </a:r>
          </a:p>
          <a:p>
            <a:pPr>
              <a:lnSpc>
                <a:spcPct val="120000"/>
              </a:lnSpc>
              <a:buFontTx/>
              <a:buNone/>
            </a:pPr>
            <a:r>
              <a:rPr kumimoji="1" lang="zh-CN" altLang="en-US" sz="2800">
                <a:effectLst>
                  <a:outerShdw blurRad="38100" dist="38100" dir="2700000" algn="tl">
                    <a:srgbClr val="000000"/>
                  </a:outerShdw>
                </a:effectLst>
                <a:latin typeface="宋体" panose="02010600030101010101" pitchFamily="2" charset="-122"/>
              </a:rPr>
              <a:t>   五、过程语句的翻译</a:t>
            </a:r>
          </a:p>
          <a:p>
            <a:pPr>
              <a:lnSpc>
                <a:spcPct val="120000"/>
              </a:lnSpc>
              <a:buFontTx/>
              <a:buNone/>
            </a:pPr>
            <a:r>
              <a:rPr kumimoji="1" lang="zh-CN" altLang="en-US" sz="2800">
                <a:effectLst>
                  <a:outerShdw blurRad="38100" dist="38100" dir="2700000" algn="tl">
                    <a:srgbClr val="000000"/>
                  </a:outerShdw>
                </a:effectLst>
                <a:latin typeface="宋体" panose="02010600030101010101" pitchFamily="2" charset="-122"/>
              </a:rPr>
              <a:t>   六、说明语句的翻译</a:t>
            </a:r>
          </a:p>
        </p:txBody>
      </p:sp>
    </p:spTree>
    <p:extLst>
      <p:ext uri="{BB962C8B-B14F-4D97-AF65-F5344CB8AC3E}">
        <p14:creationId xmlns:p14="http://schemas.microsoft.com/office/powerpoint/2010/main" val="319532010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898" name="Rectangle 2"/>
          <p:cNvSpPr>
            <a:spLocks noGrp="1" noChangeArrowheads="1"/>
          </p:cNvSpPr>
          <p:nvPr>
            <p:ph type="body" idx="1"/>
          </p:nvPr>
        </p:nvSpPr>
        <p:spPr>
          <a:xfrm>
            <a:off x="1847850" y="765175"/>
            <a:ext cx="8229600" cy="4267200"/>
          </a:xfrm>
        </p:spPr>
        <p:txBody>
          <a:bodyPr/>
          <a:lstStyle/>
          <a:p>
            <a:pPr>
              <a:spcBef>
                <a:spcPct val="0"/>
              </a:spcBef>
              <a:buFontTx/>
              <a:buNone/>
            </a:pPr>
            <a:r>
              <a:rPr kumimoji="1" lang="en-US" altLang="zh-CN" sz="3600" b="1" dirty="0">
                <a:solidFill>
                  <a:srgbClr val="FF3399"/>
                </a:solidFill>
                <a:latin typeface="宋体" panose="02010600030101010101" pitchFamily="2" charset="-122"/>
              </a:rPr>
              <a:t>§5.3 </a:t>
            </a:r>
            <a:r>
              <a:rPr kumimoji="1" lang="zh-CN" altLang="en-US" sz="3600" b="1" dirty="0">
                <a:solidFill>
                  <a:srgbClr val="FF3399"/>
                </a:solidFill>
                <a:latin typeface="宋体" panose="02010600030101010101" pitchFamily="2" charset="-122"/>
              </a:rPr>
              <a:t>自底向上语法制导翻译</a:t>
            </a:r>
            <a:endParaRPr lang="zh-CN" altLang="en-US" sz="3600" b="1" dirty="0">
              <a:solidFill>
                <a:srgbClr val="FF3399"/>
              </a:solidFill>
              <a:latin typeface="宋体" panose="02010600030101010101" pitchFamily="2" charset="-122"/>
            </a:endParaRPr>
          </a:p>
          <a:p>
            <a:pPr>
              <a:buFont typeface="Wingdings" panose="05000000000000000000" pitchFamily="2" charset="2"/>
              <a:buNone/>
            </a:pPr>
            <a:r>
              <a:rPr lang="zh-CN" altLang="en-US" sz="2000" dirty="0">
                <a:latin typeface="宋体" panose="02010600030101010101" pitchFamily="2" charset="-122"/>
              </a:rPr>
              <a:t>  </a:t>
            </a:r>
            <a:r>
              <a:rPr lang="zh-CN" altLang="en-US" sz="3200" b="1" dirty="0">
                <a:solidFill>
                  <a:srgbClr val="C00000"/>
                </a:solidFill>
                <a:latin typeface="宋体" panose="02010600030101010101" pitchFamily="2" charset="-122"/>
              </a:rPr>
              <a:t>四、数组元素的翻译 </a:t>
            </a:r>
          </a:p>
          <a:p>
            <a:pPr algn="just">
              <a:buFont typeface="Wingdings" panose="05000000000000000000" pitchFamily="2" charset="2"/>
              <a:buNone/>
            </a:pPr>
            <a:endParaRPr lang="zh-CN" altLang="en-US" sz="3200" b="1" dirty="0">
              <a:solidFill>
                <a:srgbClr val="FFFF00"/>
              </a:solidFill>
              <a:latin typeface="宋体" panose="02010600030101010101" pitchFamily="2" charset="-122"/>
            </a:endParaRPr>
          </a:p>
          <a:p>
            <a:pPr algn="just">
              <a:buFont typeface="Wingdings" panose="05000000000000000000" pitchFamily="2" charset="2"/>
              <a:buNone/>
            </a:pPr>
            <a:r>
              <a:rPr lang="zh-CN" altLang="en-US" sz="2000" dirty="0">
                <a:latin typeface="宋体" panose="02010600030101010101" pitchFamily="2" charset="-122"/>
              </a:rPr>
              <a:t>  对于</a:t>
            </a:r>
            <a:r>
              <a:rPr lang="zh-CN" altLang="en-US" sz="2000" dirty="0">
                <a:solidFill>
                  <a:schemeClr val="tx2"/>
                </a:solidFill>
                <a:latin typeface="宋体" panose="02010600030101010101" pitchFamily="2" charset="-122"/>
              </a:rPr>
              <a:t>数组元素</a:t>
            </a:r>
            <a:r>
              <a:rPr lang="en-US" altLang="zh-CN" sz="2000" dirty="0">
                <a:latin typeface="宋体" panose="02010600030101010101" pitchFamily="2" charset="-122"/>
              </a:rPr>
              <a:t>(</a:t>
            </a:r>
            <a:r>
              <a:rPr lang="zh-CN" altLang="en-US" sz="2000" dirty="0">
                <a:latin typeface="宋体" panose="02010600030101010101" pitchFamily="2" charset="-122"/>
              </a:rPr>
              <a:t>又称</a:t>
            </a:r>
            <a:r>
              <a:rPr lang="zh-CN" altLang="en-US" sz="2000" dirty="0">
                <a:solidFill>
                  <a:schemeClr val="tx2"/>
                </a:solidFill>
                <a:latin typeface="宋体" panose="02010600030101010101" pitchFamily="2" charset="-122"/>
              </a:rPr>
              <a:t>下标变量</a:t>
            </a:r>
            <a:r>
              <a:rPr lang="en-US" altLang="zh-CN" sz="2000" dirty="0">
                <a:latin typeface="宋体" panose="02010600030101010101" pitchFamily="2" charset="-122"/>
              </a:rPr>
              <a:t>)</a:t>
            </a:r>
            <a:r>
              <a:rPr lang="zh-CN" altLang="en-US" sz="2000" dirty="0">
                <a:latin typeface="宋体" panose="02010600030101010101" pitchFamily="2" charset="-122"/>
              </a:rPr>
              <a:t>的翻译其核心是计算它们地址</a:t>
            </a:r>
            <a:r>
              <a:rPr lang="en-US" altLang="zh-CN" sz="2000" dirty="0">
                <a:latin typeface="宋体" panose="02010600030101010101" pitchFamily="2" charset="-122"/>
              </a:rPr>
              <a:t>,</a:t>
            </a:r>
            <a:r>
              <a:rPr lang="zh-CN" altLang="en-US" sz="2000" dirty="0">
                <a:latin typeface="宋体" panose="02010600030101010101" pitchFamily="2" charset="-122"/>
              </a:rPr>
              <a:t>下面我们首先介绍数组元素地址的计算方法及数组元素引用的中间代码形式，然后再介绍含有数组元素的赋值语句语法制导翻译方法</a:t>
            </a:r>
          </a:p>
          <a:p>
            <a:pPr algn="just">
              <a:buFont typeface="Wingdings" panose="05000000000000000000" pitchFamily="2" charset="2"/>
              <a:buNone/>
            </a:pPr>
            <a:endParaRPr lang="zh-CN" altLang="en-US" sz="2000" dirty="0">
              <a:latin typeface="宋体" panose="02010600030101010101" pitchFamily="2" charset="-122"/>
            </a:endParaRPr>
          </a:p>
          <a:p>
            <a:pPr algn="just">
              <a:buFont typeface="Wingdings" panose="05000000000000000000" pitchFamily="2" charset="2"/>
              <a:buNone/>
            </a:pPr>
            <a:endParaRPr lang="en-US" altLang="zh-CN" sz="2000" dirty="0">
              <a:latin typeface="宋体" panose="02010600030101010101" pitchFamily="2" charset="-122"/>
            </a:endParaRPr>
          </a:p>
        </p:txBody>
      </p:sp>
    </p:spTree>
    <p:extLst>
      <p:ext uri="{BB962C8B-B14F-4D97-AF65-F5344CB8AC3E}">
        <p14:creationId xmlns:p14="http://schemas.microsoft.com/office/powerpoint/2010/main" val="2225411221"/>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22" name="Rectangle 2"/>
          <p:cNvSpPr>
            <a:spLocks noGrp="1" noChangeArrowheads="1"/>
          </p:cNvSpPr>
          <p:nvPr>
            <p:ph type="body" idx="1"/>
          </p:nvPr>
        </p:nvSpPr>
        <p:spPr>
          <a:xfrm>
            <a:off x="1992313" y="836613"/>
            <a:ext cx="8382000" cy="4343400"/>
          </a:xfrm>
        </p:spPr>
        <p:txBody>
          <a:bodyPr/>
          <a:lstStyle/>
          <a:p>
            <a:pPr>
              <a:spcBef>
                <a:spcPct val="0"/>
              </a:spcBef>
              <a:buFontTx/>
              <a:buNone/>
            </a:pPr>
            <a:r>
              <a:rPr kumimoji="1" lang="en-US" altLang="zh-CN" sz="3200" b="1" dirty="0">
                <a:solidFill>
                  <a:srgbClr val="FF3399"/>
                </a:solidFill>
                <a:latin typeface="宋体" panose="02010600030101010101" pitchFamily="2" charset="-122"/>
              </a:rPr>
              <a:t>§5.3 </a:t>
            </a:r>
            <a:r>
              <a:rPr kumimoji="1" lang="zh-CN" altLang="en-US" sz="3200" b="1" dirty="0">
                <a:solidFill>
                  <a:srgbClr val="FF3399"/>
                </a:solidFill>
                <a:latin typeface="宋体" panose="02010600030101010101" pitchFamily="2" charset="-122"/>
              </a:rPr>
              <a:t>自底向上语法制导翻译</a:t>
            </a:r>
            <a:endParaRPr lang="zh-CN" altLang="en-US" sz="3200" b="1" dirty="0">
              <a:solidFill>
                <a:srgbClr val="FF3399"/>
              </a:solidFill>
              <a:latin typeface="宋体" panose="02010600030101010101" pitchFamily="2" charset="-122"/>
            </a:endParaRPr>
          </a:p>
          <a:p>
            <a:pPr>
              <a:buFont typeface="Wingdings" panose="05000000000000000000" pitchFamily="2" charset="2"/>
              <a:buNone/>
            </a:pPr>
            <a:r>
              <a:rPr lang="zh-CN" altLang="en-US" sz="1800" dirty="0">
                <a:latin typeface="宋体" panose="02010600030101010101" pitchFamily="2" charset="-122"/>
              </a:rPr>
              <a:t>  </a:t>
            </a:r>
            <a:r>
              <a:rPr lang="zh-CN" altLang="en-US" b="1" dirty="0">
                <a:solidFill>
                  <a:srgbClr val="C00000"/>
                </a:solidFill>
                <a:latin typeface="宋体" panose="02010600030101010101" pitchFamily="2" charset="-122"/>
              </a:rPr>
              <a:t>四、数组元素的翻译</a:t>
            </a:r>
          </a:p>
          <a:p>
            <a:pPr algn="just">
              <a:buFont typeface="Wingdings" panose="05000000000000000000" pitchFamily="2" charset="2"/>
              <a:buNone/>
            </a:pPr>
            <a:r>
              <a:rPr lang="zh-CN" altLang="en-US" sz="2400" b="1" dirty="0">
                <a:solidFill>
                  <a:srgbClr val="C00000"/>
                </a:solidFill>
                <a:latin typeface="宋体" panose="02010600030101010101" pitchFamily="2" charset="-122"/>
              </a:rPr>
              <a:t>    </a:t>
            </a:r>
            <a:r>
              <a:rPr lang="en-US" altLang="zh-CN" sz="2400" b="1" dirty="0">
                <a:solidFill>
                  <a:srgbClr val="C00000"/>
                </a:solidFill>
                <a:latin typeface="宋体" panose="02010600030101010101" pitchFamily="2" charset="-122"/>
              </a:rPr>
              <a:t>1. </a:t>
            </a:r>
            <a:r>
              <a:rPr lang="zh-CN" altLang="en-US" sz="2400" b="1" dirty="0">
                <a:solidFill>
                  <a:srgbClr val="C00000"/>
                </a:solidFill>
                <a:latin typeface="宋体" panose="02010600030101010101" pitchFamily="2" charset="-122"/>
              </a:rPr>
              <a:t>下标变量地址的计算</a:t>
            </a:r>
          </a:p>
          <a:p>
            <a:pPr algn="just">
              <a:buFont typeface="Wingdings" panose="05000000000000000000" pitchFamily="2" charset="2"/>
              <a:buNone/>
            </a:pPr>
            <a:r>
              <a:rPr lang="zh-CN" altLang="en-US" sz="1800" dirty="0">
                <a:latin typeface="宋体" panose="02010600030101010101" pitchFamily="2" charset="-122"/>
                <a:cs typeface="Courier New" panose="02070309020205020404" pitchFamily="49" charset="0"/>
              </a:rPr>
              <a:t>现假定数组是按</a:t>
            </a:r>
            <a:r>
              <a:rPr lang="zh-CN" altLang="en-US" sz="1800" dirty="0">
                <a:solidFill>
                  <a:schemeClr val="tx2"/>
                </a:solidFill>
                <a:latin typeface="宋体" panose="02010600030101010101" pitchFamily="2" charset="-122"/>
                <a:cs typeface="Courier New" panose="02070309020205020404" pitchFamily="49" charset="0"/>
              </a:rPr>
              <a:t>行</a:t>
            </a:r>
            <a:r>
              <a:rPr lang="zh-CN" altLang="en-US" sz="1800" dirty="0">
                <a:latin typeface="宋体" panose="02010600030101010101" pitchFamily="2" charset="-122"/>
                <a:cs typeface="Courier New" panose="02070309020205020404" pitchFamily="49" charset="0"/>
              </a:rPr>
              <a:t>存放</a:t>
            </a:r>
            <a:r>
              <a:rPr lang="en-US" altLang="zh-CN" sz="1800" dirty="0">
                <a:latin typeface="宋体" panose="02010600030101010101" pitchFamily="2" charset="-122"/>
                <a:cs typeface="Courier New" panose="02070309020205020404" pitchFamily="49" charset="0"/>
              </a:rPr>
              <a:t>,</a:t>
            </a:r>
            <a:r>
              <a:rPr lang="zh-CN" altLang="en-US" sz="1800" dirty="0">
                <a:latin typeface="Times New Roman" panose="02020603050405020304" pitchFamily="18" charset="0"/>
              </a:rPr>
              <a:t>每一数组元素占用一个机器字，同时假定</a:t>
            </a:r>
          </a:p>
          <a:p>
            <a:pPr algn="just">
              <a:buFont typeface="Wingdings" panose="05000000000000000000" pitchFamily="2" charset="2"/>
              <a:buNone/>
            </a:pPr>
            <a:r>
              <a:rPr lang="zh-CN" altLang="en-US" sz="1800" dirty="0">
                <a:latin typeface="Times New Roman" panose="02020603050405020304" pitchFamily="18" charset="0"/>
              </a:rPr>
              <a:t>计算机是按字编址的</a:t>
            </a:r>
            <a:r>
              <a:rPr lang="zh-CN" altLang="en-US" sz="1800" dirty="0">
                <a:latin typeface="宋体" panose="02010600030101010101" pitchFamily="2" charset="-122"/>
              </a:rPr>
              <a:t>，那么，已知</a:t>
            </a:r>
            <a:r>
              <a:rPr lang="zh-CN" altLang="en-US" sz="1800" dirty="0">
                <a:latin typeface="宋体" panose="02010600030101010101" pitchFamily="2" charset="-122"/>
                <a:cs typeface="Courier New" panose="02070309020205020404" pitchFamily="49" charset="0"/>
              </a:rPr>
              <a:t>数组</a:t>
            </a:r>
            <a:r>
              <a:rPr lang="en-US" altLang="zh-CN" sz="1800" dirty="0">
                <a:latin typeface="宋体" panose="02010600030101010101" pitchFamily="2" charset="-122"/>
                <a:cs typeface="Courier New" panose="02070309020205020404" pitchFamily="49" charset="0"/>
              </a:rPr>
              <a:t>A</a:t>
            </a:r>
            <a:r>
              <a:rPr lang="zh-CN" altLang="en-US" sz="1800" dirty="0">
                <a:latin typeface="宋体" panose="02010600030101010101" pitchFamily="2" charset="-122"/>
                <a:cs typeface="Courier New" panose="02070309020205020404" pitchFamily="49" charset="0"/>
              </a:rPr>
              <a:t>是一个</a:t>
            </a:r>
            <a:r>
              <a:rPr lang="en-US" altLang="zh-CN" sz="1800" dirty="0">
                <a:latin typeface="宋体" panose="02010600030101010101" pitchFamily="2" charset="-122"/>
                <a:cs typeface="Courier New" panose="02070309020205020404" pitchFamily="49" charset="0"/>
              </a:rPr>
              <a:t>10×20</a:t>
            </a:r>
            <a:r>
              <a:rPr lang="zh-CN" altLang="en-US" sz="1800" dirty="0">
                <a:latin typeface="宋体" panose="02010600030101010101" pitchFamily="2" charset="-122"/>
                <a:cs typeface="Courier New" panose="02070309020205020404" pitchFamily="49" charset="0"/>
              </a:rPr>
              <a:t>的二维数组，</a:t>
            </a:r>
          </a:p>
          <a:p>
            <a:pPr algn="just">
              <a:buFont typeface="Wingdings" panose="05000000000000000000" pitchFamily="2" charset="2"/>
              <a:buNone/>
            </a:pPr>
            <a:r>
              <a:rPr lang="zh-CN" altLang="en-US" sz="1800" dirty="0">
                <a:latin typeface="宋体" panose="02010600030101010101" pitchFamily="2" charset="-122"/>
                <a:cs typeface="Courier New" panose="02070309020205020404" pitchFamily="49" charset="0"/>
              </a:rPr>
              <a:t>各维下限为</a:t>
            </a:r>
            <a:r>
              <a:rPr lang="en-US" altLang="zh-CN" sz="1800" dirty="0">
                <a:latin typeface="宋体" panose="02010600030101010101" pitchFamily="2" charset="-122"/>
                <a:cs typeface="Courier New" panose="02070309020205020404" pitchFamily="49" charset="0"/>
              </a:rPr>
              <a:t>1</a:t>
            </a:r>
            <a:r>
              <a:rPr lang="zh-CN" altLang="en-US" sz="1800" dirty="0">
                <a:latin typeface="宋体" panose="02010600030101010101" pitchFamily="2" charset="-122"/>
                <a:cs typeface="Courier New" panose="02070309020205020404" pitchFamily="49" charset="0"/>
              </a:rPr>
              <a:t>，其数组的首地址</a:t>
            </a:r>
            <a:r>
              <a:rPr lang="en-US" altLang="zh-CN" sz="1800" dirty="0">
                <a:latin typeface="宋体" panose="02010600030101010101" pitchFamily="2" charset="-122"/>
                <a:cs typeface="Courier New" panose="02070309020205020404" pitchFamily="49" charset="0"/>
              </a:rPr>
              <a:t>A</a:t>
            </a:r>
            <a:r>
              <a:rPr lang="zh-CN" altLang="en-US" sz="1800" dirty="0">
                <a:latin typeface="宋体" panose="02010600030101010101" pitchFamily="2" charset="-122"/>
                <a:cs typeface="Courier New" panose="02070309020205020404" pitchFamily="49" charset="0"/>
              </a:rPr>
              <a:t>［</a:t>
            </a:r>
            <a:r>
              <a:rPr lang="en-US" altLang="zh-CN" sz="1800" dirty="0">
                <a:latin typeface="宋体" panose="02010600030101010101" pitchFamily="2" charset="-122"/>
                <a:cs typeface="Courier New" panose="02070309020205020404" pitchFamily="49" charset="0"/>
              </a:rPr>
              <a:t>1,1</a:t>
            </a:r>
            <a:r>
              <a:rPr lang="zh-CN" altLang="en-US" sz="1800" dirty="0">
                <a:latin typeface="宋体" panose="02010600030101010101" pitchFamily="2" charset="-122"/>
                <a:cs typeface="Courier New" panose="02070309020205020404" pitchFamily="49" charset="0"/>
              </a:rPr>
              <a:t>］为</a:t>
            </a:r>
            <a:r>
              <a:rPr lang="en-US" altLang="zh-CN" sz="1800" dirty="0">
                <a:latin typeface="宋体" panose="02010600030101010101" pitchFamily="2" charset="-122"/>
                <a:cs typeface="Courier New" panose="02070309020205020404" pitchFamily="49" charset="0"/>
              </a:rPr>
              <a:t>a</a:t>
            </a:r>
            <a:r>
              <a:rPr lang="zh-CN" altLang="en-US" sz="1800" dirty="0">
                <a:latin typeface="宋体" panose="02010600030101010101" pitchFamily="2" charset="-122"/>
                <a:cs typeface="Courier New" panose="02070309020205020404" pitchFamily="49" charset="0"/>
              </a:rPr>
              <a:t>，则下标变量</a:t>
            </a:r>
            <a:r>
              <a:rPr lang="en-US" altLang="zh-CN" sz="1800" dirty="0">
                <a:latin typeface="宋体" panose="02010600030101010101" pitchFamily="2" charset="-122"/>
                <a:cs typeface="Courier New" panose="02070309020205020404" pitchFamily="49" charset="0"/>
              </a:rPr>
              <a:t>A</a:t>
            </a:r>
            <a:r>
              <a:rPr lang="zh-CN" altLang="en-US" sz="1800" dirty="0">
                <a:latin typeface="宋体" panose="02010600030101010101" pitchFamily="2" charset="-122"/>
                <a:cs typeface="Courier New" panose="02070309020205020404" pitchFamily="49" charset="0"/>
              </a:rPr>
              <a:t>［</a:t>
            </a:r>
            <a:r>
              <a:rPr lang="en-US" altLang="zh-CN" sz="1800" dirty="0" err="1">
                <a:latin typeface="宋体" panose="02010600030101010101" pitchFamily="2" charset="-122"/>
                <a:cs typeface="Courier New" panose="02070309020205020404" pitchFamily="49" charset="0"/>
              </a:rPr>
              <a:t>i,j</a:t>
            </a:r>
            <a:r>
              <a:rPr lang="zh-CN" altLang="en-US" sz="1800" dirty="0">
                <a:latin typeface="宋体" panose="02010600030101010101" pitchFamily="2" charset="-122"/>
                <a:cs typeface="Courier New" panose="02070309020205020404" pitchFamily="49" charset="0"/>
              </a:rPr>
              <a:t>］</a:t>
            </a:r>
          </a:p>
          <a:p>
            <a:pPr algn="just">
              <a:buFont typeface="Wingdings" panose="05000000000000000000" pitchFamily="2" charset="2"/>
              <a:buNone/>
            </a:pPr>
            <a:r>
              <a:rPr lang="zh-CN" altLang="en-US" sz="1800" dirty="0">
                <a:latin typeface="宋体" panose="02010600030101010101" pitchFamily="2" charset="-122"/>
                <a:cs typeface="Courier New" panose="02070309020205020404" pitchFamily="49" charset="0"/>
              </a:rPr>
              <a:t>的地址为</a:t>
            </a:r>
          </a:p>
          <a:p>
            <a:pPr algn="just">
              <a:buFont typeface="Wingdings" panose="05000000000000000000" pitchFamily="2" charset="2"/>
              <a:buNone/>
            </a:pPr>
            <a:r>
              <a:rPr lang="zh-CN" altLang="en-US" sz="1800" dirty="0">
                <a:latin typeface="宋体" panose="02010600030101010101" pitchFamily="2" charset="-122"/>
                <a:cs typeface="Courier New" panose="02070309020205020404" pitchFamily="49" charset="0"/>
              </a:rPr>
              <a:t>  </a:t>
            </a:r>
            <a:r>
              <a:rPr lang="en-US" altLang="zh-CN" sz="1800" dirty="0">
                <a:latin typeface="宋体" panose="02010600030101010101" pitchFamily="2" charset="-122"/>
                <a:cs typeface="Courier New" panose="02070309020205020404" pitchFamily="49" charset="0"/>
              </a:rPr>
              <a:t>a+(i-1)×20+(j-1) </a:t>
            </a:r>
            <a:r>
              <a:rPr lang="zh-CN" altLang="en-US" sz="1800" dirty="0">
                <a:latin typeface="宋体" panose="02010600030101010101" pitchFamily="2" charset="-122"/>
                <a:cs typeface="Courier New" panose="02070309020205020404" pitchFamily="49" charset="0"/>
              </a:rPr>
              <a:t>或等价地表示成  </a:t>
            </a:r>
            <a:r>
              <a:rPr lang="en-US" altLang="zh-CN" sz="1800" dirty="0">
                <a:latin typeface="宋体" panose="02010600030101010101" pitchFamily="2" charset="-122"/>
                <a:cs typeface="Courier New" panose="02070309020205020404" pitchFamily="49" charset="0"/>
              </a:rPr>
              <a:t>(a-21)+(20*</a:t>
            </a:r>
            <a:r>
              <a:rPr lang="en-US" altLang="zh-CN" sz="1800" dirty="0" err="1">
                <a:latin typeface="宋体" panose="02010600030101010101" pitchFamily="2" charset="-122"/>
                <a:cs typeface="Courier New" panose="02070309020205020404" pitchFamily="49" charset="0"/>
              </a:rPr>
              <a:t>i+j</a:t>
            </a:r>
            <a:r>
              <a:rPr lang="en-US" altLang="zh-CN" sz="1800" dirty="0">
                <a:latin typeface="宋体" panose="02010600030101010101" pitchFamily="2" charset="-122"/>
                <a:cs typeface="Courier New" panose="02070309020205020404" pitchFamily="49" charset="0"/>
              </a:rPr>
              <a:t>)</a:t>
            </a:r>
          </a:p>
        </p:txBody>
      </p:sp>
    </p:spTree>
    <p:extLst>
      <p:ext uri="{BB962C8B-B14F-4D97-AF65-F5344CB8AC3E}">
        <p14:creationId xmlns:p14="http://schemas.microsoft.com/office/powerpoint/2010/main" val="1441825306"/>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946" name="Rectangle 2"/>
          <p:cNvSpPr>
            <a:spLocks noGrp="1" noChangeArrowheads="1"/>
          </p:cNvSpPr>
          <p:nvPr>
            <p:ph type="body" idx="1"/>
          </p:nvPr>
        </p:nvSpPr>
        <p:spPr>
          <a:xfrm>
            <a:off x="1752600" y="304800"/>
            <a:ext cx="8726488" cy="5867400"/>
          </a:xfrm>
        </p:spPr>
        <p:txBody>
          <a:bodyPr/>
          <a:lstStyle/>
          <a:p>
            <a:pPr>
              <a:buFont typeface="Wingdings" panose="05000000000000000000" pitchFamily="2" charset="2"/>
              <a:buNone/>
            </a:pPr>
            <a:r>
              <a:rPr lang="zh-CN" altLang="en-US" sz="1800">
                <a:latin typeface="宋体" panose="02010600030101010101" pitchFamily="2" charset="-122"/>
              </a:rPr>
              <a:t>在</a:t>
            </a:r>
            <a:r>
              <a:rPr lang="en-US" altLang="zh-CN" sz="1800">
                <a:latin typeface="宋体" panose="02010600030101010101" pitchFamily="2" charset="-122"/>
              </a:rPr>
              <a:t>PASCAL</a:t>
            </a:r>
            <a:r>
              <a:rPr lang="zh-CN" altLang="en-US" sz="1800">
                <a:latin typeface="宋体" panose="02010600030101010101" pitchFamily="2" charset="-122"/>
              </a:rPr>
              <a:t>中：</a:t>
            </a:r>
          </a:p>
          <a:p>
            <a:pPr>
              <a:buFont typeface="Wingdings" panose="05000000000000000000" pitchFamily="2" charset="2"/>
              <a:buNone/>
            </a:pPr>
            <a:r>
              <a:rPr lang="en-US" altLang="zh-CN" sz="1800">
                <a:latin typeface="宋体" panose="02010600030101010101" pitchFamily="2" charset="-122"/>
              </a:rPr>
              <a:t>VAR A:ARRAY</a:t>
            </a:r>
            <a:r>
              <a:rPr lang="zh-CN" altLang="en-US" sz="1800">
                <a:latin typeface="宋体" panose="02010600030101010101" pitchFamily="2" charset="-122"/>
              </a:rPr>
              <a:t>［</a:t>
            </a:r>
            <a:r>
              <a:rPr lang="en-US" altLang="zh-CN" sz="1800">
                <a:latin typeface="宋体" panose="02010600030101010101" pitchFamily="2" charset="-122"/>
              </a:rPr>
              <a:t>I</a:t>
            </a:r>
            <a:r>
              <a:rPr lang="en-US" altLang="zh-CN" sz="1800" baseline="-25000">
                <a:latin typeface="宋体" panose="02010600030101010101" pitchFamily="2" charset="-122"/>
              </a:rPr>
              <a:t>1</a:t>
            </a:r>
            <a:r>
              <a:rPr lang="en-US" altLang="zh-CN" sz="1800"/>
              <a:t>··</a:t>
            </a:r>
            <a:r>
              <a:rPr lang="en-US" altLang="zh-CN" sz="1800">
                <a:latin typeface="宋体" panose="02010600030101010101" pitchFamily="2" charset="-122"/>
              </a:rPr>
              <a:t>u</a:t>
            </a:r>
            <a:r>
              <a:rPr lang="en-US" altLang="zh-CN" sz="1800" baseline="-25000">
                <a:latin typeface="宋体" panose="02010600030101010101" pitchFamily="2" charset="-122"/>
              </a:rPr>
              <a:t>1</a:t>
            </a:r>
            <a:r>
              <a:rPr lang="en-US" altLang="zh-CN" sz="1800">
                <a:latin typeface="宋体" panose="02010600030101010101" pitchFamily="2" charset="-122"/>
              </a:rPr>
              <a:t>,I</a:t>
            </a:r>
            <a:r>
              <a:rPr lang="en-US" altLang="zh-CN" sz="1800" baseline="-25000">
                <a:latin typeface="宋体" panose="02010600030101010101" pitchFamily="2" charset="-122"/>
              </a:rPr>
              <a:t>2</a:t>
            </a:r>
            <a:r>
              <a:rPr lang="en-US" altLang="zh-CN" sz="1800"/>
              <a:t>··</a:t>
            </a:r>
            <a:r>
              <a:rPr lang="en-US" altLang="zh-CN" sz="1800">
                <a:latin typeface="宋体" panose="02010600030101010101" pitchFamily="2" charset="-122"/>
              </a:rPr>
              <a:t>u</a:t>
            </a:r>
            <a:r>
              <a:rPr lang="en-US" altLang="zh-CN" sz="1800" baseline="-25000">
                <a:latin typeface="宋体" panose="02010600030101010101" pitchFamily="2" charset="-122"/>
              </a:rPr>
              <a:t>2</a:t>
            </a:r>
            <a:r>
              <a:rPr lang="en-US" altLang="zh-CN" sz="1800">
                <a:latin typeface="宋体" panose="02010600030101010101" pitchFamily="2" charset="-122"/>
              </a:rPr>
              <a:t>,</a:t>
            </a:r>
            <a:r>
              <a:rPr lang="en-US" altLang="zh-CN" sz="1800"/>
              <a:t>…</a:t>
            </a:r>
            <a:r>
              <a:rPr lang="en-US" altLang="zh-CN" sz="1800">
                <a:latin typeface="宋体" panose="02010600030101010101" pitchFamily="2" charset="-122"/>
              </a:rPr>
              <a:t>,I</a:t>
            </a:r>
            <a:r>
              <a:rPr lang="en-US" altLang="zh-CN" sz="1800" baseline="-25000">
                <a:latin typeface="宋体" panose="02010600030101010101" pitchFamily="2" charset="-122"/>
              </a:rPr>
              <a:t>n</a:t>
            </a:r>
            <a:r>
              <a:rPr lang="en-US" altLang="zh-CN" sz="1800"/>
              <a:t>··</a:t>
            </a:r>
            <a:r>
              <a:rPr lang="en-US" altLang="zh-CN" sz="1800">
                <a:latin typeface="宋体" panose="02010600030101010101" pitchFamily="2" charset="-122"/>
              </a:rPr>
              <a:t>u</a:t>
            </a:r>
            <a:r>
              <a:rPr lang="en-US" altLang="zh-CN" sz="1800" baseline="-25000">
                <a:latin typeface="宋体" panose="02010600030101010101" pitchFamily="2" charset="-122"/>
              </a:rPr>
              <a:t>n</a:t>
            </a:r>
            <a:r>
              <a:rPr lang="zh-CN" altLang="en-US" sz="1800">
                <a:latin typeface="宋体" panose="02010600030101010101" pitchFamily="2" charset="-122"/>
              </a:rPr>
              <a:t>］ </a:t>
            </a:r>
            <a:r>
              <a:rPr lang="en-US" altLang="zh-CN" sz="1800">
                <a:latin typeface="宋体" panose="02010600030101010101" pitchFamily="2" charset="-122"/>
              </a:rPr>
              <a:t>OF real </a:t>
            </a:r>
          </a:p>
          <a:p>
            <a:pPr>
              <a:buFont typeface="Wingdings" panose="05000000000000000000" pitchFamily="2" charset="2"/>
              <a:buNone/>
            </a:pPr>
            <a:r>
              <a:rPr lang="zh-CN" altLang="en-US" sz="1800">
                <a:latin typeface="宋体" panose="02010600030101010101" pitchFamily="2" charset="-122"/>
              </a:rPr>
              <a:t>定义了一个</a:t>
            </a:r>
            <a:r>
              <a:rPr lang="en-US" altLang="zh-CN" sz="1800">
                <a:latin typeface="宋体" panose="02010600030101010101" pitchFamily="2" charset="-122"/>
              </a:rPr>
              <a:t>n</a:t>
            </a:r>
            <a:r>
              <a:rPr lang="zh-CN" altLang="en-US" sz="1800">
                <a:latin typeface="宋体" panose="02010600030101010101" pitchFamily="2" charset="-122"/>
              </a:rPr>
              <a:t>维数组，令</a:t>
            </a:r>
            <a:r>
              <a:rPr lang="en-US" altLang="zh-CN" sz="1800">
                <a:latin typeface="宋体" panose="02010600030101010101" pitchFamily="2" charset="-122"/>
              </a:rPr>
              <a:t>d</a:t>
            </a:r>
            <a:r>
              <a:rPr lang="en-US" altLang="zh-CN" sz="1800" baseline="-25000">
                <a:latin typeface="宋体" panose="02010600030101010101" pitchFamily="2" charset="-122"/>
              </a:rPr>
              <a:t>i</a:t>
            </a:r>
            <a:r>
              <a:rPr lang="en-US" altLang="zh-CN" sz="1800">
                <a:latin typeface="宋体" panose="02010600030101010101" pitchFamily="2" charset="-122"/>
              </a:rPr>
              <a:t>=u</a:t>
            </a:r>
            <a:r>
              <a:rPr lang="en-US" altLang="zh-CN" sz="1800" baseline="-25000">
                <a:latin typeface="宋体" panose="02010600030101010101" pitchFamily="2" charset="-122"/>
              </a:rPr>
              <a:t>i</a:t>
            </a:r>
            <a:r>
              <a:rPr lang="en-US" altLang="zh-CN" sz="1800">
                <a:latin typeface="宋体" panose="02010600030101010101" pitchFamily="2" charset="-122"/>
              </a:rPr>
              <a:t>-I</a:t>
            </a:r>
            <a:r>
              <a:rPr lang="en-US" altLang="zh-CN" sz="1800" baseline="-25000">
                <a:latin typeface="宋体" panose="02010600030101010101" pitchFamily="2" charset="-122"/>
              </a:rPr>
              <a:t>i</a:t>
            </a:r>
            <a:r>
              <a:rPr lang="en-US" altLang="zh-CN" sz="1800">
                <a:latin typeface="宋体" panose="02010600030101010101" pitchFamily="2" charset="-122"/>
              </a:rPr>
              <a:t>+1,i=1,2,</a:t>
            </a:r>
            <a:r>
              <a:rPr lang="en-US" altLang="zh-CN" sz="1800">
                <a:latin typeface="Courier New" panose="02070309020205020404" pitchFamily="49" charset="0"/>
              </a:rPr>
              <a:t>…</a:t>
            </a:r>
            <a:r>
              <a:rPr lang="en-US" altLang="zh-CN" sz="1800">
                <a:latin typeface="宋体" panose="02010600030101010101" pitchFamily="2" charset="-122"/>
              </a:rPr>
              <a:t>,n, a</a:t>
            </a:r>
            <a:r>
              <a:rPr lang="zh-CN" altLang="en-US" sz="1800">
                <a:latin typeface="宋体" panose="02010600030101010101" pitchFamily="2" charset="-122"/>
              </a:rPr>
              <a:t>表示了元素</a:t>
            </a:r>
          </a:p>
          <a:p>
            <a:pPr>
              <a:buFont typeface="Wingdings" panose="05000000000000000000" pitchFamily="2" charset="2"/>
              <a:buNone/>
            </a:pPr>
            <a:r>
              <a:rPr lang="en-US" altLang="zh-CN" sz="1800">
                <a:latin typeface="宋体" panose="02010600030101010101" pitchFamily="2" charset="-122"/>
              </a:rPr>
              <a:t>A</a:t>
            </a:r>
            <a:r>
              <a:rPr lang="zh-CN" altLang="en-US" sz="1800">
                <a:latin typeface="宋体" panose="02010600030101010101" pitchFamily="2" charset="-122"/>
              </a:rPr>
              <a:t>［</a:t>
            </a:r>
            <a:r>
              <a:rPr lang="en-US" altLang="zh-CN" sz="1800">
                <a:latin typeface="宋体" panose="02010600030101010101" pitchFamily="2" charset="-122"/>
              </a:rPr>
              <a:t>I</a:t>
            </a:r>
            <a:r>
              <a:rPr lang="en-US" altLang="zh-CN" sz="1800" baseline="-25000">
                <a:latin typeface="宋体" panose="02010600030101010101" pitchFamily="2" charset="-122"/>
              </a:rPr>
              <a:t>1</a:t>
            </a:r>
            <a:r>
              <a:rPr lang="en-US" altLang="zh-CN" sz="1800">
                <a:latin typeface="宋体" panose="02010600030101010101" pitchFamily="2" charset="-122"/>
              </a:rPr>
              <a:t>,I</a:t>
            </a:r>
            <a:r>
              <a:rPr lang="en-US" altLang="zh-CN" sz="1800" baseline="-25000">
                <a:latin typeface="宋体" panose="02010600030101010101" pitchFamily="2" charset="-122"/>
              </a:rPr>
              <a:t>2</a:t>
            </a:r>
            <a:r>
              <a:rPr lang="en-US" altLang="zh-CN" sz="1800">
                <a:latin typeface="宋体" panose="02010600030101010101" pitchFamily="2" charset="-122"/>
              </a:rPr>
              <a:t>,</a:t>
            </a:r>
            <a:r>
              <a:rPr lang="en-US" altLang="zh-CN" sz="1800">
                <a:latin typeface="Courier New" panose="02070309020205020404" pitchFamily="49" charset="0"/>
              </a:rPr>
              <a:t>…</a:t>
            </a:r>
            <a:r>
              <a:rPr lang="en-US" altLang="zh-CN" sz="1800">
                <a:latin typeface="宋体" panose="02010600030101010101" pitchFamily="2" charset="-122"/>
              </a:rPr>
              <a:t>,I</a:t>
            </a:r>
            <a:r>
              <a:rPr lang="en-US" altLang="zh-CN" sz="1800" baseline="-25000">
                <a:latin typeface="宋体" panose="02010600030101010101" pitchFamily="2" charset="-122"/>
              </a:rPr>
              <a:t>n</a:t>
            </a:r>
            <a:r>
              <a:rPr lang="zh-CN" altLang="en-US" sz="1800">
                <a:latin typeface="宋体" panose="02010600030101010101" pitchFamily="2" charset="-122"/>
              </a:rPr>
              <a:t>］的地址</a:t>
            </a:r>
            <a:r>
              <a:rPr lang="en-US" altLang="zh-CN" sz="1800">
                <a:latin typeface="宋体" panose="02010600030101010101" pitchFamily="2" charset="-122"/>
              </a:rPr>
              <a:t>,</a:t>
            </a:r>
            <a:r>
              <a:rPr lang="zh-CN" altLang="en-US" sz="1800">
                <a:latin typeface="宋体" panose="02010600030101010101" pitchFamily="2" charset="-122"/>
              </a:rPr>
              <a:t>这样</a:t>
            </a:r>
            <a:r>
              <a:rPr lang="en-US" altLang="zh-CN" sz="1800">
                <a:latin typeface="宋体" panose="02010600030101010101" pitchFamily="2" charset="-122"/>
              </a:rPr>
              <a:t>,</a:t>
            </a:r>
            <a:r>
              <a:rPr lang="zh-CN" altLang="en-US" sz="1800">
                <a:latin typeface="宋体" panose="02010600030101010101" pitchFamily="2" charset="-122"/>
              </a:rPr>
              <a:t>对</a:t>
            </a:r>
            <a:r>
              <a:rPr lang="en-US" altLang="zh-CN" sz="1800">
                <a:latin typeface="宋体" panose="02010600030101010101" pitchFamily="2" charset="-122"/>
              </a:rPr>
              <a:t>A</a:t>
            </a:r>
            <a:r>
              <a:rPr lang="zh-CN" altLang="en-US" sz="1800">
                <a:latin typeface="宋体" panose="02010600030101010101" pitchFamily="2" charset="-122"/>
              </a:rPr>
              <a:t>数组中任一下标变量</a:t>
            </a:r>
            <a:r>
              <a:rPr lang="en-US" altLang="zh-CN" sz="1800">
                <a:latin typeface="宋体" panose="02010600030101010101" pitchFamily="2" charset="-122"/>
              </a:rPr>
              <a:t>A</a:t>
            </a:r>
            <a:r>
              <a:rPr lang="zh-CN" altLang="en-US" sz="1800">
                <a:latin typeface="宋体" panose="02010600030101010101" pitchFamily="2" charset="-122"/>
              </a:rPr>
              <a:t>［</a:t>
            </a:r>
            <a:r>
              <a:rPr lang="en-US" altLang="zh-CN" sz="1800">
                <a:latin typeface="宋体" panose="02010600030101010101" pitchFamily="2" charset="-122"/>
              </a:rPr>
              <a:t>i</a:t>
            </a:r>
            <a:r>
              <a:rPr lang="en-US" altLang="zh-CN" sz="1800" baseline="-25000">
                <a:latin typeface="宋体" panose="02010600030101010101" pitchFamily="2" charset="-122"/>
              </a:rPr>
              <a:t>1</a:t>
            </a:r>
            <a:r>
              <a:rPr lang="en-US" altLang="zh-CN" sz="1800">
                <a:latin typeface="宋体" panose="02010600030101010101" pitchFamily="2" charset="-122"/>
              </a:rPr>
              <a:t>,i</a:t>
            </a:r>
            <a:r>
              <a:rPr lang="en-US" altLang="zh-CN" sz="1800" baseline="-25000">
                <a:latin typeface="宋体" panose="02010600030101010101" pitchFamily="2" charset="-122"/>
              </a:rPr>
              <a:t>2</a:t>
            </a:r>
            <a:r>
              <a:rPr lang="en-US" altLang="zh-CN" sz="1800">
                <a:latin typeface="宋体" panose="02010600030101010101" pitchFamily="2" charset="-122"/>
              </a:rPr>
              <a:t>,</a:t>
            </a:r>
            <a:r>
              <a:rPr lang="en-US" altLang="zh-CN" sz="1800">
                <a:latin typeface="Courier New" panose="02070309020205020404" pitchFamily="49" charset="0"/>
              </a:rPr>
              <a:t>…</a:t>
            </a:r>
            <a:r>
              <a:rPr lang="en-US" altLang="zh-CN" sz="1800">
                <a:latin typeface="宋体" panose="02010600030101010101" pitchFamily="2" charset="-122"/>
              </a:rPr>
              <a:t>,i</a:t>
            </a:r>
            <a:r>
              <a:rPr lang="en-US" altLang="zh-CN" sz="1800" baseline="-25000">
                <a:latin typeface="宋体" panose="02010600030101010101" pitchFamily="2" charset="-122"/>
              </a:rPr>
              <a:t>n</a:t>
            </a:r>
            <a:r>
              <a:rPr lang="zh-CN" altLang="en-US" sz="1800">
                <a:latin typeface="宋体" panose="02010600030101010101" pitchFamily="2" charset="-122"/>
              </a:rPr>
              <a:t>］</a:t>
            </a:r>
            <a:r>
              <a:rPr lang="en-US" altLang="zh-CN" sz="1800">
                <a:latin typeface="宋体" panose="02010600030101010101" pitchFamily="2" charset="-122"/>
              </a:rPr>
              <a:t>,</a:t>
            </a:r>
          </a:p>
          <a:p>
            <a:pPr>
              <a:buFont typeface="Wingdings" panose="05000000000000000000" pitchFamily="2" charset="2"/>
              <a:buNone/>
            </a:pPr>
            <a:r>
              <a:rPr lang="zh-CN" altLang="en-US" sz="1800">
                <a:latin typeface="宋体" panose="02010600030101010101" pitchFamily="2" charset="-122"/>
              </a:rPr>
              <a:t>其地址</a:t>
            </a:r>
            <a:r>
              <a:rPr lang="en-US" altLang="zh-CN" sz="1800">
                <a:latin typeface="宋体" panose="02010600030101010101" pitchFamily="2" charset="-122"/>
              </a:rPr>
              <a:t>D</a:t>
            </a:r>
            <a:r>
              <a:rPr lang="zh-CN" altLang="en-US" sz="1800">
                <a:latin typeface="宋体" panose="02010600030101010101" pitchFamily="2" charset="-122"/>
              </a:rPr>
              <a:t>为</a:t>
            </a:r>
          </a:p>
          <a:p>
            <a:pPr algn="just">
              <a:buFont typeface="Wingdings" panose="05000000000000000000" pitchFamily="2" charset="2"/>
              <a:buNone/>
            </a:pPr>
            <a:r>
              <a:rPr lang="zh-CN" altLang="en-US" sz="1800">
                <a:latin typeface="宋体" panose="02010600030101010101" pitchFamily="2" charset="-122"/>
              </a:rPr>
              <a:t> </a:t>
            </a:r>
            <a:r>
              <a:rPr lang="en-US" altLang="zh-CN" sz="1800">
                <a:latin typeface="宋体" panose="02010600030101010101" pitchFamily="2" charset="-122"/>
              </a:rPr>
              <a:t>D=a+(i</a:t>
            </a:r>
            <a:r>
              <a:rPr lang="en-US" altLang="zh-CN" sz="1800" baseline="-25000">
                <a:latin typeface="宋体" panose="02010600030101010101" pitchFamily="2" charset="-122"/>
              </a:rPr>
              <a:t>1</a:t>
            </a:r>
            <a:r>
              <a:rPr lang="en-US" altLang="zh-CN" sz="1800">
                <a:latin typeface="宋体" panose="02010600030101010101" pitchFamily="2" charset="-122"/>
              </a:rPr>
              <a:t>-I</a:t>
            </a:r>
            <a:r>
              <a:rPr lang="en-US" altLang="zh-CN" sz="1800" baseline="-25000">
                <a:latin typeface="宋体" panose="02010600030101010101" pitchFamily="2" charset="-122"/>
              </a:rPr>
              <a:t>1</a:t>
            </a:r>
            <a:r>
              <a:rPr lang="en-US" altLang="zh-CN" sz="1800">
                <a:latin typeface="宋体" panose="02010600030101010101" pitchFamily="2" charset="-122"/>
              </a:rPr>
              <a:t>)d</a:t>
            </a:r>
            <a:r>
              <a:rPr lang="en-US" altLang="zh-CN" sz="1800" baseline="-25000">
                <a:latin typeface="宋体" panose="02010600030101010101" pitchFamily="2" charset="-122"/>
              </a:rPr>
              <a:t>2</a:t>
            </a:r>
            <a:r>
              <a:rPr lang="en-US" altLang="zh-CN" sz="1800">
                <a:latin typeface="宋体" panose="02010600030101010101" pitchFamily="2" charset="-122"/>
              </a:rPr>
              <a:t>d</a:t>
            </a:r>
            <a:r>
              <a:rPr lang="en-US" altLang="zh-CN" sz="1800" baseline="-25000">
                <a:latin typeface="宋体" panose="02010600030101010101" pitchFamily="2" charset="-122"/>
              </a:rPr>
              <a:t>3</a:t>
            </a:r>
            <a:r>
              <a:rPr lang="en-US" altLang="zh-CN" sz="1800">
                <a:latin typeface="Courier New" panose="02070309020205020404" pitchFamily="49" charset="0"/>
              </a:rPr>
              <a:t>…</a:t>
            </a:r>
            <a:r>
              <a:rPr lang="en-US" altLang="zh-CN" sz="1800">
                <a:latin typeface="宋体" panose="02010600030101010101" pitchFamily="2" charset="-122"/>
              </a:rPr>
              <a:t>d</a:t>
            </a:r>
            <a:r>
              <a:rPr lang="en-US" altLang="zh-CN" sz="1800" baseline="-25000">
                <a:latin typeface="宋体" panose="02010600030101010101" pitchFamily="2" charset="-122"/>
              </a:rPr>
              <a:t>n</a:t>
            </a:r>
            <a:r>
              <a:rPr lang="en-US" altLang="zh-CN" sz="1800">
                <a:latin typeface="宋体" panose="02010600030101010101" pitchFamily="2" charset="-122"/>
              </a:rPr>
              <a:t>+(i</a:t>
            </a:r>
            <a:r>
              <a:rPr lang="en-US" altLang="zh-CN" sz="1800" baseline="-25000">
                <a:latin typeface="宋体" panose="02010600030101010101" pitchFamily="2" charset="-122"/>
              </a:rPr>
              <a:t>2</a:t>
            </a:r>
            <a:r>
              <a:rPr lang="en-US" altLang="zh-CN" sz="1800">
                <a:latin typeface="宋体" panose="02010600030101010101" pitchFamily="2" charset="-122"/>
              </a:rPr>
              <a:t>-I</a:t>
            </a:r>
            <a:r>
              <a:rPr lang="en-US" altLang="zh-CN" sz="1800" baseline="-25000">
                <a:latin typeface="宋体" panose="02010600030101010101" pitchFamily="2" charset="-122"/>
              </a:rPr>
              <a:t>2</a:t>
            </a:r>
            <a:r>
              <a:rPr lang="en-US" altLang="zh-CN" sz="1800">
                <a:latin typeface="宋体" panose="02010600030101010101" pitchFamily="2" charset="-122"/>
              </a:rPr>
              <a:t>)d</a:t>
            </a:r>
            <a:r>
              <a:rPr lang="en-US" altLang="zh-CN" sz="1800" baseline="-25000">
                <a:latin typeface="宋体" panose="02010600030101010101" pitchFamily="2" charset="-122"/>
              </a:rPr>
              <a:t>3</a:t>
            </a:r>
            <a:r>
              <a:rPr lang="en-US" altLang="zh-CN" sz="1800">
                <a:latin typeface="宋体" panose="02010600030101010101" pitchFamily="2" charset="-122"/>
              </a:rPr>
              <a:t>d</a:t>
            </a:r>
            <a:r>
              <a:rPr lang="en-US" altLang="zh-CN" sz="1800" baseline="-25000">
                <a:latin typeface="宋体" panose="02010600030101010101" pitchFamily="2" charset="-122"/>
              </a:rPr>
              <a:t>4</a:t>
            </a:r>
            <a:r>
              <a:rPr lang="en-US" altLang="zh-CN" sz="1800">
                <a:latin typeface="Courier New" panose="02070309020205020404" pitchFamily="49" charset="0"/>
              </a:rPr>
              <a:t>…</a:t>
            </a:r>
            <a:r>
              <a:rPr lang="en-US" altLang="zh-CN" sz="1800">
                <a:latin typeface="宋体" panose="02010600030101010101" pitchFamily="2" charset="-122"/>
              </a:rPr>
              <a:t>d</a:t>
            </a:r>
            <a:r>
              <a:rPr lang="en-US" altLang="zh-CN" sz="1800" baseline="-25000">
                <a:latin typeface="宋体" panose="02010600030101010101" pitchFamily="2" charset="-122"/>
              </a:rPr>
              <a:t>n</a:t>
            </a:r>
            <a:r>
              <a:rPr lang="en-US" altLang="zh-CN" sz="1800">
                <a:latin typeface="宋体" panose="02010600030101010101" pitchFamily="2" charset="-122"/>
              </a:rPr>
              <a:t>+</a:t>
            </a:r>
            <a:r>
              <a:rPr lang="en-US" altLang="zh-CN" sz="1800">
                <a:latin typeface="Courier New" panose="02070309020205020404" pitchFamily="49" charset="0"/>
              </a:rPr>
              <a:t>…</a:t>
            </a:r>
            <a:r>
              <a:rPr lang="en-US" altLang="zh-CN" sz="1800">
                <a:latin typeface="宋体" panose="02010600030101010101" pitchFamily="2" charset="-122"/>
              </a:rPr>
              <a:t>+(i </a:t>
            </a:r>
            <a:r>
              <a:rPr lang="en-US" altLang="zh-CN" sz="1800" baseline="-25000">
                <a:latin typeface="宋体" panose="02010600030101010101" pitchFamily="2" charset="-122"/>
              </a:rPr>
              <a:t>n-1</a:t>
            </a:r>
            <a:r>
              <a:rPr lang="en-US" altLang="zh-CN" sz="1800">
                <a:latin typeface="宋体" panose="02010600030101010101" pitchFamily="2" charset="-122"/>
              </a:rPr>
              <a:t>-I</a:t>
            </a:r>
            <a:r>
              <a:rPr lang="en-US" altLang="zh-CN" sz="1800" baseline="-25000">
                <a:latin typeface="宋体" panose="02010600030101010101" pitchFamily="2" charset="-122"/>
              </a:rPr>
              <a:t>n-1</a:t>
            </a:r>
            <a:r>
              <a:rPr lang="en-US" altLang="zh-CN" sz="1800">
                <a:latin typeface="宋体" panose="02010600030101010101" pitchFamily="2" charset="-122"/>
              </a:rPr>
              <a:t>)d</a:t>
            </a:r>
            <a:r>
              <a:rPr lang="en-US" altLang="zh-CN" sz="1800" baseline="-25000">
                <a:latin typeface="宋体" panose="02010600030101010101" pitchFamily="2" charset="-122"/>
              </a:rPr>
              <a:t>n</a:t>
            </a:r>
            <a:r>
              <a:rPr lang="en-US" altLang="zh-CN" sz="1800">
                <a:latin typeface="宋体" panose="02010600030101010101" pitchFamily="2" charset="-122"/>
              </a:rPr>
              <a:t>+(i</a:t>
            </a:r>
            <a:r>
              <a:rPr lang="en-US" altLang="zh-CN" sz="1800" baseline="-25000">
                <a:latin typeface="宋体" panose="02010600030101010101" pitchFamily="2" charset="-122"/>
              </a:rPr>
              <a:t>n</a:t>
            </a:r>
            <a:r>
              <a:rPr lang="en-US" altLang="zh-CN" sz="1800">
                <a:latin typeface="宋体" panose="02010600030101010101" pitchFamily="2" charset="-122"/>
              </a:rPr>
              <a:t>-I</a:t>
            </a:r>
            <a:r>
              <a:rPr lang="en-US" altLang="zh-CN" sz="1800" baseline="-25000">
                <a:latin typeface="宋体" panose="02010600030101010101" pitchFamily="2" charset="-122"/>
              </a:rPr>
              <a:t>n</a:t>
            </a:r>
            <a:r>
              <a:rPr lang="en-US" altLang="zh-CN" sz="1800">
                <a:latin typeface="宋体" panose="02010600030101010101" pitchFamily="2" charset="-122"/>
              </a:rPr>
              <a:t>) </a:t>
            </a:r>
          </a:p>
          <a:p>
            <a:pPr algn="just">
              <a:buFont typeface="Wingdings" panose="05000000000000000000" pitchFamily="2" charset="2"/>
              <a:buNone/>
            </a:pPr>
            <a:r>
              <a:rPr lang="zh-CN" altLang="en-US" sz="1800">
                <a:latin typeface="宋体" panose="02010600030101010101" pitchFamily="2" charset="-122"/>
              </a:rPr>
              <a:t>对静态数组，</a:t>
            </a:r>
            <a:r>
              <a:rPr lang="en-US" altLang="zh-CN" sz="1800">
                <a:latin typeface="宋体" panose="02010600030101010101" pitchFamily="2" charset="-122"/>
              </a:rPr>
              <a:t>I</a:t>
            </a:r>
            <a:r>
              <a:rPr lang="en-US" altLang="zh-CN" sz="1800" baseline="-25000">
                <a:latin typeface="宋体" panose="02010600030101010101" pitchFamily="2" charset="-122"/>
              </a:rPr>
              <a:t>i</a:t>
            </a:r>
            <a:r>
              <a:rPr lang="en-US" altLang="zh-CN" sz="1800">
                <a:latin typeface="宋体" panose="02010600030101010101" pitchFamily="2" charset="-122"/>
              </a:rPr>
              <a:t>,u</a:t>
            </a:r>
            <a:r>
              <a:rPr lang="en-US" altLang="zh-CN" sz="1800" baseline="-25000">
                <a:latin typeface="宋体" panose="02010600030101010101" pitchFamily="2" charset="-122"/>
              </a:rPr>
              <a:t>i</a:t>
            </a:r>
            <a:r>
              <a:rPr lang="zh-CN" altLang="en-US" sz="1800">
                <a:latin typeface="宋体" panose="02010600030101010101" pitchFamily="2" charset="-122"/>
              </a:rPr>
              <a:t>及</a:t>
            </a:r>
            <a:r>
              <a:rPr lang="en-US" altLang="zh-CN" sz="1800">
                <a:latin typeface="宋体" panose="02010600030101010101" pitchFamily="2" charset="-122"/>
              </a:rPr>
              <a:t>d</a:t>
            </a:r>
            <a:r>
              <a:rPr lang="en-US" altLang="zh-CN" sz="1800" baseline="-25000">
                <a:latin typeface="宋体" panose="02010600030101010101" pitchFamily="2" charset="-122"/>
              </a:rPr>
              <a:t>i</a:t>
            </a:r>
            <a:r>
              <a:rPr lang="zh-CN" altLang="en-US" sz="1800">
                <a:latin typeface="宋体" panose="02010600030101010101" pitchFamily="2" charset="-122"/>
              </a:rPr>
              <a:t>均为常量</a:t>
            </a:r>
            <a:r>
              <a:rPr lang="en-US" altLang="zh-CN" sz="1800">
                <a:latin typeface="宋体" panose="02010600030101010101" pitchFamily="2" charset="-122"/>
              </a:rPr>
              <a:t>,</a:t>
            </a:r>
            <a:r>
              <a:rPr lang="zh-CN" altLang="en-US" sz="1800">
                <a:latin typeface="宋体" panose="02010600030101010101" pitchFamily="2" charset="-122"/>
              </a:rPr>
              <a:t>上式经因子分解后可得</a:t>
            </a:r>
          </a:p>
          <a:p>
            <a:pPr algn="just">
              <a:buFont typeface="Wingdings" panose="05000000000000000000" pitchFamily="2" charset="2"/>
              <a:buNone/>
            </a:pPr>
            <a:r>
              <a:rPr lang="zh-CN" altLang="en-US" sz="1800">
                <a:latin typeface="宋体" panose="02010600030101010101" pitchFamily="2" charset="-122"/>
              </a:rPr>
              <a:t> </a:t>
            </a:r>
            <a:r>
              <a:rPr lang="en-US" altLang="zh-CN" sz="1800">
                <a:latin typeface="宋体" panose="02010600030101010101" pitchFamily="2" charset="-122"/>
              </a:rPr>
              <a:t>D=CONSPART+VARPART</a:t>
            </a:r>
          </a:p>
          <a:p>
            <a:pPr algn="just">
              <a:buFont typeface="Wingdings" panose="05000000000000000000" pitchFamily="2" charset="2"/>
              <a:buNone/>
            </a:pPr>
            <a:r>
              <a:rPr lang="zh-CN" altLang="en-US" sz="1800">
                <a:latin typeface="宋体" panose="02010600030101010101" pitchFamily="2" charset="-122"/>
              </a:rPr>
              <a:t>其中</a:t>
            </a:r>
            <a:r>
              <a:rPr lang="en-US" altLang="zh-CN" sz="1800">
                <a:latin typeface="宋体" panose="02010600030101010101" pitchFamily="2" charset="-122"/>
              </a:rPr>
              <a:t>CONSPART=a-C,C=(</a:t>
            </a:r>
            <a:r>
              <a:rPr lang="en-US" altLang="zh-CN" sz="1800">
                <a:latin typeface="Courier New" panose="02070309020205020404" pitchFamily="49" charset="0"/>
              </a:rPr>
              <a:t>…</a:t>
            </a:r>
            <a:r>
              <a:rPr lang="en-US" altLang="zh-CN" sz="1800">
                <a:latin typeface="宋体" panose="02010600030101010101" pitchFamily="2" charset="-122"/>
              </a:rPr>
              <a:t>((I</a:t>
            </a:r>
            <a:r>
              <a:rPr lang="en-US" altLang="zh-CN" sz="1800" baseline="-25000">
                <a:latin typeface="宋体" panose="02010600030101010101" pitchFamily="2" charset="-122"/>
              </a:rPr>
              <a:t>1</a:t>
            </a:r>
            <a:r>
              <a:rPr lang="en-US" altLang="zh-CN" sz="1800">
                <a:latin typeface="宋体" panose="02010600030101010101" pitchFamily="2" charset="-122"/>
              </a:rPr>
              <a:t>d</a:t>
            </a:r>
            <a:r>
              <a:rPr lang="en-US" altLang="zh-CN" sz="1800" baseline="-25000">
                <a:latin typeface="宋体" panose="02010600030101010101" pitchFamily="2" charset="-122"/>
              </a:rPr>
              <a:t>2</a:t>
            </a:r>
            <a:r>
              <a:rPr lang="en-US" altLang="zh-CN" sz="1800">
                <a:latin typeface="宋体" panose="02010600030101010101" pitchFamily="2" charset="-122"/>
              </a:rPr>
              <a:t>+I</a:t>
            </a:r>
            <a:r>
              <a:rPr lang="en-US" altLang="zh-CN" sz="1800" baseline="-25000">
                <a:latin typeface="宋体" panose="02010600030101010101" pitchFamily="2" charset="-122"/>
              </a:rPr>
              <a:t>2</a:t>
            </a:r>
            <a:r>
              <a:rPr lang="en-US" altLang="zh-CN" sz="1800">
                <a:latin typeface="宋体" panose="02010600030101010101" pitchFamily="2" charset="-122"/>
              </a:rPr>
              <a:t>)d</a:t>
            </a:r>
            <a:r>
              <a:rPr lang="en-US" altLang="zh-CN" sz="1800" baseline="-25000">
                <a:latin typeface="宋体" panose="02010600030101010101" pitchFamily="2" charset="-122"/>
              </a:rPr>
              <a:t>3</a:t>
            </a:r>
            <a:r>
              <a:rPr lang="en-US" altLang="zh-CN" sz="1800">
                <a:latin typeface="宋体" panose="02010600030101010101" pitchFamily="2" charset="-122"/>
              </a:rPr>
              <a:t>+I</a:t>
            </a:r>
            <a:r>
              <a:rPr lang="en-US" altLang="zh-CN" sz="1800" baseline="-25000">
                <a:latin typeface="宋体" panose="02010600030101010101" pitchFamily="2" charset="-122"/>
              </a:rPr>
              <a:t>3</a:t>
            </a:r>
            <a:r>
              <a:rPr lang="en-US" altLang="zh-CN" sz="1800">
                <a:latin typeface="宋体" panose="02010600030101010101" pitchFamily="2" charset="-122"/>
              </a:rPr>
              <a:t>)d</a:t>
            </a:r>
            <a:r>
              <a:rPr lang="en-US" altLang="zh-CN" sz="1800" baseline="-25000">
                <a:latin typeface="宋体" panose="02010600030101010101" pitchFamily="2" charset="-122"/>
              </a:rPr>
              <a:t>4</a:t>
            </a:r>
            <a:r>
              <a:rPr lang="en-US" altLang="zh-CN" sz="1800">
                <a:latin typeface="宋体" panose="02010600030101010101" pitchFamily="2" charset="-122"/>
              </a:rPr>
              <a:t>+</a:t>
            </a:r>
            <a:r>
              <a:rPr lang="en-US" altLang="zh-CN" sz="1800">
                <a:latin typeface="Courier New" panose="02070309020205020404" pitchFamily="49" charset="0"/>
              </a:rPr>
              <a:t>…</a:t>
            </a:r>
            <a:r>
              <a:rPr lang="en-US" altLang="zh-CN" sz="1800">
                <a:latin typeface="宋体" panose="02010600030101010101" pitchFamily="2" charset="-122"/>
              </a:rPr>
              <a:t>+I</a:t>
            </a:r>
            <a:r>
              <a:rPr lang="en-US" altLang="zh-CN" sz="1800" baseline="-25000">
                <a:latin typeface="宋体" panose="02010600030101010101" pitchFamily="2" charset="-122"/>
              </a:rPr>
              <a:t>n-1</a:t>
            </a:r>
            <a:r>
              <a:rPr lang="en-US" altLang="zh-CN" sz="1800">
                <a:latin typeface="宋体" panose="02010600030101010101" pitchFamily="2" charset="-122"/>
              </a:rPr>
              <a:t>)d</a:t>
            </a:r>
            <a:r>
              <a:rPr lang="en-US" altLang="zh-CN" sz="1800" baseline="-25000">
                <a:latin typeface="宋体" panose="02010600030101010101" pitchFamily="2" charset="-122"/>
              </a:rPr>
              <a:t>n</a:t>
            </a:r>
            <a:r>
              <a:rPr lang="en-US" altLang="zh-CN" sz="1800">
                <a:latin typeface="宋体" panose="02010600030101010101" pitchFamily="2" charset="-122"/>
              </a:rPr>
              <a:t>+I</a:t>
            </a:r>
            <a:r>
              <a:rPr lang="en-US" altLang="zh-CN" sz="1800" baseline="-25000">
                <a:latin typeface="宋体" panose="02010600030101010101" pitchFamily="2" charset="-122"/>
              </a:rPr>
              <a:t>n</a:t>
            </a:r>
          </a:p>
          <a:p>
            <a:pPr algn="just">
              <a:buFont typeface="Wingdings" panose="05000000000000000000" pitchFamily="2" charset="2"/>
              <a:buNone/>
            </a:pPr>
            <a:r>
              <a:rPr lang="en-US" altLang="zh-CN" sz="1800">
                <a:latin typeface="宋体" panose="02010600030101010101" pitchFamily="2" charset="-122"/>
              </a:rPr>
              <a:t>    VARPART=(</a:t>
            </a:r>
            <a:r>
              <a:rPr lang="en-US" altLang="zh-CN" sz="1800"/>
              <a:t>…</a:t>
            </a:r>
            <a:r>
              <a:rPr lang="en-US" altLang="zh-CN" sz="1800">
                <a:latin typeface="宋体" panose="02010600030101010101" pitchFamily="2" charset="-122"/>
              </a:rPr>
              <a:t>((i</a:t>
            </a:r>
            <a:r>
              <a:rPr lang="en-US" altLang="zh-CN" sz="1800" baseline="-25000">
                <a:latin typeface="宋体" panose="02010600030101010101" pitchFamily="2" charset="-122"/>
              </a:rPr>
              <a:t>1</a:t>
            </a:r>
            <a:r>
              <a:rPr lang="en-US" altLang="zh-CN" sz="1800">
                <a:latin typeface="宋体" panose="02010600030101010101" pitchFamily="2" charset="-122"/>
              </a:rPr>
              <a:t>d</a:t>
            </a:r>
            <a:r>
              <a:rPr lang="en-US" altLang="zh-CN" sz="1800" baseline="-25000">
                <a:latin typeface="宋体" panose="02010600030101010101" pitchFamily="2" charset="-122"/>
              </a:rPr>
              <a:t>2</a:t>
            </a:r>
            <a:r>
              <a:rPr lang="en-US" altLang="zh-CN" sz="1800">
                <a:latin typeface="宋体" panose="02010600030101010101" pitchFamily="2" charset="-122"/>
              </a:rPr>
              <a:t>+i</a:t>
            </a:r>
            <a:r>
              <a:rPr lang="en-US" altLang="zh-CN" sz="1800" baseline="-25000">
                <a:latin typeface="宋体" panose="02010600030101010101" pitchFamily="2" charset="-122"/>
              </a:rPr>
              <a:t>2</a:t>
            </a:r>
            <a:r>
              <a:rPr lang="en-US" altLang="zh-CN" sz="1800">
                <a:latin typeface="宋体" panose="02010600030101010101" pitchFamily="2" charset="-122"/>
              </a:rPr>
              <a:t>)d</a:t>
            </a:r>
            <a:r>
              <a:rPr lang="en-US" altLang="zh-CN" sz="1800" baseline="-25000">
                <a:latin typeface="宋体" panose="02010600030101010101" pitchFamily="2" charset="-122"/>
              </a:rPr>
              <a:t>3</a:t>
            </a:r>
            <a:r>
              <a:rPr lang="en-US" altLang="zh-CN" sz="1800">
                <a:latin typeface="宋体" panose="02010600030101010101" pitchFamily="2" charset="-122"/>
              </a:rPr>
              <a:t>+i</a:t>
            </a:r>
            <a:r>
              <a:rPr lang="en-US" altLang="zh-CN" sz="1800" baseline="-25000">
                <a:latin typeface="宋体" panose="02010600030101010101" pitchFamily="2" charset="-122"/>
              </a:rPr>
              <a:t>3</a:t>
            </a:r>
            <a:r>
              <a:rPr lang="en-US" altLang="zh-CN" sz="1800">
                <a:latin typeface="宋体" panose="02010600030101010101" pitchFamily="2" charset="-122"/>
              </a:rPr>
              <a:t>)d</a:t>
            </a:r>
            <a:r>
              <a:rPr lang="en-US" altLang="zh-CN" sz="1800" baseline="-25000">
                <a:latin typeface="宋体" panose="02010600030101010101" pitchFamily="2" charset="-122"/>
              </a:rPr>
              <a:t>4</a:t>
            </a:r>
            <a:r>
              <a:rPr lang="en-US" altLang="zh-CN" sz="1800">
                <a:latin typeface="宋体" panose="02010600030101010101" pitchFamily="2" charset="-122"/>
              </a:rPr>
              <a:t>+</a:t>
            </a:r>
            <a:r>
              <a:rPr lang="en-US" altLang="zh-CN" sz="1800"/>
              <a:t>…</a:t>
            </a:r>
            <a:r>
              <a:rPr lang="en-US" altLang="zh-CN" sz="1800">
                <a:latin typeface="宋体" panose="02010600030101010101" pitchFamily="2" charset="-122"/>
              </a:rPr>
              <a:t>+i</a:t>
            </a:r>
            <a:r>
              <a:rPr lang="en-US" altLang="zh-CN" sz="1800" baseline="-25000">
                <a:latin typeface="宋体" panose="02010600030101010101" pitchFamily="2" charset="-122"/>
              </a:rPr>
              <a:t>n-1</a:t>
            </a:r>
            <a:r>
              <a:rPr lang="en-US" altLang="zh-CN" sz="1800">
                <a:latin typeface="宋体" panose="02010600030101010101" pitchFamily="2" charset="-122"/>
              </a:rPr>
              <a:t>)d</a:t>
            </a:r>
            <a:r>
              <a:rPr lang="en-US" altLang="zh-CN" sz="1800" baseline="-25000">
                <a:latin typeface="宋体" panose="02010600030101010101" pitchFamily="2" charset="-122"/>
              </a:rPr>
              <a:t>n</a:t>
            </a:r>
            <a:r>
              <a:rPr lang="en-US" altLang="zh-CN" sz="1800">
                <a:latin typeface="宋体" panose="02010600030101010101" pitchFamily="2" charset="-122"/>
              </a:rPr>
              <a:t>+i</a:t>
            </a:r>
            <a:r>
              <a:rPr lang="en-US" altLang="zh-CN" sz="1800" baseline="-25000">
                <a:latin typeface="宋体" panose="02010600030101010101" pitchFamily="2" charset="-122"/>
              </a:rPr>
              <a:t>n </a:t>
            </a:r>
          </a:p>
          <a:p>
            <a:pPr algn="just">
              <a:buFont typeface="Wingdings" panose="05000000000000000000" pitchFamily="2" charset="2"/>
              <a:buNone/>
            </a:pPr>
            <a:r>
              <a:rPr lang="en-US" altLang="zh-CN" sz="1800">
                <a:latin typeface="宋体" panose="02010600030101010101" pitchFamily="2" charset="-122"/>
              </a:rPr>
              <a:t>  </a:t>
            </a:r>
            <a:r>
              <a:rPr lang="zh-CN" altLang="en-US" sz="1800">
                <a:latin typeface="宋体" panose="02010600030101010101" pitchFamily="2" charset="-122"/>
              </a:rPr>
              <a:t>为了方便计算数组元素的地址</a:t>
            </a:r>
            <a:r>
              <a:rPr lang="en-US" altLang="zh-CN" sz="1800">
                <a:latin typeface="宋体" panose="02010600030101010101" pitchFamily="2" charset="-122"/>
              </a:rPr>
              <a:t>,</a:t>
            </a:r>
            <a:r>
              <a:rPr lang="zh-CN" altLang="en-US" sz="1800">
                <a:latin typeface="宋体" panose="02010600030101010101" pitchFamily="2" charset="-122"/>
              </a:rPr>
              <a:t>当编译程序扫视到数组说明时</a:t>
            </a:r>
            <a:r>
              <a:rPr lang="en-US" altLang="zh-CN" sz="1800">
                <a:latin typeface="宋体" panose="02010600030101010101" pitchFamily="2" charset="-122"/>
              </a:rPr>
              <a:t>,</a:t>
            </a:r>
            <a:r>
              <a:rPr lang="zh-CN" altLang="en-US" sz="1800">
                <a:latin typeface="宋体" panose="02010600030101010101" pitchFamily="2" charset="-122"/>
              </a:rPr>
              <a:t>就必须把一数组有关信息</a:t>
            </a:r>
            <a:r>
              <a:rPr lang="en-US" altLang="zh-CN" sz="1800">
                <a:latin typeface="宋体" panose="02010600030101010101" pitchFamily="2" charset="-122"/>
              </a:rPr>
              <a:t>,</a:t>
            </a:r>
            <a:r>
              <a:rPr lang="zh-CN" altLang="en-US" sz="1800">
                <a:latin typeface="宋体" panose="02010600030101010101" pitchFamily="2" charset="-122"/>
              </a:rPr>
              <a:t>如数组的数据类型</a:t>
            </a:r>
            <a:r>
              <a:rPr lang="en-US" altLang="zh-CN" sz="1800">
                <a:latin typeface="宋体" panose="02010600030101010101" pitchFamily="2" charset="-122"/>
              </a:rPr>
              <a:t>TYPE,</a:t>
            </a:r>
            <a:r>
              <a:rPr lang="zh-CN" altLang="en-US" sz="1800">
                <a:latin typeface="宋体" panose="02010600030101010101" pitchFamily="2" charset="-122"/>
              </a:rPr>
              <a:t>数组的维数</a:t>
            </a:r>
            <a:r>
              <a:rPr lang="en-US" altLang="zh-CN" sz="1800">
                <a:latin typeface="宋体" panose="02010600030101010101" pitchFamily="2" charset="-122"/>
              </a:rPr>
              <a:t>n,</a:t>
            </a:r>
            <a:r>
              <a:rPr lang="zh-CN" altLang="en-US" sz="1800">
                <a:latin typeface="宋体" panose="02010600030101010101" pitchFamily="2" charset="-122"/>
              </a:rPr>
              <a:t>各维下标上、下界</a:t>
            </a:r>
          </a:p>
          <a:p>
            <a:pPr algn="just">
              <a:buFont typeface="Wingdings" panose="05000000000000000000" pitchFamily="2" charset="2"/>
              <a:buNone/>
            </a:pPr>
            <a:r>
              <a:rPr lang="zh-CN" altLang="en-US" sz="2000">
                <a:latin typeface="宋体" panose="02010600030101010101" pitchFamily="2" charset="-122"/>
              </a:rPr>
              <a:t> </a:t>
            </a:r>
            <a:r>
              <a:rPr lang="en-US" altLang="zh-CN" sz="1800">
                <a:latin typeface="宋体" panose="02010600030101010101" pitchFamily="2" charset="-122"/>
              </a:rPr>
              <a:t>I</a:t>
            </a:r>
            <a:r>
              <a:rPr lang="en-US" altLang="zh-CN" sz="2000" baseline="-25000">
                <a:latin typeface="宋体" panose="02010600030101010101" pitchFamily="2" charset="-122"/>
              </a:rPr>
              <a:t>i</a:t>
            </a:r>
            <a:r>
              <a:rPr lang="zh-CN" altLang="en-US" sz="1800">
                <a:latin typeface="宋体" panose="02010600030101010101" pitchFamily="2" charset="-122"/>
              </a:rPr>
              <a:t>和</a:t>
            </a:r>
            <a:r>
              <a:rPr lang="en-US" altLang="zh-CN" sz="1800">
                <a:latin typeface="宋体" panose="02010600030101010101" pitchFamily="2" charset="-122"/>
              </a:rPr>
              <a:t>u</a:t>
            </a:r>
            <a:r>
              <a:rPr lang="en-US" altLang="zh-CN" sz="1800" baseline="-25000">
                <a:latin typeface="宋体" panose="02010600030101010101" pitchFamily="2" charset="-122"/>
              </a:rPr>
              <a:t>i</a:t>
            </a:r>
            <a:r>
              <a:rPr lang="zh-CN" altLang="en-US" sz="1800">
                <a:latin typeface="宋体" panose="02010600030101010101" pitchFamily="2" charset="-122"/>
              </a:rPr>
              <a:t>记录下来</a:t>
            </a:r>
            <a:r>
              <a:rPr lang="en-US" altLang="zh-CN" sz="1800">
                <a:latin typeface="宋体" panose="02010600030101010101" pitchFamily="2" charset="-122"/>
              </a:rPr>
              <a:t>,</a:t>
            </a:r>
            <a:r>
              <a:rPr lang="zh-CN" altLang="en-US" sz="1800">
                <a:latin typeface="宋体" panose="02010600030101010101" pitchFamily="2" charset="-122"/>
              </a:rPr>
              <a:t>同时还要算出各维下标界差</a:t>
            </a:r>
            <a:r>
              <a:rPr lang="en-US" altLang="zh-CN" sz="1800">
                <a:latin typeface="宋体" panose="02010600030101010101" pitchFamily="2" charset="-122"/>
              </a:rPr>
              <a:t>d</a:t>
            </a:r>
            <a:r>
              <a:rPr lang="en-US" altLang="zh-CN" sz="1800" baseline="-25000">
                <a:latin typeface="宋体" panose="02010600030101010101" pitchFamily="2" charset="-122"/>
              </a:rPr>
              <a:t>i</a:t>
            </a:r>
            <a:r>
              <a:rPr lang="zh-CN" altLang="en-US" sz="1800">
                <a:latin typeface="宋体" panose="02010600030101010101" pitchFamily="2" charset="-122"/>
              </a:rPr>
              <a:t>以及常量</a:t>
            </a:r>
            <a:r>
              <a:rPr lang="en-US" altLang="zh-CN" sz="1800">
                <a:latin typeface="宋体" panose="02010600030101010101" pitchFamily="2" charset="-122"/>
              </a:rPr>
              <a:t>C</a:t>
            </a:r>
            <a:r>
              <a:rPr lang="zh-CN" altLang="en-US" sz="1800">
                <a:latin typeface="宋体" panose="02010600030101010101" pitchFamily="2" charset="-122"/>
              </a:rPr>
              <a:t>值</a:t>
            </a:r>
            <a:r>
              <a:rPr lang="en-US" altLang="zh-CN" sz="1800">
                <a:latin typeface="宋体" panose="02010600030101010101" pitchFamily="2" charset="-122"/>
              </a:rPr>
              <a:t>,</a:t>
            </a:r>
            <a:r>
              <a:rPr lang="zh-CN" altLang="en-US" sz="1800">
                <a:latin typeface="宋体" panose="02010600030101010101" pitchFamily="2" charset="-122"/>
              </a:rPr>
              <a:t>以供在处理数组元素时使用。通常是把一个数组上述信息填</a:t>
            </a:r>
          </a:p>
          <a:p>
            <a:pPr algn="just">
              <a:buFont typeface="Wingdings" panose="05000000000000000000" pitchFamily="2" charset="2"/>
              <a:buNone/>
            </a:pPr>
            <a:r>
              <a:rPr lang="zh-CN" altLang="en-US" sz="1800">
                <a:latin typeface="宋体" panose="02010600030101010101" pitchFamily="2" charset="-122"/>
              </a:rPr>
              <a:t>入它的相应的</a:t>
            </a:r>
            <a:r>
              <a:rPr lang="zh-CN" altLang="en-US" sz="1800">
                <a:latin typeface="Times New Roman" panose="02020603050405020304" pitchFamily="18" charset="0"/>
              </a:rPr>
              <a:t>“</a:t>
            </a:r>
            <a:r>
              <a:rPr lang="zh-CN" altLang="en-US" sz="1800">
                <a:latin typeface="宋体" panose="02010600030101010101" pitchFamily="2" charset="-122"/>
              </a:rPr>
              <a:t>内情向量</a:t>
            </a:r>
            <a:r>
              <a:rPr lang="zh-CN" altLang="en-US" sz="1800">
                <a:latin typeface="Times New Roman" panose="02020603050405020304" pitchFamily="18" charset="0"/>
              </a:rPr>
              <a:t>”</a:t>
            </a:r>
            <a:r>
              <a:rPr lang="zh-CN" altLang="en-US" sz="1800">
                <a:latin typeface="宋体" panose="02010600030101010101" pitchFamily="2" charset="-122"/>
              </a:rPr>
              <a:t>之中</a:t>
            </a:r>
            <a:r>
              <a:rPr lang="en-US" altLang="zh-CN" sz="1800">
                <a:latin typeface="宋体" panose="02010600030101010101" pitchFamily="2" charset="-122"/>
              </a:rPr>
              <a:t>,</a:t>
            </a:r>
            <a:r>
              <a:rPr lang="zh-CN" altLang="en-US" sz="1800">
                <a:latin typeface="宋体" panose="02010600030101010101" pitchFamily="2" charset="-122"/>
              </a:rPr>
              <a:t>如下表所示。 </a:t>
            </a:r>
          </a:p>
        </p:txBody>
      </p:sp>
    </p:spTree>
    <p:extLst>
      <p:ext uri="{BB962C8B-B14F-4D97-AF65-F5344CB8AC3E}">
        <p14:creationId xmlns:p14="http://schemas.microsoft.com/office/powerpoint/2010/main" val="1638980281"/>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1970" name="Rectangle 2"/>
          <p:cNvSpPr>
            <a:spLocks noGrp="1" noChangeArrowheads="1"/>
          </p:cNvSpPr>
          <p:nvPr>
            <p:ph type="body" idx="1"/>
          </p:nvPr>
        </p:nvSpPr>
        <p:spPr>
          <a:xfrm>
            <a:off x="1995489" y="4129088"/>
            <a:ext cx="8421687" cy="2324100"/>
          </a:xfrm>
        </p:spPr>
        <p:txBody>
          <a:bodyPr>
            <a:normAutofit lnSpcReduction="10000"/>
          </a:bodyPr>
          <a:lstStyle/>
          <a:p>
            <a:pPr algn="just">
              <a:lnSpc>
                <a:spcPct val="80000"/>
              </a:lnSpc>
              <a:buFont typeface="Wingdings" panose="05000000000000000000" pitchFamily="2" charset="2"/>
              <a:buNone/>
            </a:pPr>
            <a:r>
              <a:rPr lang="zh-CN" altLang="en-US" sz="1800">
                <a:latin typeface="宋体" panose="02010600030101010101" pitchFamily="2" charset="-122"/>
                <a:cs typeface="Courier New" panose="02070309020205020404" pitchFamily="49" charset="0"/>
              </a:rPr>
              <a:t>为简单起见，我们假定数组各维下标的下界均为</a:t>
            </a:r>
            <a:r>
              <a:rPr lang="en-US" altLang="zh-CN" sz="1800">
                <a:latin typeface="宋体" panose="02010600030101010101" pitchFamily="2" charset="-122"/>
                <a:cs typeface="Courier New" panose="02070309020205020404" pitchFamily="49" charset="0"/>
              </a:rPr>
              <a:t>1</a:t>
            </a:r>
            <a:r>
              <a:rPr lang="zh-CN" altLang="en-US" sz="1800">
                <a:latin typeface="宋体" panose="02010600030101010101" pitchFamily="2" charset="-122"/>
                <a:cs typeface="Courier New" panose="02070309020205020404" pitchFamily="49" charset="0"/>
              </a:rPr>
              <a:t>，此时，计算下标变量</a:t>
            </a:r>
          </a:p>
          <a:p>
            <a:pPr algn="just">
              <a:lnSpc>
                <a:spcPct val="80000"/>
              </a:lnSpc>
              <a:buFont typeface="Wingdings" panose="05000000000000000000" pitchFamily="2" charset="2"/>
              <a:buNone/>
            </a:pPr>
            <a:r>
              <a:rPr lang="zh-CN" altLang="en-US" sz="1800">
                <a:latin typeface="宋体" panose="02010600030101010101" pitchFamily="2" charset="-122"/>
                <a:cs typeface="Courier New" panose="02070309020205020404" pitchFamily="49" charset="0"/>
              </a:rPr>
              <a:t> </a:t>
            </a:r>
            <a:r>
              <a:rPr lang="en-US" altLang="zh-CN" sz="1800">
                <a:latin typeface="宋体" panose="02010600030101010101" pitchFamily="2" charset="-122"/>
                <a:cs typeface="Courier New" panose="02070309020205020404" pitchFamily="49" charset="0"/>
              </a:rPr>
              <a:t>A</a:t>
            </a:r>
            <a:r>
              <a:rPr lang="zh-CN" altLang="en-US" sz="1800">
                <a:latin typeface="宋体" panose="02010600030101010101" pitchFamily="2" charset="-122"/>
                <a:cs typeface="Courier New" panose="02070309020205020404" pitchFamily="49" charset="0"/>
              </a:rPr>
              <a:t>［</a:t>
            </a:r>
            <a:r>
              <a:rPr lang="en-US" altLang="zh-CN" sz="1800">
                <a:latin typeface="宋体" panose="02010600030101010101" pitchFamily="2" charset="-122"/>
                <a:cs typeface="Courier New" panose="02070309020205020404" pitchFamily="49" charset="0"/>
              </a:rPr>
              <a:t>i</a:t>
            </a:r>
            <a:r>
              <a:rPr lang="en-US" altLang="zh-CN" sz="1800" baseline="-25000">
                <a:latin typeface="宋体" panose="02010600030101010101" pitchFamily="2" charset="-122"/>
                <a:cs typeface="Courier New" panose="02070309020205020404" pitchFamily="49" charset="0"/>
              </a:rPr>
              <a:t>1</a:t>
            </a:r>
            <a:r>
              <a:rPr lang="en-US" altLang="zh-CN" sz="1800">
                <a:latin typeface="宋体" panose="02010600030101010101" pitchFamily="2" charset="-122"/>
                <a:cs typeface="Courier New" panose="02070309020205020404" pitchFamily="49" charset="0"/>
              </a:rPr>
              <a:t>,i</a:t>
            </a:r>
            <a:r>
              <a:rPr lang="en-US" altLang="zh-CN" sz="1800" baseline="-25000">
                <a:latin typeface="宋体" panose="02010600030101010101" pitchFamily="2" charset="-122"/>
                <a:cs typeface="Courier New" panose="02070309020205020404" pitchFamily="49" charset="0"/>
              </a:rPr>
              <a:t>2</a:t>
            </a:r>
            <a:r>
              <a:rPr lang="en-US" altLang="zh-CN" sz="1800">
                <a:latin typeface="宋体" panose="02010600030101010101" pitchFamily="2" charset="-122"/>
                <a:cs typeface="Courier New" panose="02070309020205020404" pitchFamily="49" charset="0"/>
              </a:rPr>
              <a:t>,</a:t>
            </a:r>
            <a:r>
              <a:rPr lang="en-US" altLang="zh-CN" sz="1800">
                <a:latin typeface="Courier New" panose="02070309020205020404" pitchFamily="49" charset="0"/>
                <a:cs typeface="Courier New" panose="02070309020205020404" pitchFamily="49" charset="0"/>
              </a:rPr>
              <a:t>…</a:t>
            </a:r>
            <a:r>
              <a:rPr lang="en-US" altLang="zh-CN" sz="1800">
                <a:latin typeface="宋体" panose="02010600030101010101" pitchFamily="2" charset="-122"/>
                <a:cs typeface="Courier New" panose="02070309020205020404" pitchFamily="49" charset="0"/>
              </a:rPr>
              <a:t>,i</a:t>
            </a:r>
            <a:r>
              <a:rPr lang="en-US" altLang="zh-CN" sz="1800" baseline="-25000">
                <a:latin typeface="宋体" panose="02010600030101010101" pitchFamily="2" charset="-122"/>
                <a:cs typeface="Courier New" panose="02070309020205020404" pitchFamily="49" charset="0"/>
              </a:rPr>
              <a:t>n</a:t>
            </a:r>
            <a:r>
              <a:rPr lang="zh-CN" altLang="en-US" sz="1800">
                <a:latin typeface="宋体" panose="02010600030101010101" pitchFamily="2" charset="-122"/>
                <a:cs typeface="Courier New" panose="02070309020205020404" pitchFamily="49" charset="0"/>
              </a:rPr>
              <a:t>］ 的地址可写为</a:t>
            </a:r>
          </a:p>
          <a:p>
            <a:pPr algn="just">
              <a:lnSpc>
                <a:spcPct val="80000"/>
              </a:lnSpc>
              <a:buFont typeface="Wingdings" panose="05000000000000000000" pitchFamily="2" charset="2"/>
              <a:buNone/>
            </a:pPr>
            <a:r>
              <a:rPr lang="zh-CN" altLang="en-US" sz="1800">
                <a:latin typeface="宋体" panose="02010600030101010101" pitchFamily="2" charset="-122"/>
                <a:cs typeface="Courier New" panose="02070309020205020404" pitchFamily="49" charset="0"/>
              </a:rPr>
              <a:t> </a:t>
            </a:r>
            <a:r>
              <a:rPr lang="en-US" altLang="zh-CN" sz="1800">
                <a:latin typeface="宋体" panose="02010600030101010101" pitchFamily="2" charset="-122"/>
                <a:cs typeface="Courier New" panose="02070309020205020404" pitchFamily="49" charset="0"/>
              </a:rPr>
              <a:t>a=A</a:t>
            </a:r>
            <a:r>
              <a:rPr lang="zh-CN" altLang="en-US" sz="1800">
                <a:latin typeface="宋体" panose="02010600030101010101" pitchFamily="2" charset="-122"/>
                <a:cs typeface="Courier New" panose="02070309020205020404" pitchFamily="49" charset="0"/>
              </a:rPr>
              <a:t>［１，１，１，</a:t>
            </a:r>
            <a:r>
              <a:rPr lang="en-US" altLang="zh-CN" sz="1800">
                <a:latin typeface="Courier New" panose="02070309020205020404" pitchFamily="49" charset="0"/>
                <a:cs typeface="Courier New" panose="02070309020205020404" pitchFamily="49" charset="0"/>
              </a:rPr>
              <a:t>…</a:t>
            </a:r>
            <a:r>
              <a:rPr lang="en-US" altLang="zh-CN" sz="1800">
                <a:latin typeface="宋体" panose="02010600030101010101" pitchFamily="2" charset="-122"/>
                <a:cs typeface="Courier New" panose="02070309020205020404" pitchFamily="49" charset="0"/>
              </a:rPr>
              <a:t>,1</a:t>
            </a:r>
            <a:r>
              <a:rPr lang="zh-CN" altLang="en-US" sz="1800">
                <a:latin typeface="宋体" panose="02010600030101010101" pitchFamily="2" charset="-122"/>
                <a:cs typeface="Courier New" panose="02070309020205020404" pitchFamily="49" charset="0"/>
              </a:rPr>
              <a:t>］</a:t>
            </a:r>
          </a:p>
          <a:p>
            <a:pPr algn="just">
              <a:lnSpc>
                <a:spcPct val="80000"/>
              </a:lnSpc>
              <a:buFont typeface="Wingdings" panose="05000000000000000000" pitchFamily="2" charset="2"/>
              <a:buNone/>
            </a:pPr>
            <a:r>
              <a:rPr lang="zh-CN" altLang="en-US" sz="1800">
                <a:latin typeface="宋体" panose="02010600030101010101" pitchFamily="2" charset="-122"/>
                <a:cs typeface="Courier New" panose="02070309020205020404" pitchFamily="49" charset="0"/>
              </a:rPr>
              <a:t>  </a:t>
            </a:r>
            <a:r>
              <a:rPr lang="en-US" altLang="zh-CN" sz="1800">
                <a:latin typeface="宋体" panose="02010600030101010101" pitchFamily="2" charset="-122"/>
                <a:cs typeface="Courier New" panose="02070309020205020404" pitchFamily="49" charset="0"/>
              </a:rPr>
              <a:t>d</a:t>
            </a:r>
            <a:r>
              <a:rPr lang="en-US" altLang="zh-CN" sz="1800" baseline="-25000">
                <a:latin typeface="宋体" panose="02010600030101010101" pitchFamily="2" charset="-122"/>
                <a:cs typeface="Courier New" panose="02070309020205020404" pitchFamily="49" charset="0"/>
              </a:rPr>
              <a:t>i</a:t>
            </a:r>
            <a:r>
              <a:rPr lang="en-US" altLang="zh-CN" sz="1800">
                <a:latin typeface="宋体" panose="02010600030101010101" pitchFamily="2" charset="-122"/>
                <a:cs typeface="Courier New" panose="02070309020205020404" pitchFamily="49" charset="0"/>
              </a:rPr>
              <a:t>=u</a:t>
            </a:r>
            <a:r>
              <a:rPr lang="en-US" altLang="zh-CN" sz="1800" baseline="-25000">
                <a:latin typeface="宋体" panose="02010600030101010101" pitchFamily="2" charset="-122"/>
                <a:cs typeface="Courier New" panose="02070309020205020404" pitchFamily="49" charset="0"/>
              </a:rPr>
              <a:t>i</a:t>
            </a:r>
            <a:r>
              <a:rPr lang="en-US" altLang="zh-CN" sz="1800">
                <a:latin typeface="宋体" panose="02010600030101010101" pitchFamily="2" charset="-122"/>
                <a:cs typeface="Courier New" panose="02070309020205020404" pitchFamily="49" charset="0"/>
              </a:rPr>
              <a:t></a:t>
            </a:r>
          </a:p>
          <a:p>
            <a:pPr algn="just">
              <a:lnSpc>
                <a:spcPct val="80000"/>
              </a:lnSpc>
              <a:buFont typeface="Wingdings" panose="05000000000000000000" pitchFamily="2" charset="2"/>
              <a:buNone/>
            </a:pPr>
            <a:r>
              <a:rPr lang="en-US" altLang="zh-CN" sz="1800">
                <a:latin typeface="宋体" panose="02010600030101010101" pitchFamily="2" charset="-122"/>
                <a:cs typeface="Courier New" panose="02070309020205020404" pitchFamily="49" charset="0"/>
              </a:rPr>
              <a:t>  C=</a:t>
            </a:r>
            <a:r>
              <a:rPr lang="en-US" altLang="zh-CN" sz="1800">
                <a:latin typeface="宋体" panose="02010600030101010101" pitchFamily="2" charset="-122"/>
              </a:rPr>
              <a:t>C=(</a:t>
            </a:r>
            <a:r>
              <a:rPr lang="en-US" altLang="zh-CN" sz="1800">
                <a:latin typeface="Courier New" panose="02070309020205020404" pitchFamily="49" charset="0"/>
              </a:rPr>
              <a:t>…</a:t>
            </a:r>
            <a:r>
              <a:rPr lang="en-US" altLang="zh-CN" sz="1800">
                <a:latin typeface="宋体" panose="02010600030101010101" pitchFamily="2" charset="-122"/>
              </a:rPr>
              <a:t>((d</a:t>
            </a:r>
            <a:r>
              <a:rPr lang="en-US" altLang="zh-CN" sz="1800" baseline="-25000">
                <a:latin typeface="宋体" panose="02010600030101010101" pitchFamily="2" charset="-122"/>
              </a:rPr>
              <a:t>2</a:t>
            </a:r>
            <a:r>
              <a:rPr lang="en-US" altLang="zh-CN" sz="1800">
                <a:latin typeface="宋体" panose="02010600030101010101" pitchFamily="2" charset="-122"/>
              </a:rPr>
              <a:t>+1)d</a:t>
            </a:r>
            <a:r>
              <a:rPr lang="en-US" altLang="zh-CN" sz="1800" baseline="-25000">
                <a:latin typeface="宋体" panose="02010600030101010101" pitchFamily="2" charset="-122"/>
              </a:rPr>
              <a:t>3</a:t>
            </a:r>
            <a:r>
              <a:rPr lang="en-US" altLang="zh-CN" sz="1800">
                <a:latin typeface="宋体" panose="02010600030101010101" pitchFamily="2" charset="-122"/>
              </a:rPr>
              <a:t>+1)d</a:t>
            </a:r>
            <a:r>
              <a:rPr lang="en-US" altLang="zh-CN" sz="1800" baseline="-25000">
                <a:latin typeface="宋体" panose="02010600030101010101" pitchFamily="2" charset="-122"/>
              </a:rPr>
              <a:t>4</a:t>
            </a:r>
            <a:r>
              <a:rPr lang="en-US" altLang="zh-CN" sz="1800">
                <a:latin typeface="宋体" panose="02010600030101010101" pitchFamily="2" charset="-122"/>
              </a:rPr>
              <a:t>+</a:t>
            </a:r>
            <a:r>
              <a:rPr lang="en-US" altLang="zh-CN" sz="1800">
                <a:latin typeface="Courier New" panose="02070309020205020404" pitchFamily="49" charset="0"/>
              </a:rPr>
              <a:t>…</a:t>
            </a:r>
            <a:r>
              <a:rPr lang="en-US" altLang="zh-CN" sz="1800">
                <a:latin typeface="宋体" panose="02010600030101010101" pitchFamily="2" charset="-122"/>
              </a:rPr>
              <a:t>+1)d</a:t>
            </a:r>
            <a:r>
              <a:rPr lang="en-US" altLang="zh-CN" sz="1800" baseline="-25000">
                <a:latin typeface="宋体" panose="02010600030101010101" pitchFamily="2" charset="-122"/>
              </a:rPr>
              <a:t>n</a:t>
            </a:r>
            <a:r>
              <a:rPr lang="en-US" altLang="zh-CN" sz="1800">
                <a:latin typeface="宋体" panose="02010600030101010101" pitchFamily="2" charset="-122"/>
              </a:rPr>
              <a:t>+1</a:t>
            </a:r>
            <a:endParaRPr lang="en-US" altLang="zh-CN" sz="1800" baseline="-25000">
              <a:latin typeface="宋体" panose="02010600030101010101" pitchFamily="2" charset="-122"/>
            </a:endParaRPr>
          </a:p>
          <a:p>
            <a:pPr algn="just">
              <a:lnSpc>
                <a:spcPct val="80000"/>
              </a:lnSpc>
              <a:buFont typeface="Wingdings" panose="05000000000000000000" pitchFamily="2" charset="2"/>
              <a:buNone/>
            </a:pPr>
            <a:endParaRPr lang="en-US" altLang="zh-CN" sz="1800">
              <a:latin typeface="宋体" panose="02010600030101010101" pitchFamily="2" charset="-122"/>
            </a:endParaRPr>
          </a:p>
          <a:p>
            <a:pPr algn="just">
              <a:lnSpc>
                <a:spcPct val="80000"/>
              </a:lnSpc>
              <a:buFont typeface="Wingdings" panose="05000000000000000000" pitchFamily="2" charset="2"/>
              <a:buNone/>
            </a:pPr>
            <a:r>
              <a:rPr lang="en-US" altLang="zh-CN" sz="1800">
                <a:latin typeface="宋体" panose="02010600030101010101" pitchFamily="2" charset="-122"/>
                <a:cs typeface="Courier New" panose="02070309020205020404" pitchFamily="49" charset="0"/>
              </a:rPr>
              <a:t>VARPART=(</a:t>
            </a:r>
            <a:r>
              <a:rPr lang="en-US" altLang="zh-CN" sz="1800">
                <a:latin typeface="Courier New" panose="02070309020205020404" pitchFamily="49" charset="0"/>
                <a:cs typeface="Courier New" panose="02070309020205020404" pitchFamily="49" charset="0"/>
              </a:rPr>
              <a:t>…</a:t>
            </a:r>
            <a:r>
              <a:rPr lang="en-US" altLang="zh-CN" sz="1800">
                <a:latin typeface="宋体" panose="02010600030101010101" pitchFamily="2" charset="-122"/>
                <a:cs typeface="Courier New" panose="02070309020205020404" pitchFamily="49" charset="0"/>
              </a:rPr>
              <a:t>((i</a:t>
            </a:r>
            <a:r>
              <a:rPr lang="en-US" altLang="zh-CN" sz="1800" baseline="-25000">
                <a:latin typeface="宋体" panose="02010600030101010101" pitchFamily="2" charset="-122"/>
                <a:cs typeface="Courier New" panose="02070309020205020404" pitchFamily="49" charset="0"/>
              </a:rPr>
              <a:t>1</a:t>
            </a:r>
            <a:r>
              <a:rPr lang="en-US" altLang="zh-CN" sz="1800">
                <a:latin typeface="宋体" panose="02010600030101010101" pitchFamily="2" charset="-122"/>
                <a:cs typeface="Courier New" panose="02070309020205020404" pitchFamily="49" charset="0"/>
              </a:rPr>
              <a:t>d</a:t>
            </a:r>
            <a:r>
              <a:rPr lang="en-US" altLang="zh-CN" sz="1800" baseline="-25000">
                <a:latin typeface="宋体" panose="02010600030101010101" pitchFamily="2" charset="-122"/>
                <a:cs typeface="Courier New" panose="02070309020205020404" pitchFamily="49" charset="0"/>
              </a:rPr>
              <a:t>1</a:t>
            </a:r>
            <a:r>
              <a:rPr lang="en-US" altLang="zh-CN" sz="1800">
                <a:latin typeface="宋体" panose="02010600030101010101" pitchFamily="2" charset="-122"/>
                <a:cs typeface="Courier New" panose="02070309020205020404" pitchFamily="49" charset="0"/>
              </a:rPr>
              <a:t>+i</a:t>
            </a:r>
            <a:r>
              <a:rPr lang="en-US" altLang="zh-CN" sz="1800" baseline="-25000">
                <a:latin typeface="宋体" panose="02010600030101010101" pitchFamily="2" charset="-122"/>
                <a:cs typeface="Courier New" panose="02070309020205020404" pitchFamily="49" charset="0"/>
              </a:rPr>
              <a:t>2</a:t>
            </a:r>
            <a:r>
              <a:rPr lang="en-US" altLang="zh-CN" sz="1800">
                <a:latin typeface="宋体" panose="02010600030101010101" pitchFamily="2" charset="-122"/>
                <a:cs typeface="Courier New" panose="02070309020205020404" pitchFamily="49" charset="0"/>
              </a:rPr>
              <a:t>)d</a:t>
            </a:r>
            <a:r>
              <a:rPr lang="en-US" altLang="zh-CN" sz="1800" baseline="-25000">
                <a:latin typeface="宋体" panose="02010600030101010101" pitchFamily="2" charset="-122"/>
                <a:cs typeface="Courier New" panose="02070309020205020404" pitchFamily="49" charset="0"/>
              </a:rPr>
              <a:t>2</a:t>
            </a:r>
            <a:r>
              <a:rPr lang="en-US" altLang="zh-CN" sz="1800">
                <a:latin typeface="宋体" panose="02010600030101010101" pitchFamily="2" charset="-122"/>
                <a:cs typeface="Courier New" panose="02070309020205020404" pitchFamily="49" charset="0"/>
              </a:rPr>
              <a:t>+</a:t>
            </a:r>
            <a:r>
              <a:rPr lang="en-US" altLang="zh-CN" sz="1800">
                <a:latin typeface="Courier New" panose="02070309020205020404" pitchFamily="49" charset="0"/>
                <a:cs typeface="Courier New" panose="02070309020205020404" pitchFamily="49" charset="0"/>
              </a:rPr>
              <a:t>…</a:t>
            </a:r>
            <a:r>
              <a:rPr lang="en-US" altLang="zh-CN" sz="1800">
                <a:latin typeface="宋体" panose="02010600030101010101" pitchFamily="2" charset="-122"/>
                <a:cs typeface="Courier New" panose="02070309020205020404" pitchFamily="49" charset="0"/>
              </a:rPr>
              <a:t>+I</a:t>
            </a:r>
            <a:r>
              <a:rPr lang="en-US" altLang="zh-CN" sz="1800" baseline="-25000">
                <a:latin typeface="宋体" panose="02010600030101010101" pitchFamily="2" charset="-122"/>
                <a:cs typeface="Courier New" panose="02070309020205020404" pitchFamily="49" charset="0"/>
              </a:rPr>
              <a:t>n-1</a:t>
            </a:r>
            <a:r>
              <a:rPr lang="en-US" altLang="zh-CN" sz="1800">
                <a:latin typeface="宋体" panose="02010600030101010101" pitchFamily="2" charset="-122"/>
                <a:cs typeface="Courier New" panose="02070309020205020404" pitchFamily="49" charset="0"/>
              </a:rPr>
              <a:t>)d</a:t>
            </a:r>
            <a:r>
              <a:rPr lang="en-US" altLang="zh-CN" sz="1800" baseline="-25000">
                <a:latin typeface="宋体" panose="02010600030101010101" pitchFamily="2" charset="-122"/>
                <a:cs typeface="Courier New" panose="02070309020205020404" pitchFamily="49" charset="0"/>
              </a:rPr>
              <a:t>n</a:t>
            </a:r>
            <a:r>
              <a:rPr lang="en-US" altLang="zh-CN" sz="1800">
                <a:latin typeface="宋体" panose="02010600030101010101" pitchFamily="2" charset="-122"/>
                <a:cs typeface="Courier New" panose="02070309020205020404" pitchFamily="49" charset="0"/>
              </a:rPr>
              <a:t>+i</a:t>
            </a:r>
            <a:r>
              <a:rPr lang="en-US" altLang="zh-CN" sz="1800" baseline="-25000">
                <a:latin typeface="宋体" panose="02010600030101010101" pitchFamily="2" charset="-122"/>
                <a:cs typeface="Courier New" panose="02070309020205020404" pitchFamily="49" charset="0"/>
              </a:rPr>
              <a:t>n</a:t>
            </a:r>
            <a:endParaRPr lang="en-US" altLang="zh-CN" sz="1800">
              <a:latin typeface="宋体" panose="02010600030101010101" pitchFamily="2" charset="-122"/>
            </a:endParaRPr>
          </a:p>
        </p:txBody>
      </p:sp>
      <p:graphicFrame>
        <p:nvGraphicFramePr>
          <p:cNvPr id="851971" name="Group 3"/>
          <p:cNvGraphicFramePr>
            <a:graphicFrameLocks noGrp="1"/>
          </p:cNvGraphicFramePr>
          <p:nvPr>
            <p:extLst>
              <p:ext uri="{D42A27DB-BD31-4B8C-83A1-F6EECF244321}">
                <p14:modId xmlns:p14="http://schemas.microsoft.com/office/powerpoint/2010/main" val="3269725848"/>
              </p:ext>
            </p:extLst>
          </p:nvPr>
        </p:nvGraphicFramePr>
        <p:xfrm>
          <a:off x="4224338" y="833439"/>
          <a:ext cx="3384550" cy="2692150"/>
        </p:xfrm>
        <a:graphic>
          <a:graphicData uri="http://schemas.openxmlformats.org/drawingml/2006/table">
            <a:tbl>
              <a:tblPr/>
              <a:tblGrid>
                <a:gridCol w="1128712">
                  <a:extLst>
                    <a:ext uri="{9D8B030D-6E8A-4147-A177-3AD203B41FA5}">
                      <a16:colId xmlns:a16="http://schemas.microsoft.com/office/drawing/2014/main" val="4113672640"/>
                    </a:ext>
                  </a:extLst>
                </a:gridCol>
                <a:gridCol w="1127125">
                  <a:extLst>
                    <a:ext uri="{9D8B030D-6E8A-4147-A177-3AD203B41FA5}">
                      <a16:colId xmlns:a16="http://schemas.microsoft.com/office/drawing/2014/main" val="91750537"/>
                    </a:ext>
                  </a:extLst>
                </a:gridCol>
                <a:gridCol w="1128713">
                  <a:extLst>
                    <a:ext uri="{9D8B030D-6E8A-4147-A177-3AD203B41FA5}">
                      <a16:colId xmlns:a16="http://schemas.microsoft.com/office/drawing/2014/main" val="2678914277"/>
                    </a:ext>
                  </a:extLst>
                </a:gridCol>
              </a:tblGrid>
              <a:tr h="38735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I</a:t>
                      </a:r>
                      <a:r>
                        <a:rPr kumimoji="0" lang="en-US" altLang="zh-CN" sz="20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1</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u</a:t>
                      </a:r>
                      <a:r>
                        <a:rPr kumimoji="0" lang="en-US" altLang="zh-CN" sz="20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1</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d</a:t>
                      </a:r>
                      <a:r>
                        <a:rPr kumimoji="0" lang="en-US" altLang="zh-CN" sz="20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1</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441106616"/>
                  </a:ext>
                </a:extLst>
              </a:tr>
              <a:tr h="38576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I</a:t>
                      </a:r>
                      <a:r>
                        <a:rPr kumimoji="0" lang="en-US" altLang="zh-CN" sz="20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2</a:t>
                      </a:r>
                      <a:endPar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u</a:t>
                      </a:r>
                      <a:r>
                        <a:rPr kumimoji="0" lang="en-US" altLang="zh-CN" sz="20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d</a:t>
                      </a:r>
                      <a:r>
                        <a:rPr kumimoji="0" lang="en-US" altLang="zh-CN" sz="20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2</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278260266"/>
                  </a:ext>
                </a:extLst>
              </a:tr>
              <a:tr h="66992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2000" b="0" i="0" u="none" strike="noStrike" cap="none" normalizeH="0" baseline="0" dirty="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943179438"/>
                  </a:ext>
                </a:extLst>
              </a:tr>
              <a:tr h="42862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I</a:t>
                      </a:r>
                      <a:r>
                        <a:rPr kumimoji="0" lang="en-US" altLang="zh-CN" sz="20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n</a:t>
                      </a:r>
                      <a:endPar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u</a:t>
                      </a:r>
                      <a:r>
                        <a:rPr kumimoji="0" lang="en-US" altLang="zh-CN" sz="20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n</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d</a:t>
                      </a:r>
                      <a:r>
                        <a:rPr kumimoji="0" lang="en-US" altLang="zh-CN" sz="20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n</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468817239"/>
                  </a:ext>
                </a:extLst>
              </a:tr>
              <a:tr h="38576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n</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C</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extLst>
                  <a:ext uri="{0D108BD9-81ED-4DB2-BD59-A6C34878D82A}">
                    <a16:rowId xmlns:a16="http://schemas.microsoft.com/office/drawing/2014/main" val="4290404085"/>
                  </a:ext>
                </a:extLst>
              </a:tr>
              <a:tr h="38735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type</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2000" b="0" i="0" u="none" strike="noStrike" cap="none" normalizeH="0" baseline="0" dirty="0" smtClean="0">
                          <a:ln>
                            <a:noFill/>
                          </a:ln>
                          <a:solidFill>
                            <a:schemeClr val="tx1"/>
                          </a:solidFill>
                          <a:effectLst/>
                          <a:latin typeface="Times New Roman" panose="02020603050405020304" pitchFamily="18" charset="0"/>
                          <a:ea typeface="宋体" panose="02010600030101010101" pitchFamily="2" charset="-122"/>
                        </a:rPr>
                        <a:t>n</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extLst>
                  <a:ext uri="{0D108BD9-81ED-4DB2-BD59-A6C34878D82A}">
                    <a16:rowId xmlns:a16="http://schemas.microsoft.com/office/drawing/2014/main" val="3450248577"/>
                  </a:ext>
                </a:extLst>
              </a:tr>
            </a:tbl>
          </a:graphicData>
        </a:graphic>
      </p:graphicFrame>
      <p:sp>
        <p:nvSpPr>
          <p:cNvPr id="851999" name="Text Box 31"/>
          <p:cNvSpPr txBox="1">
            <a:spLocks noChangeArrowheads="1"/>
          </p:cNvSpPr>
          <p:nvPr/>
        </p:nvSpPr>
        <p:spPr bwMode="auto">
          <a:xfrm>
            <a:off x="4580236" y="1912938"/>
            <a:ext cx="461665" cy="360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852000" name="Text Box 32"/>
          <p:cNvSpPr txBox="1">
            <a:spLocks noChangeArrowheads="1"/>
          </p:cNvSpPr>
          <p:nvPr/>
        </p:nvSpPr>
        <p:spPr bwMode="auto">
          <a:xfrm>
            <a:off x="5778799" y="1912938"/>
            <a:ext cx="461665" cy="360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852001" name="Text Box 33"/>
          <p:cNvSpPr txBox="1">
            <a:spLocks noChangeArrowheads="1"/>
          </p:cNvSpPr>
          <p:nvPr/>
        </p:nvSpPr>
        <p:spPr bwMode="auto">
          <a:xfrm>
            <a:off x="6858299" y="1912938"/>
            <a:ext cx="461665" cy="360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852002" name="Text Box 34"/>
          <p:cNvSpPr txBox="1">
            <a:spLocks noChangeArrowheads="1"/>
          </p:cNvSpPr>
          <p:nvPr/>
        </p:nvSpPr>
        <p:spPr bwMode="auto">
          <a:xfrm>
            <a:off x="4799014" y="401638"/>
            <a:ext cx="22320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数据内情向量表</a:t>
            </a:r>
          </a:p>
        </p:txBody>
      </p:sp>
    </p:spTree>
    <p:extLst>
      <p:ext uri="{BB962C8B-B14F-4D97-AF65-F5344CB8AC3E}">
        <p14:creationId xmlns:p14="http://schemas.microsoft.com/office/powerpoint/2010/main" val="3731560541"/>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2994" name="Rectangle 2"/>
          <p:cNvSpPr>
            <a:spLocks noGrp="1" noChangeArrowheads="1"/>
          </p:cNvSpPr>
          <p:nvPr>
            <p:ph type="body" idx="1"/>
          </p:nvPr>
        </p:nvSpPr>
        <p:spPr>
          <a:xfrm>
            <a:off x="1905000" y="609600"/>
            <a:ext cx="8305800" cy="4876800"/>
          </a:xfrm>
        </p:spPr>
        <p:txBody>
          <a:bodyPr/>
          <a:lstStyle/>
          <a:p>
            <a:pPr>
              <a:spcBef>
                <a:spcPct val="0"/>
              </a:spcBef>
              <a:buFontTx/>
              <a:buNone/>
            </a:pPr>
            <a:r>
              <a:rPr kumimoji="1" lang="en-US" altLang="zh-CN" sz="3200" b="1" dirty="0">
                <a:solidFill>
                  <a:srgbClr val="FF3399"/>
                </a:solidFill>
                <a:latin typeface="宋体" panose="02010600030101010101" pitchFamily="2" charset="-122"/>
              </a:rPr>
              <a:t>§5.3 </a:t>
            </a:r>
            <a:r>
              <a:rPr kumimoji="1" lang="zh-CN" altLang="en-US" sz="3200" b="1" dirty="0">
                <a:solidFill>
                  <a:srgbClr val="FF3399"/>
                </a:solidFill>
                <a:latin typeface="宋体" panose="02010600030101010101" pitchFamily="2" charset="-122"/>
              </a:rPr>
              <a:t>自底向上语法制导翻译</a:t>
            </a:r>
            <a:endParaRPr lang="zh-CN" altLang="en-US" sz="3200" b="1" dirty="0">
              <a:solidFill>
                <a:srgbClr val="FF3399"/>
              </a:solidFill>
              <a:latin typeface="宋体" panose="02010600030101010101" pitchFamily="2" charset="-122"/>
            </a:endParaRPr>
          </a:p>
          <a:p>
            <a:pPr>
              <a:buFont typeface="Wingdings" panose="05000000000000000000" pitchFamily="2" charset="2"/>
              <a:buNone/>
            </a:pPr>
            <a:r>
              <a:rPr lang="zh-CN" altLang="en-US" sz="1800" dirty="0">
                <a:solidFill>
                  <a:srgbClr val="C00000"/>
                </a:solidFill>
                <a:latin typeface="宋体" panose="02010600030101010101" pitchFamily="2" charset="-122"/>
              </a:rPr>
              <a:t>  </a:t>
            </a:r>
            <a:r>
              <a:rPr lang="zh-CN" altLang="en-US" b="1" dirty="0">
                <a:solidFill>
                  <a:srgbClr val="C00000"/>
                </a:solidFill>
                <a:latin typeface="宋体" panose="02010600030101010101" pitchFamily="2" charset="-122"/>
              </a:rPr>
              <a:t>四、数组元素的翻译</a:t>
            </a:r>
          </a:p>
          <a:p>
            <a:pPr algn="just">
              <a:buFont typeface="Wingdings" panose="05000000000000000000" pitchFamily="2" charset="2"/>
              <a:buNone/>
            </a:pPr>
            <a:r>
              <a:rPr lang="zh-CN" altLang="en-US" sz="1800" dirty="0">
                <a:solidFill>
                  <a:srgbClr val="C00000"/>
                </a:solidFill>
                <a:latin typeface="宋体" panose="02010600030101010101" pitchFamily="2" charset="-122"/>
              </a:rPr>
              <a:t>    </a:t>
            </a:r>
            <a:r>
              <a:rPr lang="zh-CN" altLang="en-US" sz="1600" dirty="0">
                <a:solidFill>
                  <a:srgbClr val="C00000"/>
                </a:solidFill>
                <a:latin typeface="宋体" panose="02010600030101010101" pitchFamily="2" charset="-122"/>
              </a:rPr>
              <a:t> </a:t>
            </a:r>
            <a:r>
              <a:rPr lang="en-US" altLang="zh-CN" sz="2400" b="1" dirty="0">
                <a:solidFill>
                  <a:srgbClr val="C00000"/>
                </a:solidFill>
                <a:latin typeface="宋体" panose="02010600030101010101" pitchFamily="2" charset="-122"/>
              </a:rPr>
              <a:t>2.</a:t>
            </a:r>
            <a:r>
              <a:rPr lang="zh-CN" altLang="en-US" sz="2400" b="1" dirty="0">
                <a:solidFill>
                  <a:srgbClr val="C00000"/>
                </a:solidFill>
                <a:latin typeface="宋体" panose="02010600030101010101" pitchFamily="2" charset="-122"/>
              </a:rPr>
              <a:t>数组元素的翻译</a:t>
            </a:r>
            <a:endParaRPr kumimoji="1" lang="zh-CN" altLang="en-US" sz="2400" b="1" dirty="0">
              <a:solidFill>
                <a:srgbClr val="C00000"/>
              </a:solidFill>
              <a:latin typeface="宋体" panose="02010600030101010101" pitchFamily="2" charset="-122"/>
            </a:endParaRPr>
          </a:p>
          <a:p>
            <a:pPr algn="just">
              <a:buFont typeface="Wingdings" panose="05000000000000000000" pitchFamily="2" charset="2"/>
              <a:buNone/>
            </a:pPr>
            <a:r>
              <a:rPr lang="zh-CN" altLang="en-US" sz="1600" dirty="0">
                <a:latin typeface="宋体" panose="02010600030101010101" pitchFamily="2" charset="-122"/>
              </a:rPr>
              <a:t>   </a:t>
            </a:r>
            <a:r>
              <a:rPr lang="zh-CN" altLang="en-US" sz="2000" dirty="0">
                <a:latin typeface="宋体" panose="02010600030101010101" pitchFamily="2" charset="-122"/>
              </a:rPr>
              <a:t>在处理数组元素在赋值语句制导翻译时，首先考虑的是</a:t>
            </a:r>
            <a:r>
              <a:rPr lang="zh-CN" altLang="en-US" sz="2000" dirty="0">
                <a:latin typeface="Courier New" panose="02070309020205020404" pitchFamily="49" charset="0"/>
              </a:rPr>
              <a:t>“</a:t>
            </a:r>
            <a:r>
              <a:rPr lang="zh-CN" altLang="en-US" sz="2000" dirty="0">
                <a:latin typeface="宋体" panose="02010600030101010101" pitchFamily="2" charset="-122"/>
              </a:rPr>
              <a:t>数组元素的引用</a:t>
            </a:r>
            <a:r>
              <a:rPr lang="zh-CN" altLang="en-US" sz="2000" dirty="0">
                <a:latin typeface="Courier New" panose="02070309020205020404" pitchFamily="49" charset="0"/>
              </a:rPr>
              <a:t>”</a:t>
            </a:r>
            <a:r>
              <a:rPr lang="zh-CN" altLang="en-US" sz="2000" dirty="0">
                <a:latin typeface="宋体" panose="02010600030101010101" pitchFamily="2" charset="-122"/>
              </a:rPr>
              <a:t>和</a:t>
            </a:r>
            <a:r>
              <a:rPr lang="zh-CN" altLang="en-US" sz="2000" dirty="0">
                <a:latin typeface="Courier New" panose="02070309020205020404" pitchFamily="49" charset="0"/>
              </a:rPr>
              <a:t>“</a:t>
            </a:r>
            <a:r>
              <a:rPr lang="zh-CN" altLang="en-US" sz="2000" dirty="0">
                <a:latin typeface="宋体" panose="02010600030101010101" pitchFamily="2" charset="-122"/>
              </a:rPr>
              <a:t>对数组元素赋值</a:t>
            </a:r>
            <a:r>
              <a:rPr lang="zh-CN" altLang="en-US" sz="2000" dirty="0">
                <a:latin typeface="Courier New" panose="02070309020205020404" pitchFamily="49" charset="0"/>
              </a:rPr>
              <a:t>”</a:t>
            </a:r>
            <a:r>
              <a:rPr lang="zh-CN" altLang="en-US" sz="2000" dirty="0">
                <a:latin typeface="宋体" panose="02010600030101010101" pitchFamily="2" charset="-122"/>
              </a:rPr>
              <a:t>的四元式表示。由于我们假定是静态数组，因此</a:t>
            </a:r>
            <a:r>
              <a:rPr lang="en-US" altLang="zh-CN" sz="2000" dirty="0">
                <a:latin typeface="宋体" panose="02010600030101010101" pitchFamily="2" charset="-122"/>
              </a:rPr>
              <a:t>CONSPART=a-C</a:t>
            </a:r>
            <a:r>
              <a:rPr lang="zh-CN" altLang="en-US" sz="2000" dirty="0">
                <a:latin typeface="宋体" panose="02010600030101010101" pitchFamily="2" charset="-122"/>
              </a:rPr>
              <a:t>中的</a:t>
            </a:r>
            <a:r>
              <a:rPr lang="en-US" altLang="zh-CN" sz="2000" dirty="0">
                <a:latin typeface="宋体" panose="02010600030101010101" pitchFamily="2" charset="-122"/>
              </a:rPr>
              <a:t>C</a:t>
            </a:r>
            <a:r>
              <a:rPr lang="zh-CN" altLang="en-US" sz="2000" dirty="0">
                <a:latin typeface="宋体" panose="02010600030101010101" pitchFamily="2" charset="-122"/>
              </a:rPr>
              <a:t>在处理数组说明时就已计算出存入数组内情向量表之中，</a:t>
            </a:r>
            <a:r>
              <a:rPr lang="en-US" altLang="zh-CN" sz="2000" dirty="0">
                <a:latin typeface="宋体" panose="02010600030101010101" pitchFamily="2" charset="-122"/>
              </a:rPr>
              <a:t>CONSPART</a:t>
            </a:r>
            <a:r>
              <a:rPr lang="zh-CN" altLang="en-US" sz="2000" dirty="0">
                <a:latin typeface="宋体" panose="02010600030101010101" pitchFamily="2" charset="-122"/>
              </a:rPr>
              <a:t>计算结果赋给临时变量</a:t>
            </a:r>
            <a:r>
              <a:rPr lang="en-US" altLang="zh-CN" sz="2000" dirty="0">
                <a:latin typeface="宋体" panose="02010600030101010101" pitchFamily="2" charset="-122"/>
              </a:rPr>
              <a:t>T1</a:t>
            </a:r>
            <a:r>
              <a:rPr lang="zh-CN" altLang="en-US" sz="2000" dirty="0">
                <a:latin typeface="宋体" panose="02010600030101010101" pitchFamily="2" charset="-122"/>
              </a:rPr>
              <a:t>而产生一个四元式组，计算</a:t>
            </a:r>
            <a:r>
              <a:rPr lang="en-US" altLang="zh-CN" sz="2000" dirty="0">
                <a:latin typeface="宋体" panose="02010600030101010101" pitchFamily="2" charset="-122"/>
              </a:rPr>
              <a:t>VARPART</a:t>
            </a:r>
            <a:r>
              <a:rPr lang="zh-CN" altLang="en-US" sz="2000" dirty="0">
                <a:latin typeface="宋体" panose="02010600030101010101" pitchFamily="2" charset="-122"/>
              </a:rPr>
              <a:t>并将结果赋给另一个临时变量</a:t>
            </a:r>
            <a:r>
              <a:rPr lang="en-US" altLang="zh-CN" sz="2000" dirty="0">
                <a:latin typeface="宋体" panose="02010600030101010101" pitchFamily="2" charset="-122"/>
              </a:rPr>
              <a:t>T</a:t>
            </a:r>
            <a:r>
              <a:rPr lang="zh-CN" altLang="en-US" sz="2000" dirty="0">
                <a:latin typeface="宋体" panose="02010600030101010101" pitchFamily="2" charset="-122"/>
              </a:rPr>
              <a:t>而产生另外四元式组</a:t>
            </a:r>
            <a:r>
              <a:rPr lang="en-US" altLang="zh-CN" sz="2000" dirty="0">
                <a:latin typeface="宋体" panose="02010600030101010101" pitchFamily="2" charset="-122"/>
              </a:rPr>
              <a:t>,</a:t>
            </a:r>
            <a:r>
              <a:rPr lang="zh-CN" altLang="en-US" sz="2000" dirty="0">
                <a:latin typeface="宋体" panose="02010600030101010101" pitchFamily="2" charset="-122"/>
              </a:rPr>
              <a:t>我们以</a:t>
            </a:r>
            <a:r>
              <a:rPr lang="en-US" altLang="zh-CN" sz="2000" dirty="0">
                <a:latin typeface="宋体" panose="02010600030101010101" pitchFamily="2" charset="-122"/>
              </a:rPr>
              <a:t>T</a:t>
            </a:r>
            <a:r>
              <a:rPr lang="en-US" altLang="zh-CN" sz="2000" baseline="-25000" dirty="0">
                <a:latin typeface="宋体" panose="02010600030101010101" pitchFamily="2" charset="-122"/>
              </a:rPr>
              <a:t>1</a:t>
            </a:r>
            <a:r>
              <a:rPr lang="zh-CN" altLang="en-US" sz="2000" dirty="0">
                <a:latin typeface="宋体" panose="02010600030101010101" pitchFamily="2" charset="-122"/>
              </a:rPr>
              <a:t>［</a:t>
            </a:r>
            <a:r>
              <a:rPr lang="en-US" altLang="zh-CN" sz="2000" dirty="0">
                <a:latin typeface="宋体" panose="02010600030101010101" pitchFamily="2" charset="-122"/>
              </a:rPr>
              <a:t>T</a:t>
            </a:r>
            <a:r>
              <a:rPr lang="zh-CN" altLang="en-US" sz="2000" dirty="0">
                <a:latin typeface="宋体" panose="02010600030101010101" pitchFamily="2" charset="-122"/>
              </a:rPr>
              <a:t>］来表示数组元素的地址</a:t>
            </a:r>
            <a:r>
              <a:rPr lang="en-US" altLang="zh-CN" sz="2000" dirty="0">
                <a:latin typeface="宋体" panose="02010600030101010101" pitchFamily="2" charset="-122"/>
              </a:rPr>
              <a:t>,</a:t>
            </a:r>
            <a:r>
              <a:rPr lang="zh-CN" altLang="en-US" sz="2000" dirty="0">
                <a:latin typeface="宋体" panose="02010600030101010101" pitchFamily="2" charset="-122"/>
              </a:rPr>
              <a:t>而产生按变址操作</a:t>
            </a:r>
            <a:r>
              <a:rPr lang="en-US" altLang="zh-CN" sz="2000" dirty="0">
                <a:latin typeface="宋体" panose="02010600030101010101" pitchFamily="2" charset="-122"/>
              </a:rPr>
              <a:t>T</a:t>
            </a:r>
            <a:r>
              <a:rPr lang="en-US" altLang="zh-CN" sz="2000" baseline="-25000" dirty="0">
                <a:latin typeface="宋体" panose="02010600030101010101" pitchFamily="2" charset="-122"/>
              </a:rPr>
              <a:t>1</a:t>
            </a:r>
            <a:r>
              <a:rPr lang="zh-CN" altLang="en-US" sz="2000" dirty="0">
                <a:latin typeface="宋体" panose="02010600030101010101" pitchFamily="2" charset="-122"/>
              </a:rPr>
              <a:t>［</a:t>
            </a:r>
            <a:r>
              <a:rPr lang="en-US" altLang="zh-CN" sz="2000" dirty="0">
                <a:latin typeface="宋体" panose="02010600030101010101" pitchFamily="2" charset="-122"/>
              </a:rPr>
              <a:t>T</a:t>
            </a:r>
            <a:r>
              <a:rPr lang="zh-CN" altLang="en-US" sz="2000" dirty="0">
                <a:latin typeface="宋体" panose="02010600030101010101" pitchFamily="2" charset="-122"/>
              </a:rPr>
              <a:t>］访问数组元素的四元式。</a:t>
            </a:r>
          </a:p>
        </p:txBody>
      </p:sp>
    </p:spTree>
    <p:extLst>
      <p:ext uri="{BB962C8B-B14F-4D97-AF65-F5344CB8AC3E}">
        <p14:creationId xmlns:p14="http://schemas.microsoft.com/office/powerpoint/2010/main" val="17466039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4514" name="Rectangle 2"/>
          <p:cNvSpPr>
            <a:spLocks noGrp="1" noChangeArrowheads="1"/>
          </p:cNvSpPr>
          <p:nvPr>
            <p:ph type="body" idx="1"/>
          </p:nvPr>
        </p:nvSpPr>
        <p:spPr>
          <a:xfrm>
            <a:off x="2495550" y="609600"/>
            <a:ext cx="7467600" cy="5627688"/>
          </a:xfrm>
        </p:spPr>
        <p:txBody>
          <a:bodyPr/>
          <a:lstStyle/>
          <a:p>
            <a:pPr>
              <a:lnSpc>
                <a:spcPct val="80000"/>
              </a:lnSpc>
              <a:spcBef>
                <a:spcPct val="0"/>
              </a:spcBef>
              <a:buFontTx/>
              <a:buNone/>
            </a:pPr>
            <a:r>
              <a:rPr kumimoji="1" lang="en-US" altLang="zh-CN" b="1" dirty="0">
                <a:solidFill>
                  <a:srgbClr val="FF3399"/>
                </a:solidFill>
                <a:latin typeface="Times New Roman" panose="02020603050405020304" pitchFamily="18" charset="0"/>
              </a:rPr>
              <a:t>§5.1 </a:t>
            </a:r>
            <a:r>
              <a:rPr kumimoji="1" lang="zh-CN" altLang="en-US" b="1" dirty="0">
                <a:solidFill>
                  <a:srgbClr val="FF3399"/>
                </a:solidFill>
                <a:latin typeface="Times New Roman" panose="02020603050405020304" pitchFamily="18" charset="0"/>
              </a:rPr>
              <a:t>语法制导翻译概述</a:t>
            </a:r>
          </a:p>
          <a:p>
            <a:pPr>
              <a:lnSpc>
                <a:spcPct val="80000"/>
              </a:lnSpc>
              <a:spcBef>
                <a:spcPct val="0"/>
              </a:spcBef>
              <a:buFontTx/>
              <a:buNone/>
            </a:pPr>
            <a:r>
              <a:rPr kumimoji="1" lang="zh-CN" altLang="en-US" sz="1600" dirty="0">
                <a:latin typeface="Times New Roman" panose="02020603050405020304" pitchFamily="18" charset="0"/>
              </a:rPr>
              <a:t> </a:t>
            </a:r>
          </a:p>
          <a:p>
            <a:pPr>
              <a:lnSpc>
                <a:spcPct val="80000"/>
              </a:lnSpc>
              <a:spcBef>
                <a:spcPct val="0"/>
              </a:spcBef>
              <a:buFontTx/>
              <a:buNone/>
            </a:pPr>
            <a:r>
              <a:rPr kumimoji="1" lang="zh-CN" altLang="en-US" sz="2400" b="1" dirty="0">
                <a:solidFill>
                  <a:srgbClr val="C00000"/>
                </a:solidFill>
                <a:latin typeface="Times New Roman" panose="02020603050405020304" pitchFamily="18" charset="0"/>
              </a:rPr>
              <a:t>  三、语法制导翻译实现</a:t>
            </a:r>
            <a:endParaRPr lang="zh-CN" altLang="en-US" sz="1600" dirty="0">
              <a:solidFill>
                <a:srgbClr val="C00000"/>
              </a:solidFill>
              <a:latin typeface="Times New Roman" panose="02020603050405020304" pitchFamily="18" charset="0"/>
            </a:endParaRPr>
          </a:p>
          <a:p>
            <a:pPr>
              <a:lnSpc>
                <a:spcPct val="80000"/>
              </a:lnSpc>
              <a:buFont typeface="Wingdings" panose="05000000000000000000" pitchFamily="2" charset="2"/>
              <a:buNone/>
            </a:pPr>
            <a:r>
              <a:rPr lang="zh-CN" altLang="en-US" sz="2000" b="1" dirty="0">
                <a:latin typeface="Times New Roman" panose="02020603050405020304" pitchFamily="18" charset="0"/>
              </a:rPr>
              <a:t>        上面我们从原则上讨论了语法制导翻译的原理，下面我们通</a:t>
            </a:r>
          </a:p>
          <a:p>
            <a:pPr>
              <a:lnSpc>
                <a:spcPct val="80000"/>
              </a:lnSpc>
              <a:buFont typeface="Wingdings" panose="05000000000000000000" pitchFamily="2" charset="2"/>
              <a:buNone/>
            </a:pPr>
            <a:r>
              <a:rPr lang="zh-CN" altLang="en-US" sz="2000" b="1" dirty="0">
                <a:latin typeface="Times New Roman" panose="02020603050405020304" pitchFamily="18" charset="0"/>
              </a:rPr>
              <a:t>过一个自底向上</a:t>
            </a:r>
            <a:r>
              <a:rPr lang="en-US" altLang="zh-CN" sz="2000" b="1" dirty="0">
                <a:latin typeface="Times New Roman" panose="02020603050405020304" pitchFamily="18" charset="0"/>
              </a:rPr>
              <a:t>LR</a:t>
            </a:r>
            <a:r>
              <a:rPr lang="zh-CN" altLang="en-US" sz="2000" b="1" dirty="0">
                <a:latin typeface="Times New Roman" panose="02020603050405020304" pitchFamily="18" charset="0"/>
              </a:rPr>
              <a:t>分析看如何实现语法制导翻译。例如：</a:t>
            </a:r>
          </a:p>
          <a:p>
            <a:pPr>
              <a:lnSpc>
                <a:spcPct val="80000"/>
              </a:lnSpc>
              <a:buFont typeface="Wingdings" panose="05000000000000000000" pitchFamily="2" charset="2"/>
              <a:buNone/>
            </a:pPr>
            <a:r>
              <a:rPr lang="zh-CN" altLang="en-US" sz="2000" b="1" dirty="0">
                <a:latin typeface="Times New Roman" panose="02020603050405020304" pitchFamily="18" charset="0"/>
              </a:rPr>
              <a:t>   有规则：</a:t>
            </a:r>
          </a:p>
          <a:p>
            <a:pPr>
              <a:lnSpc>
                <a:spcPct val="80000"/>
              </a:lnSpc>
              <a:buFont typeface="Wingdings" panose="05000000000000000000" pitchFamily="2" charset="2"/>
              <a:buNone/>
            </a:pPr>
            <a:r>
              <a:rPr lang="zh-CN" altLang="en-US" sz="2000" b="1" dirty="0">
                <a:latin typeface="Times New Roman" panose="02020603050405020304" pitchFamily="18" charset="0"/>
              </a:rPr>
              <a:t>  </a:t>
            </a:r>
            <a:r>
              <a:rPr lang="en-US" altLang="zh-CN" sz="2000" b="1" dirty="0">
                <a:latin typeface="Times New Roman" panose="02020603050405020304" pitchFamily="18" charset="0"/>
              </a:rPr>
              <a:t>(1)X∷=…     {</a:t>
            </a:r>
            <a:r>
              <a:rPr lang="zh-CN" altLang="en-US" sz="2000" b="1" dirty="0">
                <a:latin typeface="Times New Roman" panose="02020603050405020304" pitchFamily="18" charset="0"/>
              </a:rPr>
              <a:t>动作</a:t>
            </a:r>
            <a:r>
              <a:rPr lang="en-US" altLang="zh-CN" sz="2000" b="1" dirty="0">
                <a:latin typeface="Times New Roman" panose="02020603050405020304" pitchFamily="18" charset="0"/>
              </a:rPr>
              <a:t>1}</a:t>
            </a:r>
          </a:p>
          <a:p>
            <a:pPr>
              <a:lnSpc>
                <a:spcPct val="80000"/>
              </a:lnSpc>
              <a:buFont typeface="Wingdings" panose="05000000000000000000" pitchFamily="2" charset="2"/>
              <a:buNone/>
            </a:pPr>
            <a:r>
              <a:rPr lang="en-US" altLang="zh-CN" sz="2000" b="1" dirty="0">
                <a:latin typeface="Times New Roman" panose="02020603050405020304" pitchFamily="18" charset="0"/>
              </a:rPr>
              <a:t>  (2)Y∷=…     {</a:t>
            </a:r>
            <a:r>
              <a:rPr lang="zh-CN" altLang="en-US" sz="2000" b="1" dirty="0">
                <a:latin typeface="Times New Roman" panose="02020603050405020304" pitchFamily="18" charset="0"/>
              </a:rPr>
              <a:t>动作</a:t>
            </a:r>
            <a:r>
              <a:rPr lang="en-US" altLang="zh-CN" sz="2000" b="1" dirty="0">
                <a:latin typeface="Times New Roman" panose="02020603050405020304" pitchFamily="18" charset="0"/>
              </a:rPr>
              <a:t>2}</a:t>
            </a:r>
          </a:p>
          <a:p>
            <a:pPr>
              <a:lnSpc>
                <a:spcPct val="80000"/>
              </a:lnSpc>
              <a:buFont typeface="Wingdings" panose="05000000000000000000" pitchFamily="2" charset="2"/>
              <a:buNone/>
            </a:pPr>
            <a:r>
              <a:rPr lang="en-US" altLang="zh-CN" sz="2000" b="1" dirty="0">
                <a:latin typeface="Times New Roman" panose="02020603050405020304" pitchFamily="18" charset="0"/>
              </a:rPr>
              <a:t>  (3)A∷=XY    {</a:t>
            </a:r>
            <a:r>
              <a:rPr lang="zh-CN" altLang="en-US" sz="2000" b="1" dirty="0">
                <a:latin typeface="Times New Roman" panose="02020603050405020304" pitchFamily="18" charset="0"/>
              </a:rPr>
              <a:t>动作</a:t>
            </a:r>
            <a:r>
              <a:rPr lang="en-US" altLang="zh-CN" sz="2000" b="1" dirty="0">
                <a:latin typeface="Times New Roman" panose="02020603050405020304" pitchFamily="18" charset="0"/>
              </a:rPr>
              <a:t>3}</a:t>
            </a:r>
          </a:p>
          <a:p>
            <a:pPr>
              <a:lnSpc>
                <a:spcPct val="80000"/>
              </a:lnSpc>
              <a:buFont typeface="Wingdings" panose="05000000000000000000" pitchFamily="2" charset="2"/>
              <a:buNone/>
            </a:pPr>
            <a:r>
              <a:rPr lang="en-US" altLang="zh-CN" sz="2000" b="1" dirty="0">
                <a:latin typeface="Times New Roman" panose="02020603050405020304" pitchFamily="18" charset="0"/>
              </a:rPr>
              <a:t>      </a:t>
            </a:r>
            <a:r>
              <a:rPr lang="zh-CN" altLang="en-US" sz="2000" b="1" dirty="0">
                <a:latin typeface="Times New Roman" panose="02020603050405020304" pitchFamily="18" charset="0"/>
              </a:rPr>
              <a:t>当使用规则</a:t>
            </a:r>
            <a:r>
              <a:rPr lang="en-US" altLang="zh-CN" sz="2000" b="1" dirty="0">
                <a:latin typeface="Times New Roman" panose="02020603050405020304" pitchFamily="18" charset="0"/>
              </a:rPr>
              <a:t>(1)</a:t>
            </a:r>
            <a:r>
              <a:rPr lang="zh-CN" altLang="en-US" sz="2000" b="1" dirty="0">
                <a:latin typeface="Times New Roman" panose="02020603050405020304" pitchFamily="18" charset="0"/>
              </a:rPr>
              <a:t>、</a:t>
            </a:r>
            <a:r>
              <a:rPr lang="en-US" altLang="zh-CN" sz="2000" b="1" dirty="0">
                <a:latin typeface="Times New Roman" panose="02020603050405020304" pitchFamily="18" charset="0"/>
              </a:rPr>
              <a:t>(2)</a:t>
            </a:r>
            <a:r>
              <a:rPr lang="zh-CN" altLang="en-US" sz="2000" b="1" dirty="0">
                <a:latin typeface="Times New Roman" panose="02020603050405020304" pitchFamily="18" charset="0"/>
              </a:rPr>
              <a:t>归约时，</a:t>
            </a:r>
            <a:r>
              <a:rPr lang="en-US" altLang="zh-CN" sz="2000" b="1" dirty="0">
                <a:latin typeface="Times New Roman" panose="02020603050405020304" pitchFamily="18" charset="0"/>
              </a:rPr>
              <a:t>{</a:t>
            </a:r>
            <a:r>
              <a:rPr lang="zh-CN" altLang="en-US" sz="2000" b="1" dirty="0">
                <a:latin typeface="Times New Roman" panose="02020603050405020304" pitchFamily="18" charset="0"/>
              </a:rPr>
              <a:t>动作</a:t>
            </a:r>
            <a:r>
              <a:rPr lang="en-US" altLang="zh-CN" sz="2000" b="1" dirty="0">
                <a:latin typeface="Times New Roman" panose="02020603050405020304" pitchFamily="18" charset="0"/>
              </a:rPr>
              <a:t>1}</a:t>
            </a:r>
            <a:r>
              <a:rPr lang="zh-CN" altLang="en-US" sz="2000" b="1" dirty="0">
                <a:latin typeface="Times New Roman" panose="02020603050405020304" pitchFamily="18" charset="0"/>
              </a:rPr>
              <a:t>和</a:t>
            </a:r>
            <a:r>
              <a:rPr lang="en-US" altLang="zh-CN" sz="2000" b="1" dirty="0">
                <a:latin typeface="Times New Roman" panose="02020603050405020304" pitchFamily="18" charset="0"/>
              </a:rPr>
              <a:t>{</a:t>
            </a:r>
            <a:r>
              <a:rPr lang="zh-CN" altLang="en-US" sz="2000" b="1" dirty="0">
                <a:latin typeface="Times New Roman" panose="02020603050405020304" pitchFamily="18" charset="0"/>
              </a:rPr>
              <a:t>动作</a:t>
            </a:r>
            <a:r>
              <a:rPr lang="en-US" altLang="zh-CN" sz="2000" b="1" dirty="0">
                <a:latin typeface="Times New Roman" panose="02020603050405020304" pitchFamily="18" charset="0"/>
              </a:rPr>
              <a:t>2} </a:t>
            </a:r>
            <a:r>
              <a:rPr lang="zh-CN" altLang="en-US" sz="2000" b="1" dirty="0">
                <a:latin typeface="Times New Roman" panose="02020603050405020304" pitchFamily="18" charset="0"/>
              </a:rPr>
              <a:t>工作结果的有关信息</a:t>
            </a:r>
            <a:r>
              <a:rPr lang="en-US" altLang="zh-CN" sz="2000" b="1" dirty="0">
                <a:latin typeface="Times New Roman" panose="02020603050405020304" pitchFamily="18" charset="0"/>
              </a:rPr>
              <a:t>(</a:t>
            </a:r>
            <a:r>
              <a:rPr lang="zh-CN" altLang="en-US" sz="2000" b="1" dirty="0">
                <a:latin typeface="Times New Roman" panose="02020603050405020304" pitchFamily="18" charset="0"/>
              </a:rPr>
              <a:t>作为</a:t>
            </a:r>
            <a:r>
              <a:rPr lang="en-US" altLang="zh-CN" sz="2000" b="1" dirty="0">
                <a:latin typeface="Times New Roman" panose="02020603050405020304" pitchFamily="18" charset="0"/>
              </a:rPr>
              <a:t>X</a:t>
            </a:r>
            <a:r>
              <a:rPr lang="zh-CN" altLang="en-US" sz="2000" b="1" dirty="0">
                <a:latin typeface="Times New Roman" panose="02020603050405020304" pitchFamily="18" charset="0"/>
              </a:rPr>
              <a:t>和</a:t>
            </a:r>
            <a:r>
              <a:rPr lang="en-US" altLang="zh-CN" sz="2000" b="1" dirty="0">
                <a:latin typeface="Times New Roman" panose="02020603050405020304" pitchFamily="18" charset="0"/>
              </a:rPr>
              <a:t>Y</a:t>
            </a:r>
            <a:r>
              <a:rPr lang="zh-CN" altLang="en-US" sz="2000" b="1" dirty="0">
                <a:latin typeface="Times New Roman" panose="02020603050405020304" pitchFamily="18" charset="0"/>
              </a:rPr>
              <a:t>的语义值</a:t>
            </a:r>
            <a:r>
              <a:rPr lang="en-US" altLang="zh-CN" sz="2000" b="1" dirty="0">
                <a:latin typeface="Times New Roman" panose="02020603050405020304" pitchFamily="18" charset="0"/>
              </a:rPr>
              <a:t>)</a:t>
            </a:r>
            <a:r>
              <a:rPr lang="zh-CN" altLang="en-US" sz="2000" b="1" dirty="0">
                <a:latin typeface="Times New Roman" panose="02020603050405020304" pitchFamily="18" charset="0"/>
              </a:rPr>
              <a:t>应暂时保存下来，以便以后用规则</a:t>
            </a:r>
            <a:r>
              <a:rPr lang="en-US" altLang="zh-CN" sz="2000" b="1" dirty="0">
                <a:latin typeface="Times New Roman" panose="02020603050405020304" pitchFamily="18" charset="0"/>
              </a:rPr>
              <a:t>(3)</a:t>
            </a:r>
            <a:r>
              <a:rPr lang="zh-CN" altLang="en-US" sz="2000" b="1" dirty="0">
                <a:latin typeface="Times New Roman" panose="02020603050405020304" pitchFamily="18" charset="0"/>
              </a:rPr>
              <a:t>在归约时</a:t>
            </a:r>
            <a:r>
              <a:rPr lang="en-US" altLang="zh-CN" sz="2000" b="1" dirty="0">
                <a:latin typeface="Times New Roman" panose="02020603050405020304" pitchFamily="18" charset="0"/>
              </a:rPr>
              <a:t>(</a:t>
            </a:r>
            <a:r>
              <a:rPr lang="zh-CN" altLang="en-US" sz="2000" b="1" dirty="0">
                <a:latin typeface="Times New Roman" panose="02020603050405020304" pitchFamily="18" charset="0"/>
              </a:rPr>
              <a:t>动作</a:t>
            </a:r>
            <a:r>
              <a:rPr lang="en-US" altLang="zh-CN" sz="2000" b="1" dirty="0">
                <a:latin typeface="Times New Roman" panose="02020603050405020304" pitchFamily="18" charset="0"/>
              </a:rPr>
              <a:t>3)</a:t>
            </a:r>
            <a:r>
              <a:rPr lang="zh-CN" altLang="en-US" sz="2000" b="1" dirty="0">
                <a:latin typeface="Times New Roman" panose="02020603050405020304" pitchFamily="18" charset="0"/>
              </a:rPr>
              <a:t>可引用这些值。 </a:t>
            </a:r>
          </a:p>
          <a:p>
            <a:pPr fontAlgn="b">
              <a:lnSpc>
                <a:spcPct val="80000"/>
              </a:lnSpc>
              <a:buFont typeface="Wingdings" panose="05000000000000000000" pitchFamily="2" charset="2"/>
              <a:buNone/>
            </a:pPr>
            <a:r>
              <a:rPr lang="zh-CN" altLang="en-US" sz="2000" b="1" dirty="0">
                <a:latin typeface="Times New Roman" panose="02020603050405020304" pitchFamily="18" charset="0"/>
              </a:rPr>
              <a:t>      现在对</a:t>
            </a:r>
            <a:r>
              <a:rPr lang="en-US" altLang="zh-CN" sz="2000" b="1" dirty="0">
                <a:latin typeface="Times New Roman" panose="02020603050405020304" pitchFamily="18" charset="0"/>
              </a:rPr>
              <a:t>LR</a:t>
            </a:r>
            <a:r>
              <a:rPr lang="zh-CN" altLang="en-US" sz="2000" b="1" dirty="0">
                <a:latin typeface="Times New Roman" panose="02020603050405020304" pitchFamily="18" charset="0"/>
              </a:rPr>
              <a:t>分析器的分析栈加以扩充，为了在语法分析过程中平行地进行语义处理，使得每个文法符号之后都跟着它的语义值，因此，设置一个语义信息栈，为了清晰起见，我们把这个分析栈每一项分三部分组成：状态</a:t>
            </a:r>
            <a:r>
              <a:rPr lang="en-US" altLang="zh-CN" sz="2000" b="1" dirty="0">
                <a:latin typeface="Times New Roman" panose="02020603050405020304" pitchFamily="18" charset="0"/>
              </a:rPr>
              <a:t>STATE</a:t>
            </a:r>
            <a:r>
              <a:rPr lang="zh-CN" altLang="en-US" sz="2000" b="1" dirty="0">
                <a:latin typeface="Times New Roman" panose="02020603050405020304" pitchFamily="18" charset="0"/>
              </a:rPr>
              <a:t>、文法符号</a:t>
            </a:r>
            <a:r>
              <a:rPr lang="en-US" altLang="zh-CN" sz="2000" b="1" dirty="0">
                <a:latin typeface="Times New Roman" panose="02020603050405020304" pitchFamily="18" charset="0"/>
              </a:rPr>
              <a:t>SYM</a:t>
            </a:r>
            <a:r>
              <a:rPr lang="zh-CN" altLang="en-US" sz="2000" b="1" dirty="0">
                <a:latin typeface="Times New Roman" panose="02020603050405020304" pitchFamily="18" charset="0"/>
              </a:rPr>
              <a:t>和语义值</a:t>
            </a:r>
            <a:r>
              <a:rPr lang="en-US" altLang="zh-CN" sz="2000" b="1" dirty="0">
                <a:latin typeface="Times New Roman" panose="02020603050405020304" pitchFamily="18" charset="0"/>
              </a:rPr>
              <a:t>VAL</a:t>
            </a:r>
            <a:r>
              <a:rPr lang="zh-CN" altLang="en-US" sz="2000" b="1" dirty="0">
                <a:latin typeface="Times New Roman" panose="02020603050405020304" pitchFamily="18" charset="0"/>
              </a:rPr>
              <a:t>。这样，分析栈如下图所示。</a:t>
            </a:r>
            <a:r>
              <a:rPr lang="zh-CN" altLang="en-US" sz="1400" dirty="0">
                <a:latin typeface="Times New Roman" panose="02020603050405020304" pitchFamily="18" charset="0"/>
              </a:rPr>
              <a:t> </a:t>
            </a:r>
          </a:p>
        </p:txBody>
      </p:sp>
    </p:spTree>
    <p:extLst>
      <p:ext uri="{BB962C8B-B14F-4D97-AF65-F5344CB8AC3E}">
        <p14:creationId xmlns:p14="http://schemas.microsoft.com/office/powerpoint/2010/main" val="1608784197"/>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018" name="Rectangle 2"/>
          <p:cNvSpPr>
            <a:spLocks noGrp="1" noChangeArrowheads="1"/>
          </p:cNvSpPr>
          <p:nvPr>
            <p:ph type="body" idx="1"/>
          </p:nvPr>
        </p:nvSpPr>
        <p:spPr>
          <a:xfrm>
            <a:off x="1981200" y="609601"/>
            <a:ext cx="8229600" cy="3840163"/>
          </a:xfrm>
        </p:spPr>
        <p:txBody>
          <a:bodyPr>
            <a:noAutofit/>
          </a:bodyPr>
          <a:lstStyle/>
          <a:p>
            <a:pPr algn="just">
              <a:lnSpc>
                <a:spcPct val="90000"/>
              </a:lnSpc>
              <a:buFont typeface="Wingdings" panose="05000000000000000000" pitchFamily="2" charset="2"/>
              <a:buNone/>
            </a:pPr>
            <a:endParaRPr lang="en-US" altLang="zh-CN" sz="2000" dirty="0"/>
          </a:p>
          <a:p>
            <a:pPr>
              <a:lnSpc>
                <a:spcPct val="90000"/>
              </a:lnSpc>
              <a:buFont typeface="Wingdings" panose="05000000000000000000" pitchFamily="2" charset="2"/>
              <a:buNone/>
            </a:pPr>
            <a:r>
              <a:rPr lang="en-US" altLang="zh-CN" sz="2000" b="1" dirty="0">
                <a:solidFill>
                  <a:srgbClr val="FF3399"/>
                </a:solidFill>
              </a:rPr>
              <a:t>(1)</a:t>
            </a:r>
            <a:r>
              <a:rPr lang="en-US" altLang="zh-CN" sz="2000" dirty="0"/>
              <a:t> </a:t>
            </a:r>
            <a:r>
              <a:rPr lang="zh-CN" altLang="en-US" sz="2000" dirty="0"/>
              <a:t>引用数组元素的四元式</a:t>
            </a:r>
          </a:p>
          <a:p>
            <a:pPr>
              <a:lnSpc>
                <a:spcPct val="90000"/>
              </a:lnSpc>
              <a:buFont typeface="Wingdings" panose="05000000000000000000" pitchFamily="2" charset="2"/>
              <a:buNone/>
            </a:pPr>
            <a:r>
              <a:rPr lang="zh-CN" altLang="en-US" sz="2000" dirty="0"/>
              <a:t>     </a:t>
            </a:r>
            <a:r>
              <a:rPr lang="en-US" altLang="zh-CN" sz="2000" dirty="0"/>
              <a:t>(=</a:t>
            </a:r>
            <a:r>
              <a:rPr lang="zh-CN" altLang="en-US" sz="2000" dirty="0"/>
              <a:t>［ ］</a:t>
            </a:r>
            <a:r>
              <a:rPr lang="en-US" altLang="zh-CN" sz="2000" dirty="0"/>
              <a:t>,T</a:t>
            </a:r>
            <a:r>
              <a:rPr lang="en-US" altLang="zh-CN" sz="2000" baseline="-25000" dirty="0"/>
              <a:t>1</a:t>
            </a:r>
            <a:r>
              <a:rPr lang="zh-CN" altLang="en-US" sz="2000" dirty="0"/>
              <a:t>［Ｔ］</a:t>
            </a:r>
            <a:r>
              <a:rPr lang="en-US" altLang="zh-CN" sz="2000" dirty="0"/>
              <a:t>,   ,  X)          </a:t>
            </a:r>
          </a:p>
          <a:p>
            <a:pPr>
              <a:lnSpc>
                <a:spcPct val="90000"/>
              </a:lnSpc>
              <a:buFont typeface="Wingdings" panose="05000000000000000000" pitchFamily="2" charset="2"/>
              <a:buNone/>
            </a:pPr>
            <a:r>
              <a:rPr lang="en-US" altLang="zh-CN" sz="2000" dirty="0">
                <a:latin typeface="宋体" panose="02010600030101010101" pitchFamily="2" charset="-122"/>
              </a:rPr>
              <a:t> </a:t>
            </a:r>
            <a:r>
              <a:rPr lang="zh-CN" altLang="en-US" sz="2000" dirty="0">
                <a:latin typeface="宋体" panose="02010600030101010101" pitchFamily="2" charset="-122"/>
              </a:rPr>
              <a:t>其中</a:t>
            </a:r>
            <a:r>
              <a:rPr lang="zh-CN" altLang="en-US" sz="2000" dirty="0">
                <a:latin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a:t>
            </a:r>
            <a:r>
              <a:rPr lang="zh-CN" altLang="en-US" sz="2000" dirty="0">
                <a:latin typeface="宋体" panose="02010600030101010101" pitchFamily="2" charset="-122"/>
              </a:rPr>
              <a:t>［］</a:t>
            </a:r>
            <a:r>
              <a:rPr lang="zh-CN" altLang="en-US" sz="2000" dirty="0">
                <a:latin typeface="Times New Roman" panose="02020603050405020304" pitchFamily="18" charset="0"/>
              </a:rPr>
              <a:t>”</a:t>
            </a:r>
            <a:r>
              <a:rPr lang="zh-CN" altLang="en-US" sz="2000" dirty="0">
                <a:latin typeface="宋体" panose="02010600030101010101" pitchFamily="2" charset="-122"/>
              </a:rPr>
              <a:t>为操作符</a:t>
            </a:r>
            <a:r>
              <a:rPr lang="en-US" altLang="zh-CN" sz="2000" dirty="0">
                <a:latin typeface="Times New Roman" panose="02020603050405020304" pitchFamily="18" charset="0"/>
                <a:cs typeface="Times New Roman" panose="02020603050405020304" pitchFamily="18" charset="0"/>
              </a:rPr>
              <a:t>,</a:t>
            </a:r>
          </a:p>
          <a:p>
            <a:pPr>
              <a:lnSpc>
                <a:spcPct val="90000"/>
              </a:lnSpc>
              <a:buFont typeface="Wingdings" panose="05000000000000000000" pitchFamily="2" charset="2"/>
              <a:buNone/>
            </a:pPr>
            <a:r>
              <a:rPr lang="en-US" altLang="zh-CN" sz="2000" dirty="0"/>
              <a:t> </a:t>
            </a:r>
            <a:r>
              <a:rPr lang="zh-CN" altLang="en-US" sz="2000" dirty="0"/>
              <a:t>其含义为</a:t>
            </a:r>
            <a:r>
              <a:rPr lang="en-US" altLang="zh-CN" sz="2000" dirty="0"/>
              <a:t>X:=T</a:t>
            </a:r>
            <a:r>
              <a:rPr lang="en-US" altLang="zh-CN" sz="2000" baseline="-25000" dirty="0"/>
              <a:t>1</a:t>
            </a:r>
            <a:r>
              <a:rPr lang="zh-CN" altLang="en-US" sz="2000" dirty="0"/>
              <a:t>［</a:t>
            </a:r>
            <a:r>
              <a:rPr lang="en-US" altLang="zh-CN" sz="2000" dirty="0"/>
              <a:t>T</a:t>
            </a:r>
            <a:r>
              <a:rPr lang="zh-CN" altLang="en-US" sz="2000" dirty="0"/>
              <a:t>］</a:t>
            </a:r>
          </a:p>
          <a:p>
            <a:pPr algn="just">
              <a:lnSpc>
                <a:spcPct val="90000"/>
              </a:lnSpc>
              <a:buFont typeface="Wingdings" panose="05000000000000000000" pitchFamily="2" charset="2"/>
              <a:buNone/>
            </a:pPr>
            <a:r>
              <a:rPr lang="zh-CN" altLang="en-US" sz="2000" dirty="0"/>
              <a:t> </a:t>
            </a:r>
            <a:r>
              <a:rPr lang="en-US" altLang="zh-CN" sz="2000" dirty="0"/>
              <a:t>T1</a:t>
            </a:r>
            <a:r>
              <a:rPr lang="zh-CN" altLang="en-US" sz="2000" dirty="0"/>
              <a:t>为接受</a:t>
            </a:r>
            <a:r>
              <a:rPr lang="en-US" altLang="zh-CN" sz="2000" dirty="0"/>
              <a:t>CONSPART</a:t>
            </a:r>
            <a:r>
              <a:rPr lang="zh-CN" altLang="en-US" sz="2000" dirty="0"/>
              <a:t>值的临时变量</a:t>
            </a:r>
          </a:p>
          <a:p>
            <a:pPr algn="just">
              <a:lnSpc>
                <a:spcPct val="90000"/>
              </a:lnSpc>
              <a:buFont typeface="Wingdings" panose="05000000000000000000" pitchFamily="2" charset="2"/>
              <a:buNone/>
            </a:pPr>
            <a:r>
              <a:rPr lang="zh-CN" altLang="en-US" sz="2000" dirty="0"/>
              <a:t>  </a:t>
            </a:r>
            <a:r>
              <a:rPr lang="en-US" altLang="zh-CN" sz="2000" dirty="0"/>
              <a:t>T</a:t>
            </a:r>
            <a:r>
              <a:rPr lang="zh-CN" altLang="en-US" sz="2000" dirty="0"/>
              <a:t>为接受</a:t>
            </a:r>
            <a:r>
              <a:rPr lang="en-US" altLang="zh-CN" sz="2000" dirty="0"/>
              <a:t>VARPART</a:t>
            </a:r>
            <a:r>
              <a:rPr lang="zh-CN" altLang="en-US" sz="2000" dirty="0"/>
              <a:t>值的临时变量</a:t>
            </a:r>
          </a:p>
          <a:p>
            <a:pPr algn="just">
              <a:lnSpc>
                <a:spcPct val="90000"/>
              </a:lnSpc>
              <a:buFont typeface="Wingdings" panose="05000000000000000000" pitchFamily="2" charset="2"/>
              <a:buNone/>
            </a:pPr>
            <a:endParaRPr lang="zh-CN" altLang="en-US" sz="2000" dirty="0"/>
          </a:p>
          <a:p>
            <a:pPr algn="just">
              <a:lnSpc>
                <a:spcPct val="90000"/>
              </a:lnSpc>
              <a:buFont typeface="Wingdings" panose="05000000000000000000" pitchFamily="2" charset="2"/>
              <a:buNone/>
            </a:pPr>
            <a:r>
              <a:rPr lang="en-US" altLang="zh-CN" sz="2000" dirty="0">
                <a:solidFill>
                  <a:srgbClr val="FF3399"/>
                </a:solidFill>
              </a:rPr>
              <a:t>(2)</a:t>
            </a:r>
            <a:r>
              <a:rPr lang="en-US" altLang="zh-CN" sz="2000" dirty="0"/>
              <a:t> </a:t>
            </a:r>
            <a:r>
              <a:rPr lang="zh-CN" altLang="en-US" sz="2000" dirty="0"/>
              <a:t>对数组元素赋值四元式为</a:t>
            </a:r>
          </a:p>
          <a:p>
            <a:pPr algn="just">
              <a:lnSpc>
                <a:spcPct val="90000"/>
              </a:lnSpc>
              <a:buFont typeface="Wingdings" panose="05000000000000000000" pitchFamily="2" charset="2"/>
              <a:buNone/>
            </a:pPr>
            <a:r>
              <a:rPr lang="zh-CN" altLang="en-US" sz="2000" dirty="0"/>
              <a:t>     </a:t>
            </a:r>
            <a:r>
              <a:rPr lang="en-US" altLang="zh-CN" sz="2000" dirty="0"/>
              <a:t>(</a:t>
            </a:r>
            <a:r>
              <a:rPr lang="zh-CN" altLang="en-US" sz="2000" dirty="0"/>
              <a:t>［ ］</a:t>
            </a:r>
            <a:r>
              <a:rPr lang="en-US" altLang="zh-CN" sz="2000" dirty="0"/>
              <a:t>=,X, ,T</a:t>
            </a:r>
            <a:r>
              <a:rPr lang="en-US" altLang="zh-CN" sz="2000" baseline="-25000" dirty="0"/>
              <a:t>1</a:t>
            </a:r>
            <a:r>
              <a:rPr lang="zh-CN" altLang="en-US" sz="2000" dirty="0"/>
              <a:t>［</a:t>
            </a:r>
            <a:r>
              <a:rPr lang="en-US" altLang="zh-CN" sz="2000" dirty="0"/>
              <a:t>T</a:t>
            </a:r>
            <a:r>
              <a:rPr lang="zh-CN" altLang="en-US" sz="2000" dirty="0"/>
              <a:t>］</a:t>
            </a:r>
            <a:r>
              <a:rPr lang="en-US" altLang="zh-CN" sz="2000" dirty="0"/>
              <a:t>) </a:t>
            </a:r>
          </a:p>
          <a:p>
            <a:pPr algn="just">
              <a:lnSpc>
                <a:spcPct val="90000"/>
              </a:lnSpc>
              <a:buFont typeface="Wingdings" panose="05000000000000000000" pitchFamily="2" charset="2"/>
              <a:buNone/>
            </a:pPr>
            <a:r>
              <a:rPr lang="en-US" altLang="zh-CN" sz="2000" dirty="0">
                <a:latin typeface="宋体" panose="02010600030101010101" pitchFamily="2" charset="-122"/>
              </a:rPr>
              <a:t>  </a:t>
            </a:r>
            <a:r>
              <a:rPr lang="en-US" altLang="zh-CN" sz="2000" dirty="0">
                <a:latin typeface="Times New Roman" panose="02020603050405020304" pitchFamily="18" charset="0"/>
              </a:rPr>
              <a:t>“</a:t>
            </a:r>
            <a:r>
              <a:rPr lang="zh-CN" altLang="en-US" sz="2000" dirty="0">
                <a:latin typeface="宋体" panose="02010600030101010101" pitchFamily="2" charset="-122"/>
              </a:rPr>
              <a:t>［］</a:t>
            </a:r>
            <a:r>
              <a:rPr lang="en-US" altLang="zh-CN" sz="2000" dirty="0">
                <a:latin typeface="宋体" panose="02010600030101010101" pitchFamily="2" charset="-122"/>
              </a:rPr>
              <a:t>= </a:t>
            </a:r>
            <a:r>
              <a:rPr lang="en-US" altLang="zh-CN" sz="2000" dirty="0">
                <a:latin typeface="Times New Roman" panose="02020603050405020304" pitchFamily="18" charset="0"/>
              </a:rPr>
              <a:t>”</a:t>
            </a:r>
            <a:r>
              <a:rPr lang="zh-CN" altLang="en-US" sz="2000" dirty="0">
                <a:latin typeface="宋体" panose="02010600030101010101" pitchFamily="2" charset="-122"/>
              </a:rPr>
              <a:t>也是操作符</a:t>
            </a:r>
            <a:r>
              <a:rPr lang="en-US" altLang="zh-CN" sz="2000" dirty="0">
                <a:latin typeface="宋体" panose="02010600030101010101" pitchFamily="2" charset="-122"/>
              </a:rPr>
              <a:t>,</a:t>
            </a:r>
          </a:p>
          <a:p>
            <a:pPr algn="just">
              <a:lnSpc>
                <a:spcPct val="90000"/>
              </a:lnSpc>
              <a:buFont typeface="Wingdings" panose="05000000000000000000" pitchFamily="2" charset="2"/>
              <a:buNone/>
            </a:pPr>
            <a:r>
              <a:rPr lang="en-US" altLang="zh-CN" sz="2000" dirty="0"/>
              <a:t>    </a:t>
            </a:r>
            <a:r>
              <a:rPr lang="zh-CN" altLang="en-US" sz="2000" dirty="0"/>
              <a:t>其含义为</a:t>
            </a:r>
            <a:r>
              <a:rPr lang="en-US" altLang="zh-CN" sz="2000" dirty="0"/>
              <a:t>T</a:t>
            </a:r>
            <a:r>
              <a:rPr lang="en-US" altLang="zh-CN" sz="2000" baseline="-25000" dirty="0"/>
              <a:t>1</a:t>
            </a:r>
            <a:r>
              <a:rPr lang="zh-CN" altLang="en-US" sz="2000" dirty="0"/>
              <a:t>［</a:t>
            </a:r>
            <a:r>
              <a:rPr lang="en-US" altLang="zh-CN" sz="2000" dirty="0"/>
              <a:t>T</a:t>
            </a:r>
            <a:r>
              <a:rPr lang="zh-CN" altLang="en-US" sz="2000" dirty="0"/>
              <a:t>］</a:t>
            </a:r>
            <a:r>
              <a:rPr lang="en-US" altLang="zh-CN" sz="2000" dirty="0"/>
              <a:t>:=X</a:t>
            </a:r>
          </a:p>
          <a:p>
            <a:pPr algn="just">
              <a:lnSpc>
                <a:spcPct val="90000"/>
              </a:lnSpc>
              <a:buFont typeface="Wingdings" panose="05000000000000000000" pitchFamily="2" charset="2"/>
              <a:buNone/>
            </a:pPr>
            <a:r>
              <a:rPr lang="en-US" altLang="zh-CN" sz="2000" dirty="0"/>
              <a:t>  T1</a:t>
            </a:r>
            <a:r>
              <a:rPr lang="zh-CN" altLang="en-US" sz="2000" dirty="0"/>
              <a:t>为接受</a:t>
            </a:r>
            <a:r>
              <a:rPr lang="en-US" altLang="zh-CN" sz="2000" dirty="0"/>
              <a:t>CONSPART</a:t>
            </a:r>
            <a:r>
              <a:rPr lang="zh-CN" altLang="en-US" sz="2000" dirty="0"/>
              <a:t>值的临时变量</a:t>
            </a:r>
          </a:p>
          <a:p>
            <a:pPr algn="just">
              <a:lnSpc>
                <a:spcPct val="90000"/>
              </a:lnSpc>
              <a:buFont typeface="Wingdings" panose="05000000000000000000" pitchFamily="2" charset="2"/>
              <a:buNone/>
            </a:pPr>
            <a:r>
              <a:rPr lang="zh-CN" altLang="en-US" sz="2000" dirty="0"/>
              <a:t>  </a:t>
            </a:r>
            <a:r>
              <a:rPr lang="en-US" altLang="zh-CN" sz="2000" dirty="0"/>
              <a:t>T</a:t>
            </a:r>
            <a:r>
              <a:rPr lang="zh-CN" altLang="en-US" sz="2000" dirty="0"/>
              <a:t>为接受</a:t>
            </a:r>
            <a:r>
              <a:rPr lang="en-US" altLang="zh-CN" sz="2000" dirty="0"/>
              <a:t>VARPART</a:t>
            </a:r>
            <a:r>
              <a:rPr lang="zh-CN" altLang="en-US" sz="2000" dirty="0"/>
              <a:t>值的临时变量</a:t>
            </a:r>
          </a:p>
          <a:p>
            <a:pPr algn="just">
              <a:lnSpc>
                <a:spcPct val="90000"/>
              </a:lnSpc>
              <a:buFont typeface="Wingdings" panose="05000000000000000000" pitchFamily="2" charset="2"/>
              <a:buNone/>
            </a:pPr>
            <a:endParaRPr lang="en-US" altLang="zh-CN" sz="2000" dirty="0"/>
          </a:p>
        </p:txBody>
      </p:sp>
    </p:spTree>
    <p:extLst>
      <p:ext uri="{BB962C8B-B14F-4D97-AF65-F5344CB8AC3E}">
        <p14:creationId xmlns:p14="http://schemas.microsoft.com/office/powerpoint/2010/main" val="1671688018"/>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5042" name="Text Box 2"/>
          <p:cNvSpPr txBox="1">
            <a:spLocks noChangeArrowheads="1"/>
          </p:cNvSpPr>
          <p:nvPr/>
        </p:nvSpPr>
        <p:spPr bwMode="auto">
          <a:xfrm>
            <a:off x="1905000" y="765176"/>
            <a:ext cx="8305800" cy="4968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dirty="0">
                <a:solidFill>
                  <a:srgbClr val="FF3399"/>
                </a:solidFill>
                <a:effectLst>
                  <a:outerShdw blurRad="38100" dist="38100" dir="2700000" algn="tl">
                    <a:srgbClr val="000000"/>
                  </a:outerShdw>
                </a:effectLst>
                <a:latin typeface="宋体" panose="02010600030101010101" pitchFamily="2" charset="-122"/>
              </a:rPr>
              <a:t>(3)</a:t>
            </a:r>
            <a:r>
              <a:rPr kumimoji="1" lang="zh-CN" altLang="en-US" sz="2000" dirty="0">
                <a:effectLst>
                  <a:outerShdw blurRad="38100" dist="38100" dir="2700000" algn="tl">
                    <a:srgbClr val="000000"/>
                  </a:outerShdw>
                </a:effectLst>
                <a:latin typeface="宋体" panose="02010600030101010101" pitchFamily="2" charset="-122"/>
              </a:rPr>
              <a:t>含有数组元素简单算术表达式的文法</a:t>
            </a:r>
            <a:r>
              <a:rPr kumimoji="1" lang="en-US" altLang="zh-CN" sz="2000" dirty="0">
                <a:effectLst>
                  <a:outerShdw blurRad="38100" dist="38100" dir="2700000" algn="tl">
                    <a:srgbClr val="000000"/>
                  </a:outerShdw>
                </a:effectLst>
                <a:cs typeface="Times New Roman" panose="02020603050405020304" pitchFamily="18" charset="0"/>
              </a:rPr>
              <a:t>G</a:t>
            </a:r>
            <a:r>
              <a:rPr kumimoji="1" lang="zh-CN" altLang="en-US" sz="2000" dirty="0">
                <a:effectLst>
                  <a:outerShdw blurRad="38100" dist="38100" dir="2700000" algn="tl">
                    <a:srgbClr val="000000"/>
                  </a:outerShdw>
                </a:effectLst>
                <a:latin typeface="宋体" panose="02010600030101010101" pitchFamily="2" charset="-122"/>
              </a:rPr>
              <a:t>［</a:t>
            </a:r>
            <a:r>
              <a:rPr kumimoji="1" lang="en-US" altLang="zh-CN" sz="2000" dirty="0">
                <a:effectLst>
                  <a:outerShdw blurRad="38100" dist="38100" dir="2700000" algn="tl">
                    <a:srgbClr val="000000"/>
                  </a:outerShdw>
                </a:effectLst>
                <a:cs typeface="Times New Roman" panose="02020603050405020304" pitchFamily="18" charset="0"/>
              </a:rPr>
              <a:t>A</a:t>
            </a:r>
            <a:r>
              <a:rPr kumimoji="1" lang="zh-CN" altLang="en-US" sz="2000" dirty="0">
                <a:effectLst>
                  <a:outerShdw blurRad="38100" dist="38100" dir="2700000" algn="tl">
                    <a:srgbClr val="000000"/>
                  </a:outerShdw>
                </a:effectLst>
                <a:latin typeface="宋体" panose="02010600030101010101" pitchFamily="2" charset="-122"/>
              </a:rPr>
              <a:t>］</a:t>
            </a:r>
          </a:p>
          <a:p>
            <a:pPr>
              <a:spcBef>
                <a:spcPct val="0"/>
              </a:spcBef>
              <a:buFontTx/>
              <a:buNone/>
            </a:pPr>
            <a:r>
              <a:rPr kumimoji="1" lang="zh-CN" altLang="en-US" sz="2000" dirty="0">
                <a:effectLst>
                  <a:outerShdw blurRad="38100" dist="38100" dir="2700000" algn="tl">
                    <a:srgbClr val="000000"/>
                  </a:outerShdw>
                </a:effectLst>
                <a:latin typeface="宋体" panose="02010600030101010101" pitchFamily="2" charset="-122"/>
              </a:rPr>
              <a:t>下面我们讨论一个含有数组元素简单算术表达式的文法</a:t>
            </a:r>
            <a:r>
              <a:rPr kumimoji="1" lang="en-US" altLang="zh-CN" sz="2000" dirty="0">
                <a:effectLst>
                  <a:outerShdw blurRad="38100" dist="38100" dir="2700000" algn="tl">
                    <a:srgbClr val="000000"/>
                  </a:outerShdw>
                </a:effectLst>
                <a:latin typeface="宋体" panose="02010600030101010101" pitchFamily="2" charset="-122"/>
              </a:rPr>
              <a:t>G</a:t>
            </a:r>
            <a:r>
              <a:rPr kumimoji="1" lang="zh-CN" altLang="en-US" sz="2000" dirty="0">
                <a:effectLst>
                  <a:outerShdw blurRad="38100" dist="38100" dir="2700000" algn="tl">
                    <a:srgbClr val="000000"/>
                  </a:outerShdw>
                </a:effectLst>
                <a:latin typeface="宋体" panose="02010600030101010101" pitchFamily="2" charset="-122"/>
              </a:rPr>
              <a:t>［</a:t>
            </a:r>
            <a:r>
              <a:rPr kumimoji="1" lang="en-US" altLang="zh-CN" sz="2000" dirty="0">
                <a:effectLst>
                  <a:outerShdw blurRad="38100" dist="38100" dir="2700000" algn="tl">
                    <a:srgbClr val="000000"/>
                  </a:outerShdw>
                </a:effectLst>
                <a:latin typeface="宋体" panose="02010600030101010101" pitchFamily="2" charset="-122"/>
              </a:rPr>
              <a:t>A</a:t>
            </a:r>
            <a:r>
              <a:rPr kumimoji="1" lang="zh-CN" altLang="en-US" sz="2000" dirty="0">
                <a:effectLst>
                  <a:outerShdw blurRad="38100" dist="38100" dir="2700000" algn="tl">
                    <a:srgbClr val="000000"/>
                  </a:outerShdw>
                </a:effectLst>
                <a:latin typeface="宋体" panose="02010600030101010101" pitchFamily="2" charset="-122"/>
              </a:rPr>
              <a:t>］： </a:t>
            </a:r>
          </a:p>
          <a:p>
            <a:pPr algn="just">
              <a:spcBef>
                <a:spcPct val="0"/>
              </a:spcBef>
              <a:buFontTx/>
              <a:buNone/>
            </a:pP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   </a:t>
            </a:r>
          </a:p>
          <a:p>
            <a:pPr algn="just">
              <a:spcBef>
                <a:spcPct val="0"/>
              </a:spcBef>
              <a:buFontTx/>
              <a:buNone/>
            </a:pPr>
            <a:r>
              <a:rPr kumimoji="1" lang="zh-CN" altLang="en-US" sz="2000" dirty="0">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   </a:t>
            </a:r>
            <a:r>
              <a:rPr kumimoji="1" lang="en-US" altLang="zh-CN" sz="2000" dirty="0">
                <a:solidFill>
                  <a:srgbClr val="C00000"/>
                </a:solidFill>
                <a:effectLst>
                  <a:outerShdw blurRad="38100" dist="38100" dir="2700000" algn="tl">
                    <a:srgbClr val="000000"/>
                  </a:outerShdw>
                </a:effectLst>
                <a:latin typeface="宋体" panose="02010600030101010101" pitchFamily="2" charset="-122"/>
              </a:rPr>
              <a:t>1) </a:t>
            </a:r>
            <a:r>
              <a:rPr kumimoji="1" lang="en-US" altLang="zh-CN" sz="2000" dirty="0">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A∷=V:=E</a:t>
            </a:r>
          </a:p>
          <a:p>
            <a:pPr algn="just">
              <a:spcBef>
                <a:spcPct val="0"/>
              </a:spcBef>
              <a:buFontTx/>
              <a:buNone/>
            </a:pPr>
            <a:r>
              <a:rPr kumimoji="1" lang="en-US" altLang="zh-CN" sz="2000" dirty="0">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   2) V∷=</a:t>
            </a:r>
            <a:r>
              <a:rPr kumimoji="1" lang="en-US" altLang="zh-CN" sz="2000" dirty="0" err="1">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i</a:t>
            </a:r>
            <a:r>
              <a:rPr kumimoji="1" lang="zh-CN" altLang="en-US" sz="2000" dirty="0">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a:t>
            </a:r>
            <a:r>
              <a:rPr kumimoji="1" lang="en-US" altLang="zh-CN" sz="2000" dirty="0" err="1">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elist</a:t>
            </a:r>
            <a:r>
              <a:rPr kumimoji="1" lang="zh-CN" altLang="en-US" sz="2000" dirty="0">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a:t>
            </a:r>
            <a:r>
              <a:rPr kumimoji="1" lang="en-US" altLang="zh-CN" sz="2000" dirty="0">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a:t>
            </a:r>
            <a:r>
              <a:rPr kumimoji="1" lang="en-US" altLang="zh-CN" sz="2000" dirty="0" err="1">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i</a:t>
            </a:r>
            <a:r>
              <a:rPr kumimoji="1" lang="en-US" altLang="zh-CN" sz="2000" dirty="0">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a:t>
            </a:r>
          </a:p>
          <a:p>
            <a:pPr algn="just">
              <a:spcBef>
                <a:spcPct val="0"/>
              </a:spcBef>
              <a:buFontTx/>
              <a:buNone/>
            </a:pPr>
            <a:r>
              <a:rPr kumimoji="1" lang="en-US" altLang="zh-CN" sz="2000" dirty="0">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   3) </a:t>
            </a:r>
            <a:r>
              <a:rPr kumimoji="1" lang="en-US" altLang="zh-CN" sz="2000" dirty="0" err="1">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elist</a:t>
            </a:r>
            <a:r>
              <a:rPr kumimoji="1" lang="en-US" altLang="zh-CN" sz="2000" dirty="0">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a:t>
            </a:r>
            <a:r>
              <a:rPr kumimoji="1" lang="en-US" altLang="zh-CN" sz="2000" dirty="0" err="1">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elist,E|E</a:t>
            </a:r>
            <a:r>
              <a:rPr kumimoji="1" lang="en-US" altLang="zh-CN" sz="2000" dirty="0">
                <a:solidFill>
                  <a:srgbClr val="C00000"/>
                </a:solidFill>
                <a:effectLst>
                  <a:outerShdw blurRad="38100" dist="38100" dir="2700000" algn="tl">
                    <a:srgbClr val="000000"/>
                  </a:outerShdw>
                </a:effectLst>
                <a:latin typeface="宋体" panose="02010600030101010101" pitchFamily="2" charset="-122"/>
                <a:cs typeface="Courier New" panose="02070309020205020404" pitchFamily="49" charset="0"/>
              </a:rPr>
              <a:t></a:t>
            </a:r>
          </a:p>
          <a:p>
            <a:pPr>
              <a:spcBef>
                <a:spcPct val="0"/>
              </a:spcBef>
              <a:buFontTx/>
              <a:buNone/>
            </a:pPr>
            <a:r>
              <a:rPr kumimoji="1" lang="en-US" altLang="zh-CN" sz="2000" dirty="0">
                <a:solidFill>
                  <a:srgbClr val="C00000"/>
                </a:solidFill>
                <a:effectLst>
                  <a:outerShdw blurRad="38100" dist="38100" dir="2700000" algn="tl">
                    <a:srgbClr val="000000"/>
                  </a:outerShdw>
                </a:effectLst>
                <a:latin typeface="宋体" panose="02010600030101010101" pitchFamily="2" charset="-122"/>
              </a:rPr>
              <a:t>   4) E∷=E+E|(E)|V</a:t>
            </a:r>
            <a:r>
              <a:rPr kumimoji="1" lang="en-US" altLang="zh-CN" sz="2000" dirty="0">
                <a:effectLst>
                  <a:outerShdw blurRad="38100" dist="38100" dir="2700000" algn="tl">
                    <a:srgbClr val="000000"/>
                  </a:outerShdw>
                </a:effectLst>
                <a:latin typeface="宋体" panose="02010600030101010101" pitchFamily="2" charset="-122"/>
              </a:rPr>
              <a:t></a:t>
            </a:r>
          </a:p>
          <a:p>
            <a:pPr algn="just">
              <a:spcBef>
                <a:spcPct val="0"/>
              </a:spcBef>
              <a:buFontTx/>
              <a:buNone/>
            </a:pPr>
            <a:r>
              <a:rPr kumimoji="1" lang="en-US" altLang="zh-CN" sz="2000" dirty="0">
                <a:effectLst>
                  <a:outerShdw blurRad="38100" dist="38100" dir="2700000" algn="tl">
                    <a:srgbClr val="000000"/>
                  </a:outerShdw>
                </a:effectLst>
                <a:latin typeface="宋体" panose="02010600030101010101" pitchFamily="2" charset="-122"/>
              </a:rPr>
              <a:t> </a:t>
            </a:r>
            <a:r>
              <a:rPr kumimoji="1" lang="zh-CN" altLang="en-US" sz="2000" dirty="0">
                <a:effectLst>
                  <a:outerShdw blurRad="38100" dist="38100" dir="2700000" algn="tl">
                    <a:srgbClr val="000000"/>
                  </a:outerShdw>
                </a:effectLst>
                <a:latin typeface="宋体" panose="02010600030101010101" pitchFamily="2" charset="-122"/>
              </a:rPr>
              <a:t>说明： </a:t>
            </a:r>
          </a:p>
          <a:p>
            <a:pPr algn="just">
              <a:spcBef>
                <a:spcPct val="0"/>
              </a:spcBef>
              <a:buFontTx/>
              <a:buNone/>
            </a:pPr>
            <a:r>
              <a:rPr kumimoji="1" lang="zh-CN" altLang="en-US" sz="2000" dirty="0">
                <a:solidFill>
                  <a:srgbClr val="FF3399"/>
                </a:solidFill>
                <a:effectLst>
                  <a:outerShdw blurRad="38100" dist="38100" dir="2700000" algn="tl">
                    <a:srgbClr val="000000"/>
                  </a:outerShdw>
                </a:effectLst>
                <a:latin typeface="宋体" panose="02010600030101010101" pitchFamily="2" charset="-122"/>
              </a:rPr>
              <a:t> </a:t>
            </a:r>
            <a:r>
              <a:rPr kumimoji="1" lang="zh-CN" altLang="en-US" sz="2000" dirty="0">
                <a:solidFill>
                  <a:srgbClr val="00FF00"/>
                </a:solidFill>
                <a:effectLst>
                  <a:outerShdw blurRad="38100" dist="38100" dir="2700000" algn="tl">
                    <a:srgbClr val="000000"/>
                  </a:outerShdw>
                </a:effectLst>
                <a:latin typeface="宋体" panose="02010600030101010101" pitchFamily="2" charset="-122"/>
              </a:rPr>
              <a:t>①</a:t>
            </a:r>
            <a:r>
              <a:rPr kumimoji="1" lang="zh-CN" altLang="en-US" sz="2000" dirty="0">
                <a:effectLst>
                  <a:outerShdw blurRad="38100" dist="38100" dir="2700000" algn="tl">
                    <a:srgbClr val="000000"/>
                  </a:outerShdw>
                </a:effectLst>
                <a:latin typeface="宋体" panose="02010600030101010101" pitchFamily="2" charset="-122"/>
              </a:rPr>
              <a:t> </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赋值语句</a:t>
            </a:r>
            <a:r>
              <a:rPr kumimoji="1" lang="en-US" altLang="zh-CN" sz="2000" dirty="0">
                <a:effectLst>
                  <a:outerShdw blurRad="38100" dist="38100" dir="2700000" algn="tl">
                    <a:srgbClr val="000000"/>
                  </a:outerShdw>
                </a:effectLst>
                <a:latin typeface="宋体" panose="02010600030101010101" pitchFamily="2" charset="-122"/>
                <a:cs typeface="Courier New" panose="02070309020205020404" pitchFamily="49" charset="0"/>
              </a:rPr>
              <a:t>A</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是一个</a:t>
            </a:r>
            <a:r>
              <a:rPr kumimoji="1" lang="en-US" altLang="zh-CN" sz="2000" dirty="0">
                <a:effectLst>
                  <a:outerShdw blurRad="38100" dist="38100" dir="2700000" algn="tl">
                    <a:srgbClr val="000000"/>
                  </a:outerShdw>
                </a:effectLst>
                <a:latin typeface="宋体" panose="02010600030101010101" pitchFamily="2" charset="-122"/>
                <a:cs typeface="Courier New" panose="02070309020205020404" pitchFamily="49" charset="0"/>
              </a:rPr>
              <a:t>V(</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指变量</a:t>
            </a:r>
            <a:r>
              <a:rPr kumimoji="1" lang="en-US" altLang="zh-CN" sz="2000" dirty="0">
                <a:effectLst>
                  <a:outerShdw blurRad="38100" dist="38100" dir="2700000" algn="tl">
                    <a:srgbClr val="000000"/>
                  </a:outerShdw>
                </a:effectLst>
                <a:latin typeface="宋体" panose="02010600030101010101" pitchFamily="2" charset="-122"/>
                <a:cs typeface="Courier New" panose="02070309020205020404" pitchFamily="49" charset="0"/>
              </a:rPr>
              <a:t>)</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后跟赋值号</a:t>
            </a:r>
            <a:r>
              <a:rPr kumimoji="1" lang="en-US" altLang="zh-CN" sz="2000" dirty="0">
                <a:effectLst>
                  <a:outerShdw blurRad="38100" dist="38100" dir="2700000" algn="tl">
                    <a:srgbClr val="000000"/>
                  </a:outerShdw>
                </a:effectLst>
                <a:latin typeface="宋体" panose="02010600030101010101" pitchFamily="2" charset="-122"/>
                <a:cs typeface="Courier New" panose="02070309020205020404" pitchFamily="49" charset="0"/>
              </a:rPr>
              <a:t>:=</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和一个算术表达式</a:t>
            </a:r>
            <a:r>
              <a:rPr kumimoji="1" lang="en-US" altLang="zh-CN" sz="2000" dirty="0">
                <a:effectLst>
                  <a:outerShdw blurRad="38100" dist="38100" dir="2700000" algn="tl">
                    <a:srgbClr val="000000"/>
                  </a:outerShdw>
                </a:effectLst>
                <a:latin typeface="宋体" panose="02010600030101010101" pitchFamily="2" charset="-122"/>
                <a:cs typeface="Courier New" panose="02070309020205020404" pitchFamily="49" charset="0"/>
              </a:rPr>
              <a:t>E</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。每个 </a:t>
            </a:r>
          </a:p>
          <a:p>
            <a:pPr algn="just">
              <a:spcBef>
                <a:spcPct val="0"/>
              </a:spcBef>
              <a:buFontTx/>
              <a:buNone/>
            </a:pP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    变量</a:t>
            </a:r>
            <a:r>
              <a:rPr kumimoji="1" lang="en-US" altLang="zh-CN" sz="2000" dirty="0">
                <a:effectLst>
                  <a:outerShdw blurRad="38100" dist="38100" dir="2700000" algn="tl">
                    <a:srgbClr val="000000"/>
                  </a:outerShdw>
                </a:effectLst>
                <a:latin typeface="宋体" panose="02010600030101010101" pitchFamily="2" charset="-122"/>
                <a:cs typeface="Courier New" panose="02070309020205020404" pitchFamily="49" charset="0"/>
              </a:rPr>
              <a:t>V</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或是一个简单变量名</a:t>
            </a:r>
            <a:r>
              <a:rPr kumimoji="1" lang="en-US" altLang="zh-CN" sz="2000" dirty="0" err="1">
                <a:effectLst>
                  <a:outerShdw blurRad="38100" dist="38100" dir="2700000" algn="tl">
                    <a:srgbClr val="000000"/>
                  </a:outerShdw>
                </a:effectLst>
                <a:latin typeface="宋体" panose="02010600030101010101" pitchFamily="2" charset="-122"/>
                <a:cs typeface="Courier New" panose="02070309020205020404" pitchFamily="49" charset="0"/>
              </a:rPr>
              <a:t>i</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或是一个数组元素名</a:t>
            </a:r>
            <a:r>
              <a:rPr kumimoji="1" lang="en-US" altLang="zh-CN" sz="2000" dirty="0">
                <a:effectLst>
                  <a:outerShdw blurRad="38100" dist="38100" dir="2700000" algn="tl">
                    <a:srgbClr val="000000"/>
                  </a:outerShdw>
                </a:effectLst>
                <a:latin typeface="宋体" panose="02010600030101010101" pitchFamily="2" charset="-122"/>
                <a:cs typeface="Courier New" panose="02070309020205020404" pitchFamily="49" charset="0"/>
              </a:rPr>
              <a:t>(</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下标变量</a:t>
            </a:r>
            <a:r>
              <a:rPr kumimoji="1" lang="en-US" altLang="zh-CN" sz="2000" dirty="0">
                <a:effectLst>
                  <a:outerShdw blurRad="38100" dist="38100" dir="2700000" algn="tl">
                    <a:srgbClr val="000000"/>
                  </a:outerShdw>
                </a:effectLst>
                <a:latin typeface="宋体" panose="02010600030101010101" pitchFamily="2" charset="-122"/>
                <a:cs typeface="Courier New" panose="02070309020205020404" pitchFamily="49" charset="0"/>
              </a:rPr>
              <a:t>)</a:t>
            </a:r>
          </a:p>
          <a:p>
            <a:pPr algn="just">
              <a:spcBef>
                <a:spcPct val="0"/>
              </a:spcBef>
              <a:buFontTx/>
              <a:buNone/>
            </a:pPr>
            <a:r>
              <a:rPr kumimoji="1" lang="en-US" altLang="zh-CN" sz="2000" dirty="0">
                <a:effectLst>
                  <a:outerShdw blurRad="38100" dist="38100" dir="2700000" algn="tl">
                    <a:srgbClr val="000000"/>
                  </a:outerShdw>
                </a:effectLst>
                <a:latin typeface="宋体" panose="02010600030101010101" pitchFamily="2" charset="-122"/>
                <a:cs typeface="Courier New" panose="02070309020205020404" pitchFamily="49" charset="0"/>
              </a:rPr>
              <a:t>    </a:t>
            </a:r>
            <a:r>
              <a:rPr kumimoji="1" lang="en-US" altLang="zh-CN" sz="2000" dirty="0" err="1">
                <a:effectLst>
                  <a:outerShdw blurRad="38100" dist="38100" dir="2700000" algn="tl">
                    <a:srgbClr val="000000"/>
                  </a:outerShdw>
                </a:effectLst>
                <a:latin typeface="宋体" panose="02010600030101010101" pitchFamily="2" charset="-122"/>
                <a:cs typeface="Courier New" panose="02070309020205020404" pitchFamily="49" charset="0"/>
              </a:rPr>
              <a:t>i</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a:t>
            </a:r>
            <a:r>
              <a:rPr kumimoji="1" lang="en-US" altLang="zh-CN" sz="2000" dirty="0" err="1">
                <a:effectLst>
                  <a:outerShdw blurRad="38100" dist="38100" dir="2700000" algn="tl">
                    <a:srgbClr val="000000"/>
                  </a:outerShdw>
                </a:effectLst>
                <a:latin typeface="宋体" panose="02010600030101010101" pitchFamily="2" charset="-122"/>
                <a:cs typeface="Courier New" panose="02070309020205020404" pitchFamily="49" charset="0"/>
              </a:rPr>
              <a:t>elist</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  </a:t>
            </a:r>
          </a:p>
          <a:p>
            <a:pPr algn="just">
              <a:spcBef>
                <a:spcPct val="0"/>
              </a:spcBef>
              <a:buFontTx/>
              <a:buNone/>
            </a:pPr>
            <a:r>
              <a:rPr kumimoji="1" lang="zh-CN" altLang="en-US" sz="2000" dirty="0">
                <a:solidFill>
                  <a:srgbClr val="00FF00"/>
                </a:solidFill>
                <a:effectLst>
                  <a:outerShdw blurRad="38100" dist="38100" dir="2700000" algn="tl">
                    <a:srgbClr val="000000"/>
                  </a:outerShdw>
                </a:effectLst>
                <a:latin typeface="宋体" panose="02010600030101010101" pitchFamily="2" charset="-122"/>
              </a:rPr>
              <a:t> ②</a:t>
            </a:r>
            <a:r>
              <a:rPr kumimoji="1" lang="zh-CN" altLang="en-US" sz="2000" dirty="0">
                <a:solidFill>
                  <a:srgbClr val="FF3399"/>
                </a:solidFill>
                <a:effectLst>
                  <a:outerShdw blurRad="38100" dist="38100" dir="2700000" algn="tl">
                    <a:srgbClr val="000000"/>
                  </a:outerShdw>
                </a:effectLst>
                <a:latin typeface="宋体" panose="02010600030101010101" pitchFamily="2" charset="-122"/>
              </a:rPr>
              <a:t> </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用方括号括起来的</a:t>
            </a:r>
            <a:r>
              <a:rPr kumimoji="1" lang="en-US" altLang="zh-CN" sz="2000" dirty="0" err="1">
                <a:effectLst>
                  <a:outerShdw blurRad="38100" dist="38100" dir="2700000" algn="tl">
                    <a:srgbClr val="000000"/>
                  </a:outerShdw>
                </a:effectLst>
                <a:latin typeface="宋体" panose="02010600030101010101" pitchFamily="2" charset="-122"/>
                <a:cs typeface="Courier New" panose="02070309020205020404" pitchFamily="49" charset="0"/>
              </a:rPr>
              <a:t>elist</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是一串用逗号分开的表达式，每个表达式是 </a:t>
            </a:r>
          </a:p>
          <a:p>
            <a:pPr algn="just">
              <a:spcBef>
                <a:spcPct val="0"/>
              </a:spcBef>
              <a:buFontTx/>
              <a:buNone/>
            </a:pP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    一个下标，每个下标中可能含有别的数组元素。因此，数组元素定  </a:t>
            </a:r>
          </a:p>
          <a:p>
            <a:pPr algn="just">
              <a:spcBef>
                <a:spcPct val="0"/>
              </a:spcBef>
              <a:buFontTx/>
              <a:buNone/>
            </a:pP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   义是嵌套的。</a:t>
            </a:r>
          </a:p>
          <a:p>
            <a:pPr algn="just">
              <a:spcBef>
                <a:spcPct val="0"/>
              </a:spcBef>
              <a:buFontTx/>
              <a:buNone/>
            </a:pPr>
            <a:r>
              <a:rPr kumimoji="1" lang="zh-CN" altLang="en-US" sz="2000" dirty="0">
                <a:solidFill>
                  <a:srgbClr val="00FF00"/>
                </a:solidFill>
                <a:effectLst>
                  <a:outerShdw blurRad="38100" dist="38100" dir="2700000" algn="tl">
                    <a:srgbClr val="000000"/>
                  </a:outerShdw>
                </a:effectLst>
                <a:latin typeface="宋体" panose="02010600030101010101" pitchFamily="2" charset="-122"/>
              </a:rPr>
              <a:t> ③</a:t>
            </a:r>
            <a:r>
              <a:rPr kumimoji="1" lang="zh-CN" altLang="en-US" sz="2000" dirty="0">
                <a:solidFill>
                  <a:srgbClr val="FF3399"/>
                </a:solidFill>
                <a:effectLst>
                  <a:outerShdw blurRad="38100" dist="38100" dir="2700000" algn="tl">
                    <a:srgbClr val="000000"/>
                  </a:outerShdw>
                </a:effectLst>
                <a:latin typeface="宋体" panose="02010600030101010101" pitchFamily="2" charset="-122"/>
              </a:rPr>
              <a:t> </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文法中的表达式</a:t>
            </a:r>
            <a:r>
              <a:rPr kumimoji="1" lang="en-US" altLang="zh-CN" sz="2000" dirty="0">
                <a:effectLst>
                  <a:outerShdw blurRad="38100" dist="38100" dir="2700000" algn="tl">
                    <a:srgbClr val="000000"/>
                  </a:outerShdw>
                </a:effectLst>
                <a:latin typeface="宋体" panose="02010600030101010101" pitchFamily="2" charset="-122"/>
                <a:cs typeface="Courier New" panose="02070309020205020404" pitchFamily="49" charset="0"/>
              </a:rPr>
              <a:t>E</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只含一个二元算符</a:t>
            </a:r>
            <a:r>
              <a:rPr kumimoji="1" lang="en-US" altLang="zh-CN" sz="2000" dirty="0">
                <a:effectLst>
                  <a:outerShdw blurRad="38100" dist="38100" dir="2700000" algn="tl">
                    <a:srgbClr val="000000"/>
                  </a:outerShdw>
                </a:effectLst>
                <a:latin typeface="宋体" panose="02010600030101010101" pitchFamily="2" charset="-122"/>
                <a:cs typeface="Courier New" panose="02070309020205020404" pitchFamily="49" charset="0"/>
              </a:rPr>
              <a:t>+</a:t>
            </a: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，我们可以把它们看成是所有  </a:t>
            </a:r>
          </a:p>
          <a:p>
            <a:pPr algn="just">
              <a:spcBef>
                <a:spcPct val="0"/>
              </a:spcBef>
              <a:buFontTx/>
              <a:buNone/>
            </a:pPr>
            <a:r>
              <a:rPr kumimoji="1" lang="zh-CN" altLang="en-US" sz="2000" dirty="0">
                <a:effectLst>
                  <a:outerShdw blurRad="38100" dist="38100" dir="2700000" algn="tl">
                    <a:srgbClr val="000000"/>
                  </a:outerShdw>
                </a:effectLst>
                <a:latin typeface="宋体" panose="02010600030101010101" pitchFamily="2" charset="-122"/>
                <a:cs typeface="Courier New" panose="02070309020205020404" pitchFamily="49" charset="0"/>
              </a:rPr>
              <a:t>    算术</a:t>
            </a:r>
            <a:r>
              <a:rPr kumimoji="1" lang="zh-CN" altLang="en-US" sz="2000" dirty="0">
                <a:effectLst>
                  <a:outerShdw blurRad="38100" dist="38100" dir="2700000" algn="tl">
                    <a:srgbClr val="000000"/>
                  </a:outerShdw>
                </a:effectLst>
                <a:latin typeface="宋体" panose="02010600030101010101" pitchFamily="2" charset="-122"/>
              </a:rPr>
              <a:t>运算符的代表  </a:t>
            </a:r>
          </a:p>
        </p:txBody>
      </p:sp>
    </p:spTree>
    <p:extLst>
      <p:ext uri="{BB962C8B-B14F-4D97-AF65-F5344CB8AC3E}">
        <p14:creationId xmlns:p14="http://schemas.microsoft.com/office/powerpoint/2010/main" val="110561823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55042"/>
                                        </p:tgtEl>
                                        <p:attrNameLst>
                                          <p:attrName>style.visibility</p:attrName>
                                        </p:attrNameLst>
                                      </p:cBhvr>
                                      <p:to>
                                        <p:strVal val="visible"/>
                                      </p:to>
                                    </p:set>
                                    <p:anim calcmode="lin" valueType="num">
                                      <p:cBhvr additive="base">
                                        <p:cTn id="7" dur="500" fill="hold"/>
                                        <p:tgtEl>
                                          <p:spTgt spid="855042"/>
                                        </p:tgtEl>
                                        <p:attrNameLst>
                                          <p:attrName>ppt_x</p:attrName>
                                        </p:attrNameLst>
                                      </p:cBhvr>
                                      <p:tavLst>
                                        <p:tav tm="0">
                                          <p:val>
                                            <p:strVal val="0-#ppt_w/2"/>
                                          </p:val>
                                        </p:tav>
                                        <p:tav tm="100000">
                                          <p:val>
                                            <p:strVal val="#ppt_x"/>
                                          </p:val>
                                        </p:tav>
                                      </p:tavLst>
                                    </p:anim>
                                    <p:anim calcmode="lin" valueType="num">
                                      <p:cBhvr additive="base">
                                        <p:cTn id="8" dur="500" fill="hold"/>
                                        <p:tgtEl>
                                          <p:spTgt spid="8550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5042" grpId="0" autoUpdateAnimBg="0"/>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6066" name="Text Box 2"/>
          <p:cNvSpPr txBox="1">
            <a:spLocks noChangeArrowheads="1"/>
          </p:cNvSpPr>
          <p:nvPr/>
        </p:nvSpPr>
        <p:spPr bwMode="auto">
          <a:xfrm>
            <a:off x="1905000" y="711200"/>
            <a:ext cx="8305800" cy="5454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b="1" dirty="0">
                <a:solidFill>
                  <a:srgbClr val="FF3399"/>
                </a:solidFill>
                <a:latin typeface="宋体" panose="02010600030101010101" pitchFamily="2" charset="-122"/>
              </a:rPr>
              <a:t>(4)</a:t>
            </a:r>
            <a:r>
              <a:rPr kumimoji="1" lang="zh-CN" altLang="en-US" sz="2000" b="1" dirty="0">
                <a:latin typeface="宋体" panose="02010600030101010101" pitchFamily="2" charset="-122"/>
              </a:rPr>
              <a:t>数组元素的翻译的语义子程序</a:t>
            </a:r>
          </a:p>
          <a:p>
            <a:pPr>
              <a:spcBef>
                <a:spcPct val="0"/>
              </a:spcBef>
              <a:buFontTx/>
              <a:buNone/>
            </a:pPr>
            <a:r>
              <a:rPr kumimoji="1" lang="zh-CN" altLang="en-US" sz="2000" b="1" dirty="0">
                <a:solidFill>
                  <a:srgbClr val="C00000"/>
                </a:solidFill>
                <a:latin typeface="宋体" panose="02010600030101010101" pitchFamily="2" charset="-122"/>
              </a:rPr>
              <a:t>  </a:t>
            </a:r>
            <a:r>
              <a:rPr lang="en-US" altLang="zh-CN" sz="2000" b="1" dirty="0">
                <a:solidFill>
                  <a:srgbClr val="C00000"/>
                </a:solidFill>
                <a:latin typeface="宋体" panose="02010600030101010101" pitchFamily="2" charset="-122"/>
              </a:rPr>
              <a:t>1)</a:t>
            </a:r>
            <a:r>
              <a:rPr lang="zh-CN" altLang="en-US" sz="2000" b="1" dirty="0">
                <a:latin typeface="宋体" panose="02010600030101010101" pitchFamily="2" charset="-122"/>
              </a:rPr>
              <a:t>改写文法规则</a:t>
            </a:r>
          </a:p>
          <a:p>
            <a:pPr algn="just">
              <a:buClr>
                <a:schemeClr val="hlink"/>
              </a:buClr>
              <a:buSzPct val="80000"/>
            </a:pPr>
            <a:r>
              <a:rPr lang="zh-CN" altLang="en-US" sz="2000" b="1" dirty="0">
                <a:latin typeface="宋体" panose="02010600030101010101" pitchFamily="2" charset="-122"/>
              </a:rPr>
              <a:t>   如同条件语句一样，为了及时</a:t>
            </a:r>
            <a:r>
              <a:rPr kumimoji="1" lang="zh-CN" altLang="en-US" sz="2000" b="1" dirty="0">
                <a:solidFill>
                  <a:srgbClr val="FF3399"/>
                </a:solidFill>
                <a:latin typeface="宋体" panose="02010600030101010101" pitchFamily="2" charset="-122"/>
              </a:rPr>
              <a:t>归约并回填</a:t>
            </a:r>
            <a:r>
              <a:rPr kumimoji="1" lang="zh-CN" altLang="en-US" sz="2000" b="1" dirty="0">
                <a:latin typeface="宋体" panose="02010600030101010101" pitchFamily="2" charset="-122"/>
              </a:rPr>
              <a:t>有关四元式串转移目标，</a:t>
            </a:r>
            <a:r>
              <a:rPr lang="zh-CN" altLang="en-US" sz="2000" b="1" dirty="0">
                <a:latin typeface="宋体" panose="02010600030101010101" pitchFamily="2" charset="-122"/>
              </a:rPr>
              <a:t>对    </a:t>
            </a:r>
          </a:p>
          <a:p>
            <a:pPr algn="just">
              <a:buClr>
                <a:schemeClr val="hlink"/>
              </a:buClr>
              <a:buSzPct val="80000"/>
            </a:pPr>
            <a:r>
              <a:rPr lang="zh-CN" altLang="en-US" sz="2000" b="1" dirty="0">
                <a:latin typeface="宋体" panose="02010600030101010101" pitchFamily="2" charset="-122"/>
              </a:rPr>
              <a:t>  </a:t>
            </a:r>
            <a:r>
              <a:rPr kumimoji="1" lang="zh-CN" altLang="en-US" sz="2000" b="1" dirty="0">
                <a:latin typeface="宋体" panose="02010600030101010101" pitchFamily="2" charset="-122"/>
              </a:rPr>
              <a:t>数组元素</a:t>
            </a:r>
            <a:r>
              <a:rPr lang="zh-CN" altLang="en-US" sz="2000" b="1" dirty="0">
                <a:latin typeface="宋体" panose="02010600030101010101" pitchFamily="2" charset="-122"/>
              </a:rPr>
              <a:t>文法进行改写成如下文法：</a:t>
            </a:r>
            <a:r>
              <a:rPr kumimoji="1" lang="zh-CN" altLang="en-US" sz="2000" b="1" dirty="0">
                <a:latin typeface="宋体" panose="02010600030101010101" pitchFamily="2" charset="-122"/>
                <a:cs typeface="Courier New" panose="02070309020205020404" pitchFamily="49" charset="0"/>
              </a:rPr>
              <a:t> </a:t>
            </a:r>
          </a:p>
          <a:p>
            <a:pPr algn="just">
              <a:buClr>
                <a:schemeClr val="hlink"/>
              </a:buClr>
              <a:buSzPct val="80000"/>
            </a:pPr>
            <a:r>
              <a:rPr kumimoji="1" lang="zh-CN" altLang="en-US" sz="2000" b="1" dirty="0">
                <a:latin typeface="宋体" panose="02010600030101010101" pitchFamily="2" charset="-122"/>
                <a:cs typeface="Courier New" panose="02070309020205020404" pitchFamily="49" charset="0"/>
              </a:rPr>
              <a:t>   </a:t>
            </a:r>
            <a:r>
              <a:rPr kumimoji="1" lang="zh-CN" altLang="en-US" sz="2000" b="1" dirty="0">
                <a:solidFill>
                  <a:srgbClr val="00FF00"/>
                </a:solidFill>
                <a:latin typeface="宋体" panose="02010600030101010101" pitchFamily="2" charset="-122"/>
              </a:rPr>
              <a:t>① </a:t>
            </a:r>
            <a:r>
              <a:rPr kumimoji="1" lang="en-US" altLang="zh-CN" sz="2000" b="1" dirty="0">
                <a:latin typeface="宋体" panose="02010600030101010101" pitchFamily="2" charset="-122"/>
                <a:cs typeface="Courier New" panose="02070309020205020404" pitchFamily="49" charset="0"/>
              </a:rPr>
              <a:t>A∷=V:=E</a:t>
            </a:r>
          </a:p>
          <a:p>
            <a:pPr algn="just">
              <a:spcBef>
                <a:spcPct val="0"/>
              </a:spcBef>
              <a:buFontTx/>
              <a:buNone/>
            </a:pPr>
            <a:r>
              <a:rPr kumimoji="1" lang="en-US" altLang="zh-CN" sz="2000" b="1" dirty="0">
                <a:solidFill>
                  <a:srgbClr val="00FF00"/>
                </a:solidFill>
                <a:latin typeface="宋体" panose="02010600030101010101" pitchFamily="2" charset="-122"/>
                <a:cs typeface="Courier New" panose="02070309020205020404" pitchFamily="49" charset="0"/>
              </a:rPr>
              <a:t>   </a:t>
            </a:r>
            <a:r>
              <a:rPr kumimoji="1" lang="en-US" altLang="zh-CN" sz="2000" b="1" dirty="0">
                <a:solidFill>
                  <a:srgbClr val="00FF00"/>
                </a:solidFill>
                <a:latin typeface="宋体" panose="02010600030101010101" pitchFamily="2" charset="-122"/>
              </a:rPr>
              <a:t>②</a:t>
            </a:r>
            <a:r>
              <a:rPr kumimoji="1" lang="en-US" altLang="zh-CN" sz="2000" b="1" dirty="0">
                <a:latin typeface="宋体" panose="02010600030101010101" pitchFamily="2" charset="-122"/>
                <a:cs typeface="Courier New" panose="02070309020205020404" pitchFamily="49" charset="0"/>
              </a:rPr>
              <a:t> V∷= </a:t>
            </a:r>
            <a:r>
              <a:rPr kumimoji="1" lang="en-US" altLang="zh-CN" sz="2000" b="1" dirty="0" err="1">
                <a:latin typeface="宋体" panose="02010600030101010101" pitchFamily="2" charset="-122"/>
                <a:cs typeface="Courier New" panose="02070309020205020404" pitchFamily="49" charset="0"/>
              </a:rPr>
              <a:t>elist</a:t>
            </a:r>
            <a:r>
              <a:rPr kumimoji="1" lang="zh-CN" altLang="en-US" sz="2000" b="1" dirty="0">
                <a:latin typeface="宋体" panose="02010600030101010101" pitchFamily="2" charset="-122"/>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i</a:t>
            </a:r>
            <a:r>
              <a:rPr kumimoji="1" lang="en-US" altLang="zh-CN" sz="2000" b="1" dirty="0">
                <a:latin typeface="宋体" panose="02010600030101010101" pitchFamily="2" charset="-122"/>
                <a:cs typeface="Courier New" panose="02070309020205020404" pitchFamily="49" charset="0"/>
              </a:rPr>
              <a:t></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en-US" altLang="zh-CN" sz="2000" b="1" dirty="0">
                <a:solidFill>
                  <a:srgbClr val="00FF00"/>
                </a:solidFill>
                <a:latin typeface="宋体" panose="02010600030101010101" pitchFamily="2" charset="-122"/>
              </a:rPr>
              <a:t>③</a:t>
            </a:r>
            <a:r>
              <a:rPr kumimoji="1" lang="en-US" altLang="zh-CN" sz="2000" b="1" dirty="0">
                <a:solidFill>
                  <a:srgbClr val="00FF00"/>
                </a:solidFill>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a:latin typeface="宋体" panose="02010600030101010101" pitchFamily="2" charset="-122"/>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elist,E|i</a:t>
            </a:r>
            <a:r>
              <a:rPr kumimoji="1" lang="en-US" altLang="zh-CN" sz="2000" b="1" dirty="0">
                <a:latin typeface="宋体" panose="02010600030101010101" pitchFamily="2" charset="-122"/>
              </a:rPr>
              <a:t>[</a:t>
            </a:r>
            <a:r>
              <a:rPr kumimoji="1" lang="en-US" altLang="zh-CN" sz="2000" b="1" dirty="0">
                <a:latin typeface="宋体" panose="02010600030101010101" pitchFamily="2" charset="-122"/>
                <a:cs typeface="Courier New" panose="02070309020205020404" pitchFamily="49" charset="0"/>
              </a:rPr>
              <a:t>E</a:t>
            </a:r>
          </a:p>
          <a:p>
            <a:pPr>
              <a:spcBef>
                <a:spcPct val="0"/>
              </a:spcBef>
              <a:buFontTx/>
              <a:buNone/>
            </a:pPr>
            <a:r>
              <a:rPr kumimoji="1" lang="en-US" altLang="zh-CN" sz="2000" b="1" dirty="0">
                <a:solidFill>
                  <a:srgbClr val="00FF00"/>
                </a:solidFill>
                <a:latin typeface="宋体" panose="02010600030101010101" pitchFamily="2" charset="-122"/>
              </a:rPr>
              <a:t>   ④</a:t>
            </a:r>
            <a:r>
              <a:rPr kumimoji="1" lang="en-US" altLang="zh-CN" sz="2000" b="1" dirty="0">
                <a:latin typeface="宋体" panose="02010600030101010101" pitchFamily="2" charset="-122"/>
              </a:rPr>
              <a:t> E∷=E+E|(E)|V</a:t>
            </a:r>
          </a:p>
          <a:p>
            <a:pPr>
              <a:spcBef>
                <a:spcPct val="0"/>
              </a:spcBef>
              <a:buFontTx/>
              <a:buNone/>
            </a:pPr>
            <a:r>
              <a:rPr kumimoji="1" lang="en-US" altLang="zh-CN" sz="2000" b="1" dirty="0">
                <a:solidFill>
                  <a:srgbClr val="C00000"/>
                </a:solidFill>
                <a:latin typeface="宋体" panose="02010600030101010101" pitchFamily="2" charset="-122"/>
              </a:rPr>
              <a:t>  2)</a:t>
            </a:r>
            <a:r>
              <a:rPr kumimoji="1" lang="zh-CN" altLang="en-US" sz="2000" b="1" dirty="0">
                <a:latin typeface="宋体" panose="02010600030101010101" pitchFamily="2" charset="-122"/>
              </a:rPr>
              <a:t>语义变量和过程</a:t>
            </a:r>
          </a:p>
          <a:p>
            <a:pPr algn="just">
              <a:spcBef>
                <a:spcPct val="0"/>
              </a:spcBef>
              <a:buFontTx/>
              <a:buNone/>
            </a:pPr>
            <a:r>
              <a:rPr kumimoji="1" lang="zh-CN" altLang="en-US" sz="2000" b="1" dirty="0">
                <a:latin typeface="宋体" panose="02010600030101010101" pitchFamily="2" charset="-122"/>
                <a:cs typeface="Courier New" panose="02070309020205020404" pitchFamily="49" charset="0"/>
              </a:rPr>
              <a:t>  为了产生计算</a:t>
            </a:r>
            <a:r>
              <a:rPr kumimoji="1" lang="en-US" altLang="zh-CN" sz="2000" b="1" dirty="0">
                <a:latin typeface="宋体" panose="02010600030101010101" pitchFamily="2" charset="-122"/>
                <a:cs typeface="Courier New" panose="02070309020205020404" pitchFamily="49" charset="0"/>
              </a:rPr>
              <a:t>VARPART</a:t>
            </a:r>
            <a:r>
              <a:rPr kumimoji="1" lang="zh-CN" altLang="en-US" sz="2000" b="1" dirty="0">
                <a:latin typeface="宋体" panose="02010600030101010101" pitchFamily="2" charset="-122"/>
                <a:cs typeface="Courier New" panose="02070309020205020404" pitchFamily="49" charset="0"/>
              </a:rPr>
              <a:t>的四元式序列，我们引入如下语义变量和过程：</a:t>
            </a:r>
          </a:p>
          <a:p>
            <a:pPr algn="just">
              <a:spcBef>
                <a:spcPct val="0"/>
              </a:spcBef>
              <a:buFontTx/>
              <a:buNone/>
            </a:pPr>
            <a:r>
              <a:rPr kumimoji="1" lang="zh-CN" altLang="en-US" sz="2000" b="1" dirty="0">
                <a:latin typeface="宋体" panose="02010600030101010101" pitchFamily="2" charset="-122"/>
                <a:cs typeface="Courier New" panose="02070309020205020404" pitchFamily="49" charset="0"/>
              </a:rPr>
              <a:t>  </a:t>
            </a:r>
            <a:r>
              <a:rPr kumimoji="1" lang="zh-CN" altLang="en-US" sz="2000" b="1" dirty="0">
                <a:solidFill>
                  <a:srgbClr val="00FF00"/>
                </a:solidFill>
                <a:latin typeface="宋体" panose="02010600030101010101" pitchFamily="2" charset="-122"/>
              </a:rPr>
              <a:t>①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ARRAY</a:t>
            </a:r>
            <a:r>
              <a:rPr kumimoji="1" lang="zh-CN" altLang="en-US" sz="2000" b="1" dirty="0">
                <a:latin typeface="宋体" panose="02010600030101010101" pitchFamily="2" charset="-122"/>
                <a:cs typeface="Courier New" panose="02070309020205020404" pitchFamily="49" charset="0"/>
              </a:rPr>
              <a:t>数组名在符号表入口。</a:t>
            </a:r>
          </a:p>
          <a:p>
            <a:pPr algn="just">
              <a:spcBef>
                <a:spcPct val="0"/>
              </a:spcBef>
              <a:buFontTx/>
              <a:buNone/>
            </a:pPr>
            <a:r>
              <a:rPr kumimoji="1" lang="zh-CN" altLang="en-US" sz="2000" b="1" dirty="0">
                <a:latin typeface="宋体" panose="02010600030101010101" pitchFamily="2" charset="-122"/>
                <a:cs typeface="Courier New" panose="02070309020205020404" pitchFamily="49" charset="0"/>
              </a:rPr>
              <a:t>  </a:t>
            </a:r>
            <a:r>
              <a:rPr kumimoji="1" lang="zh-CN" altLang="en-US" sz="2000" b="1" dirty="0">
                <a:solidFill>
                  <a:srgbClr val="00FF00"/>
                </a:solidFill>
                <a:latin typeface="宋体" panose="02010600030101010101" pitchFamily="2" charset="-122"/>
              </a:rPr>
              <a:t>②</a:t>
            </a:r>
            <a:r>
              <a:rPr kumimoji="1" lang="en-US" altLang="zh-CN" sz="2000" b="1" dirty="0">
                <a:latin typeface="宋体" panose="02010600030101010101" pitchFamily="2" charset="-122"/>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DIM</a:t>
            </a:r>
            <a:r>
              <a:rPr kumimoji="1" lang="zh-CN" altLang="en-US" sz="2000" b="1" dirty="0">
                <a:latin typeface="宋体" panose="02010600030101010101" pitchFamily="2" charset="-122"/>
                <a:cs typeface="Courier New" panose="02070309020205020404" pitchFamily="49" charset="0"/>
              </a:rPr>
              <a:t>数组维数记数器。</a:t>
            </a:r>
          </a:p>
          <a:p>
            <a:pPr algn="just">
              <a:spcBef>
                <a:spcPct val="0"/>
              </a:spcBef>
              <a:buFontTx/>
              <a:buNone/>
            </a:pPr>
            <a:r>
              <a:rPr kumimoji="1" lang="zh-CN" altLang="en-US" sz="2000" b="1" dirty="0">
                <a:solidFill>
                  <a:srgbClr val="00FF00"/>
                </a:solidFill>
                <a:latin typeface="宋体" panose="02010600030101010101" pitchFamily="2" charset="-122"/>
              </a:rPr>
              <a:t>  ③</a:t>
            </a:r>
            <a:r>
              <a:rPr kumimoji="1" lang="zh-CN" altLang="en-US"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PLACE</a:t>
            </a:r>
            <a:r>
              <a:rPr kumimoji="1" lang="zh-CN" altLang="en-US" sz="2000" b="1" dirty="0">
                <a:latin typeface="宋体" panose="02010600030101010101" pitchFamily="2" charset="-122"/>
                <a:cs typeface="Courier New" panose="02070309020205020404" pitchFamily="49" charset="0"/>
              </a:rPr>
              <a:t>在计算</a:t>
            </a:r>
            <a:r>
              <a:rPr kumimoji="1" lang="en-US" altLang="zh-CN" sz="2000" b="1" dirty="0">
                <a:latin typeface="宋体" panose="02010600030101010101" pitchFamily="2" charset="-122"/>
                <a:cs typeface="Courier New" panose="02070309020205020404" pitchFamily="49" charset="0"/>
              </a:rPr>
              <a:t>VARPART</a:t>
            </a:r>
            <a:r>
              <a:rPr kumimoji="1" lang="zh-CN" altLang="en-US" sz="2000" b="1" dirty="0">
                <a:latin typeface="宋体" panose="02010600030101010101" pitchFamily="2" charset="-122"/>
                <a:cs typeface="Courier New" panose="02070309020205020404" pitchFamily="49" charset="0"/>
              </a:rPr>
              <a:t>时，记录存放中间结果临时变量名。</a:t>
            </a:r>
          </a:p>
          <a:p>
            <a:pPr algn="just">
              <a:spcBef>
                <a:spcPct val="0"/>
              </a:spcBef>
              <a:buFontTx/>
              <a:buNone/>
            </a:pPr>
            <a:r>
              <a:rPr kumimoji="1" lang="zh-CN" altLang="en-US" sz="2000" b="1" dirty="0">
                <a:solidFill>
                  <a:srgbClr val="00FF00"/>
                </a:solidFill>
                <a:latin typeface="宋体" panose="02010600030101010101" pitchFamily="2" charset="-122"/>
              </a:rPr>
              <a:t>  ④</a:t>
            </a:r>
            <a:r>
              <a:rPr kumimoji="1" lang="zh-CN" altLang="en-US" sz="2000" b="1" dirty="0">
                <a:latin typeface="宋体" panose="02010600030101010101" pitchFamily="2" charset="-122"/>
                <a:cs typeface="Courier New" panose="02070309020205020404" pitchFamily="49" charset="0"/>
              </a:rPr>
              <a:t> </a:t>
            </a:r>
            <a:r>
              <a:rPr kumimoji="1" lang="en-US" altLang="zh-CN" sz="2000" b="1" dirty="0">
                <a:latin typeface="宋体" panose="02010600030101010101" pitchFamily="2" charset="-122"/>
                <a:cs typeface="Courier New" panose="02070309020205020404" pitchFamily="49" charset="0"/>
              </a:rPr>
              <a:t>LIMIT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ARRAY</a:t>
            </a:r>
            <a:r>
              <a:rPr kumimoji="1" lang="zh-CN" altLang="en-US" sz="2000" b="1" dirty="0">
                <a:latin typeface="宋体" panose="02010600030101010101" pitchFamily="2" charset="-122"/>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K) </a:t>
            </a:r>
            <a:r>
              <a:rPr kumimoji="1" lang="zh-CN" altLang="en-US" sz="2000" b="1" dirty="0">
                <a:latin typeface="宋体" panose="02010600030101010101" pitchFamily="2" charset="-122"/>
                <a:cs typeface="Courier New" panose="02070309020205020404" pitchFamily="49" charset="0"/>
              </a:rPr>
              <a:t>这是一个函数过程，它给出数组</a:t>
            </a:r>
            <a:r>
              <a:rPr kumimoji="1" lang="en-US" altLang="zh-CN" sz="2000" b="1" dirty="0">
                <a:latin typeface="宋体" panose="02010600030101010101" pitchFamily="2" charset="-122"/>
                <a:cs typeface="Courier New" panose="02070309020205020404" pitchFamily="49" charset="0"/>
              </a:rPr>
              <a:t>ARRAY   </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zh-CN" altLang="en-US" sz="2000" b="1" dirty="0">
                <a:latin typeface="宋体" panose="02010600030101010101" pitchFamily="2" charset="-122"/>
                <a:cs typeface="Courier New" panose="02070309020205020404" pitchFamily="49" charset="0"/>
              </a:rPr>
              <a:t>第</a:t>
            </a:r>
            <a:r>
              <a:rPr kumimoji="1" lang="en-US" altLang="zh-CN" sz="2000" b="1" dirty="0">
                <a:latin typeface="宋体" panose="02010600030101010101" pitchFamily="2" charset="-122"/>
                <a:cs typeface="Courier New" panose="02070309020205020404" pitchFamily="49" charset="0"/>
              </a:rPr>
              <a:t>K</a:t>
            </a:r>
            <a:r>
              <a:rPr kumimoji="1" lang="zh-CN" altLang="en-US" sz="2000" b="1" dirty="0">
                <a:latin typeface="宋体" panose="02010600030101010101" pitchFamily="2" charset="-122"/>
                <a:cs typeface="Courier New" panose="02070309020205020404" pitchFamily="49" charset="0"/>
              </a:rPr>
              <a:t>维上界差</a:t>
            </a:r>
            <a:r>
              <a:rPr kumimoji="1" lang="en-US" altLang="zh-CN" sz="2000" b="1" dirty="0" err="1">
                <a:latin typeface="宋体" panose="02010600030101010101" pitchFamily="2" charset="-122"/>
                <a:cs typeface="Courier New" panose="02070309020205020404" pitchFamily="49" charset="0"/>
              </a:rPr>
              <a:t>d</a:t>
            </a:r>
            <a:r>
              <a:rPr kumimoji="1" lang="en-US" altLang="zh-CN" sz="2000" b="1" baseline="30000" dirty="0" err="1">
                <a:latin typeface="宋体" panose="02010600030101010101" pitchFamily="2" charset="-122"/>
                <a:cs typeface="Courier New" panose="02070309020205020404" pitchFamily="49" charset="0"/>
              </a:rPr>
              <a:t>K</a:t>
            </a:r>
            <a:r>
              <a:rPr kumimoji="1" lang="zh-CN" altLang="en-US" sz="2000" b="1" dirty="0">
                <a:latin typeface="宋体" panose="02010600030101010101" pitchFamily="2" charset="-122"/>
                <a:cs typeface="Courier New" panose="02070309020205020404" pitchFamily="49" charset="0"/>
              </a:rPr>
              <a:t>。</a:t>
            </a:r>
          </a:p>
          <a:p>
            <a:pPr>
              <a:spcBef>
                <a:spcPct val="0"/>
              </a:spcBef>
              <a:buFontTx/>
              <a:buNone/>
            </a:pPr>
            <a:endParaRPr kumimoji="1" lang="zh-CN" altLang="en-US" sz="2000" b="1" dirty="0">
              <a:latin typeface="宋体" panose="02010600030101010101" pitchFamily="2" charset="-122"/>
            </a:endParaRPr>
          </a:p>
          <a:p>
            <a:pPr algn="just">
              <a:spcBef>
                <a:spcPct val="0"/>
              </a:spcBef>
              <a:buFontTx/>
              <a:buNone/>
            </a:pPr>
            <a:r>
              <a:rPr kumimoji="1" lang="zh-CN" altLang="en-US" sz="2000" b="1" dirty="0">
                <a:solidFill>
                  <a:srgbClr val="FFFF00"/>
                </a:solidFill>
                <a:latin typeface="宋体" panose="02010600030101010101" pitchFamily="2" charset="-122"/>
              </a:rPr>
              <a:t> </a:t>
            </a:r>
          </a:p>
        </p:txBody>
      </p:sp>
    </p:spTree>
    <p:extLst>
      <p:ext uri="{BB962C8B-B14F-4D97-AF65-F5344CB8AC3E}">
        <p14:creationId xmlns:p14="http://schemas.microsoft.com/office/powerpoint/2010/main" val="14385426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56066"/>
                                        </p:tgtEl>
                                        <p:attrNameLst>
                                          <p:attrName>style.visibility</p:attrName>
                                        </p:attrNameLst>
                                      </p:cBhvr>
                                      <p:to>
                                        <p:strVal val="visible"/>
                                      </p:to>
                                    </p:set>
                                    <p:anim calcmode="lin" valueType="num">
                                      <p:cBhvr additive="base">
                                        <p:cTn id="7" dur="500" fill="hold"/>
                                        <p:tgtEl>
                                          <p:spTgt spid="856066"/>
                                        </p:tgtEl>
                                        <p:attrNameLst>
                                          <p:attrName>ppt_x</p:attrName>
                                        </p:attrNameLst>
                                      </p:cBhvr>
                                      <p:tavLst>
                                        <p:tav tm="0">
                                          <p:val>
                                            <p:strVal val="0-#ppt_w/2"/>
                                          </p:val>
                                        </p:tav>
                                        <p:tav tm="100000">
                                          <p:val>
                                            <p:strVal val="#ppt_x"/>
                                          </p:val>
                                        </p:tav>
                                      </p:tavLst>
                                    </p:anim>
                                    <p:anim calcmode="lin" valueType="num">
                                      <p:cBhvr additive="base">
                                        <p:cTn id="8" dur="500" fill="hold"/>
                                        <p:tgtEl>
                                          <p:spTgt spid="8560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6066" grpId="0" autoUpdateAnimBg="0"/>
    </p:bld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090" name="Text Box 2"/>
          <p:cNvSpPr txBox="1">
            <a:spLocks noChangeArrowheads="1"/>
          </p:cNvSpPr>
          <p:nvPr/>
        </p:nvSpPr>
        <p:spPr bwMode="auto">
          <a:xfrm>
            <a:off x="1828800" y="685801"/>
            <a:ext cx="8305800" cy="62478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000" b="1" dirty="0">
                <a:solidFill>
                  <a:srgbClr val="FF3399"/>
                </a:solidFill>
                <a:latin typeface="宋体" panose="02010600030101010101" pitchFamily="2" charset="-122"/>
              </a:rPr>
              <a:t>说明：</a:t>
            </a:r>
            <a:endParaRPr kumimoji="1" lang="zh-CN" altLang="en-US" sz="2000" b="1" dirty="0">
              <a:solidFill>
                <a:srgbClr val="FF3399"/>
              </a:solidFill>
              <a:latin typeface="宋体" panose="02010600030101010101" pitchFamily="2" charset="-122"/>
              <a:cs typeface="Courier New" panose="02070309020205020404" pitchFamily="49" charset="0"/>
            </a:endParaRPr>
          </a:p>
          <a:p>
            <a:pPr algn="just">
              <a:buClr>
                <a:schemeClr val="hlink"/>
              </a:buClr>
              <a:buSzPct val="80000"/>
            </a:pPr>
            <a:r>
              <a:rPr kumimoji="1" lang="zh-CN" altLang="en-US" sz="2000" b="1" dirty="0">
                <a:latin typeface="宋体" panose="02010600030101010101" pitchFamily="2" charset="-122"/>
                <a:cs typeface="Courier New" panose="02070309020205020404" pitchFamily="49" charset="0"/>
              </a:rPr>
              <a:t>对于变量</a:t>
            </a:r>
            <a:r>
              <a:rPr kumimoji="1" lang="en-US" altLang="zh-CN" sz="2000" b="1" dirty="0">
                <a:latin typeface="宋体" panose="02010600030101010101" pitchFamily="2" charset="-122"/>
                <a:cs typeface="Courier New" panose="02070309020205020404" pitchFamily="49" charset="0"/>
              </a:rPr>
              <a:t>V</a:t>
            </a:r>
            <a:r>
              <a:rPr kumimoji="1" lang="zh-CN" altLang="en-US" sz="2000" b="1" dirty="0">
                <a:latin typeface="宋体" panose="02010600030101010101" pitchFamily="2" charset="-122"/>
                <a:cs typeface="Courier New" panose="02070309020205020404" pitchFamily="49" charset="0"/>
              </a:rPr>
              <a:t>，都对应地有两个语义值</a:t>
            </a:r>
            <a:r>
              <a:rPr kumimoji="1" lang="en-US" altLang="zh-CN" sz="2000" b="1" dirty="0">
                <a:latin typeface="宋体" panose="02010600030101010101" pitchFamily="2" charset="-122"/>
                <a:cs typeface="Courier New" panose="02070309020205020404" pitchFamily="49" charset="0"/>
              </a:rPr>
              <a:t>V</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a:t>
            </a:r>
            <a:r>
              <a:rPr kumimoji="1" lang="zh-CN" altLang="en-US" sz="2000" b="1" dirty="0">
                <a:latin typeface="宋体" panose="02010600030101010101" pitchFamily="2" charset="-122"/>
                <a:cs typeface="Courier New" panose="02070309020205020404" pitchFamily="49" charset="0"/>
              </a:rPr>
              <a:t>和</a:t>
            </a:r>
            <a:r>
              <a:rPr kumimoji="1" lang="en-US" altLang="zh-CN" sz="2000" b="1" dirty="0">
                <a:latin typeface="宋体" panose="02010600030101010101" pitchFamily="2" charset="-122"/>
                <a:cs typeface="Courier New" panose="02070309020205020404" pitchFamily="49" charset="0"/>
              </a:rPr>
              <a:t>V</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OFFSET</a:t>
            </a:r>
            <a:r>
              <a:rPr kumimoji="1" lang="zh-CN" altLang="en-US" sz="2000" b="1" dirty="0">
                <a:latin typeface="宋体" panose="02010600030101010101" pitchFamily="2" charset="-122"/>
                <a:cs typeface="Courier New" panose="02070309020205020404" pitchFamily="49" charset="0"/>
              </a:rPr>
              <a:t>。如果</a:t>
            </a:r>
            <a:r>
              <a:rPr kumimoji="1" lang="en-US" altLang="zh-CN" sz="2000" b="1" dirty="0">
                <a:latin typeface="宋体" panose="02010600030101010101" pitchFamily="2" charset="-122"/>
                <a:cs typeface="Courier New" panose="02070309020205020404" pitchFamily="49" charset="0"/>
              </a:rPr>
              <a:t>V</a:t>
            </a:r>
            <a:r>
              <a:rPr kumimoji="1" lang="zh-CN" altLang="en-US" sz="2000" b="1" dirty="0">
                <a:latin typeface="宋体" panose="02010600030101010101" pitchFamily="2" charset="-122"/>
                <a:cs typeface="Courier New" panose="02070309020205020404" pitchFamily="49" charset="0"/>
              </a:rPr>
              <a:t>是一个简单变量名</a:t>
            </a:r>
            <a:r>
              <a:rPr kumimoji="1" lang="en-US" altLang="zh-CN" sz="2000" b="1" dirty="0" err="1">
                <a:latin typeface="宋体" panose="02010600030101010101" pitchFamily="2" charset="-122"/>
                <a:cs typeface="Courier New" panose="02070309020205020404" pitchFamily="49" charset="0"/>
              </a:rPr>
              <a:t>i</a:t>
            </a:r>
            <a:r>
              <a:rPr kumimoji="1" lang="zh-CN" altLang="en-US" sz="2000" b="1" dirty="0">
                <a:latin typeface="宋体" panose="02010600030101010101" pitchFamily="2" charset="-122"/>
                <a:cs typeface="Courier New" panose="02070309020205020404" pitchFamily="49" charset="0"/>
              </a:rPr>
              <a:t>时</a:t>
            </a:r>
            <a:r>
              <a:rPr kumimoji="1" lang="en-US" altLang="zh-CN" sz="2000" b="1" dirty="0">
                <a:latin typeface="宋体" panose="02010600030101010101" pitchFamily="2" charset="-122"/>
                <a:cs typeface="Courier New" panose="02070309020205020404" pitchFamily="49" charset="0"/>
              </a:rPr>
              <a:t>,V</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a:t>
            </a:r>
            <a:r>
              <a:rPr kumimoji="1" lang="zh-CN" altLang="en-US" sz="2000" b="1" dirty="0">
                <a:latin typeface="宋体" panose="02010600030101010101" pitchFamily="2" charset="-122"/>
                <a:cs typeface="Courier New" panose="02070309020205020404" pitchFamily="49" charset="0"/>
              </a:rPr>
              <a:t>就是用来记录</a:t>
            </a:r>
            <a:r>
              <a:rPr kumimoji="1" lang="en-US" altLang="zh-CN" sz="2000" b="1" dirty="0" err="1">
                <a:latin typeface="宋体" panose="02010600030101010101" pitchFamily="2" charset="-122"/>
                <a:cs typeface="Courier New" panose="02070309020205020404" pitchFamily="49" charset="0"/>
              </a:rPr>
              <a:t>i</a:t>
            </a:r>
            <a:r>
              <a:rPr kumimoji="1" lang="zh-CN" altLang="en-US" sz="2000" b="1" dirty="0">
                <a:latin typeface="宋体" panose="02010600030101010101" pitchFamily="2" charset="-122"/>
                <a:cs typeface="Courier New" panose="02070309020205020404" pitchFamily="49" charset="0"/>
              </a:rPr>
              <a:t>的符号表登记项入口</a:t>
            </a:r>
            <a:r>
              <a:rPr kumimoji="1" lang="en-US" altLang="zh-CN" sz="2000" b="1" dirty="0">
                <a:latin typeface="宋体" panose="02010600030101010101" pitchFamily="2" charset="-122"/>
                <a:cs typeface="Courier New" panose="02070309020205020404" pitchFamily="49" charset="0"/>
              </a:rPr>
              <a:t>,</a:t>
            </a:r>
            <a:r>
              <a:rPr kumimoji="1" lang="zh-CN" altLang="en-US" sz="2000" b="1" dirty="0">
                <a:latin typeface="宋体" panose="02010600030101010101" pitchFamily="2" charset="-122"/>
                <a:cs typeface="Courier New" panose="02070309020205020404" pitchFamily="49" charset="0"/>
              </a:rPr>
              <a:t>而</a:t>
            </a:r>
            <a:r>
              <a:rPr kumimoji="1" lang="en-US" altLang="zh-CN" sz="2000" b="1" dirty="0">
                <a:latin typeface="宋体" panose="02010600030101010101" pitchFamily="2" charset="-122"/>
                <a:cs typeface="Courier New" panose="02070309020205020404" pitchFamily="49" charset="0"/>
              </a:rPr>
              <a:t>V</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OFFSET</a:t>
            </a:r>
            <a:r>
              <a:rPr kumimoji="1" lang="zh-CN" altLang="en-US" sz="2000" b="1" dirty="0">
                <a:latin typeface="宋体" panose="02010600030101010101" pitchFamily="2" charset="-122"/>
                <a:cs typeface="Courier New" panose="02070309020205020404" pitchFamily="49" charset="0"/>
              </a:rPr>
              <a:t>之值为</a:t>
            </a:r>
            <a:r>
              <a:rPr kumimoji="1" lang="en-US" altLang="zh-CN" sz="2000" b="1" dirty="0">
                <a:latin typeface="宋体" panose="02010600030101010101" pitchFamily="2" charset="-122"/>
                <a:cs typeface="Courier New" panose="02070309020205020404" pitchFamily="49" charset="0"/>
              </a:rPr>
              <a:t>null</a:t>
            </a:r>
            <a:r>
              <a:rPr kumimoji="1" lang="zh-CN" altLang="en-US" sz="2000" b="1" dirty="0">
                <a:latin typeface="宋体" panose="02010600030101010101" pitchFamily="2" charset="-122"/>
                <a:cs typeface="Courier New" panose="02070309020205020404" pitchFamily="49" charset="0"/>
              </a:rPr>
              <a:t>。如果</a:t>
            </a:r>
            <a:r>
              <a:rPr kumimoji="1" lang="en-US" altLang="zh-CN" sz="2000" b="1" dirty="0">
                <a:latin typeface="宋体" panose="02010600030101010101" pitchFamily="2" charset="-122"/>
                <a:cs typeface="Courier New" panose="02070309020205020404" pitchFamily="49" charset="0"/>
              </a:rPr>
              <a:t>V</a:t>
            </a:r>
            <a:r>
              <a:rPr kumimoji="1" lang="zh-CN" altLang="en-US" sz="2000" b="1" dirty="0">
                <a:latin typeface="宋体" panose="02010600030101010101" pitchFamily="2" charset="-122"/>
                <a:cs typeface="Courier New" panose="02070309020205020404" pitchFamily="49" charset="0"/>
              </a:rPr>
              <a:t>是一个下标变量名时，则</a:t>
            </a:r>
            <a:r>
              <a:rPr kumimoji="1" lang="en-US" altLang="zh-CN" sz="2000" b="1" dirty="0">
                <a:latin typeface="宋体" panose="02010600030101010101" pitchFamily="2" charset="-122"/>
                <a:cs typeface="Courier New" panose="02070309020205020404" pitchFamily="49" charset="0"/>
              </a:rPr>
              <a:t>V</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a:t>
            </a:r>
            <a:r>
              <a:rPr kumimoji="1" lang="zh-CN" altLang="en-US" sz="2000" b="1" dirty="0">
                <a:latin typeface="宋体" panose="02010600030101010101" pitchFamily="2" charset="-122"/>
                <a:cs typeface="Courier New" panose="02070309020205020404" pitchFamily="49" charset="0"/>
              </a:rPr>
              <a:t>就是保存</a:t>
            </a:r>
            <a:r>
              <a:rPr kumimoji="1" lang="en-US" altLang="zh-CN" sz="2000" b="1" dirty="0">
                <a:latin typeface="宋体" panose="02010600030101010101" pitchFamily="2" charset="-122"/>
                <a:cs typeface="Courier New" panose="02070309020205020404" pitchFamily="49" charset="0"/>
              </a:rPr>
              <a:t>CONSPART</a:t>
            </a:r>
            <a:r>
              <a:rPr kumimoji="1" lang="zh-CN" altLang="en-US" sz="2000" b="1" dirty="0">
                <a:latin typeface="宋体" panose="02010600030101010101" pitchFamily="2" charset="-122"/>
                <a:cs typeface="Courier New" panose="02070309020205020404" pitchFamily="49" charset="0"/>
              </a:rPr>
              <a:t>临时变量名，而</a:t>
            </a:r>
            <a:r>
              <a:rPr kumimoji="1" lang="en-US" altLang="zh-CN" sz="2000" b="1" dirty="0">
                <a:latin typeface="宋体" panose="02010600030101010101" pitchFamily="2" charset="-122"/>
                <a:cs typeface="Courier New" panose="02070309020205020404" pitchFamily="49" charset="0"/>
              </a:rPr>
              <a:t>V</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OFFSET</a:t>
            </a:r>
            <a:r>
              <a:rPr kumimoji="1" lang="zh-CN" altLang="en-US" sz="2000" b="1" dirty="0">
                <a:latin typeface="宋体" panose="02010600030101010101" pitchFamily="2" charset="-122"/>
                <a:cs typeface="Courier New" panose="02070309020205020404" pitchFamily="49" charset="0"/>
              </a:rPr>
              <a:t>则保存</a:t>
            </a:r>
            <a:r>
              <a:rPr kumimoji="1" lang="en-US" altLang="zh-CN" sz="2000" b="1" dirty="0">
                <a:latin typeface="宋体" panose="02010600030101010101" pitchFamily="2" charset="-122"/>
                <a:cs typeface="Courier New" panose="02070309020205020404" pitchFamily="49" charset="0"/>
              </a:rPr>
              <a:t>VARPART</a:t>
            </a:r>
            <a:r>
              <a:rPr kumimoji="1" lang="zh-CN" altLang="en-US" sz="2000" b="1" dirty="0">
                <a:latin typeface="宋体" panose="02010600030101010101" pitchFamily="2" charset="-122"/>
                <a:cs typeface="Courier New" panose="02070309020205020404" pitchFamily="49" charset="0"/>
              </a:rPr>
              <a:t>临时变量名。</a:t>
            </a:r>
          </a:p>
          <a:p>
            <a:pPr>
              <a:spcBef>
                <a:spcPct val="0"/>
              </a:spcBef>
              <a:buFontTx/>
              <a:buNone/>
            </a:pPr>
            <a:endParaRPr kumimoji="1" lang="zh-CN" altLang="en-US" sz="2000" b="1" dirty="0">
              <a:solidFill>
                <a:srgbClr val="00FF00"/>
              </a:solidFill>
              <a:latin typeface="宋体" panose="02010600030101010101" pitchFamily="2" charset="-122"/>
            </a:endParaRPr>
          </a:p>
          <a:p>
            <a:pPr>
              <a:spcBef>
                <a:spcPct val="0"/>
              </a:spcBef>
              <a:buFontTx/>
              <a:buNone/>
            </a:pPr>
            <a:r>
              <a:rPr kumimoji="1" lang="en-US" altLang="zh-CN" sz="2000" b="1" dirty="0">
                <a:solidFill>
                  <a:srgbClr val="C00000"/>
                </a:solidFill>
                <a:latin typeface="宋体" panose="02010600030101010101" pitchFamily="2" charset="-122"/>
              </a:rPr>
              <a:t>3)</a:t>
            </a:r>
            <a:r>
              <a:rPr kumimoji="1" lang="zh-CN" altLang="en-US" sz="2000" b="1" dirty="0">
                <a:latin typeface="宋体" panose="02010600030101010101" pitchFamily="2" charset="-122"/>
              </a:rPr>
              <a:t>数组元素的翻译的语义子程序</a:t>
            </a:r>
          </a:p>
          <a:p>
            <a:pPr>
              <a:spcBef>
                <a:spcPct val="0"/>
              </a:spcBef>
              <a:buFontTx/>
              <a:buNone/>
            </a:pPr>
            <a:r>
              <a:rPr kumimoji="1" lang="zh-CN" altLang="en-US" sz="2000" b="1" dirty="0">
                <a:latin typeface="宋体" panose="02010600030101010101" pitchFamily="2" charset="-122"/>
              </a:rPr>
              <a:t> 下面给出关于数组元素的赋值语句文法每个规则相应语义子程序</a:t>
            </a:r>
            <a:r>
              <a:rPr kumimoji="1" lang="en-US" altLang="zh-CN" sz="2000" b="1" dirty="0">
                <a:cs typeface="Times New Roman" panose="02020603050405020304" pitchFamily="18" charset="0"/>
              </a:rPr>
              <a:t>(</a:t>
            </a:r>
            <a:r>
              <a:rPr kumimoji="1" lang="zh-CN" altLang="en-US" sz="2000" b="1" dirty="0">
                <a:latin typeface="宋体" panose="02010600030101010101" pitchFamily="2" charset="-122"/>
              </a:rPr>
              <a:t>略去语  </a:t>
            </a:r>
          </a:p>
          <a:p>
            <a:pPr>
              <a:spcBef>
                <a:spcPct val="0"/>
              </a:spcBef>
              <a:buFontTx/>
              <a:buNone/>
            </a:pPr>
            <a:r>
              <a:rPr kumimoji="1" lang="zh-CN" altLang="en-US" sz="2000" b="1" dirty="0">
                <a:latin typeface="宋体" panose="02010600030101010101" pitchFamily="2" charset="-122"/>
              </a:rPr>
              <a:t>  义检查</a:t>
            </a:r>
            <a:r>
              <a:rPr kumimoji="1" lang="en-US" altLang="zh-CN" sz="2000" b="1" dirty="0">
                <a:cs typeface="Times New Roman" panose="02020603050405020304" pitchFamily="18" charset="0"/>
              </a:rPr>
              <a:t>)</a:t>
            </a:r>
            <a:r>
              <a:rPr kumimoji="1" lang="en-US" altLang="zh-CN" sz="2000" b="1" dirty="0">
                <a:latin typeface="宋体" panose="02010600030101010101" pitchFamily="2" charset="-122"/>
              </a:rPr>
              <a:t> </a:t>
            </a:r>
          </a:p>
          <a:p>
            <a:pPr algn="just">
              <a:spcBef>
                <a:spcPct val="0"/>
              </a:spcBef>
              <a:buFontTx/>
              <a:buNone/>
            </a:pPr>
            <a:r>
              <a:rPr kumimoji="1" lang="en-US" altLang="zh-CN" sz="2000" b="1" dirty="0">
                <a:solidFill>
                  <a:srgbClr val="00FF00"/>
                </a:solidFill>
                <a:latin typeface="宋体" panose="02010600030101010101" pitchFamily="2" charset="-122"/>
              </a:rPr>
              <a:t>①</a:t>
            </a:r>
            <a:r>
              <a:rPr kumimoji="1" lang="en-US" altLang="zh-CN" sz="2000" b="1" dirty="0">
                <a:latin typeface="宋体" panose="02010600030101010101" pitchFamily="2" charset="-122"/>
                <a:cs typeface="Courier New" panose="02070309020205020404" pitchFamily="49" charset="0"/>
              </a:rPr>
              <a:t> A∷=V:=E</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{if(V</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OFFSET=null) then</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GEN(:=,E</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PLACE,,V</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 else</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GEN(</a:t>
            </a:r>
            <a:r>
              <a:rPr kumimoji="1" lang="zh-CN" altLang="en-US" sz="2000" b="1" dirty="0">
                <a:latin typeface="宋体" panose="02010600030101010101" pitchFamily="2" charset="-122"/>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=,E</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PLACE,,V</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a:t>
            </a:r>
            <a:r>
              <a:rPr kumimoji="1" lang="zh-CN" altLang="en-US" sz="2000" b="1" dirty="0">
                <a:latin typeface="宋体" panose="02010600030101010101" pitchFamily="2" charset="-122"/>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V</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OFFSET</a:t>
            </a:r>
            <a:r>
              <a:rPr kumimoji="1" lang="zh-CN" altLang="en-US" sz="2000" b="1" dirty="0">
                <a:latin typeface="宋体" panose="02010600030101010101" pitchFamily="2" charset="-122"/>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a:t>
            </a:r>
          </a:p>
          <a:p>
            <a:pPr algn="just">
              <a:spcBef>
                <a:spcPct val="0"/>
              </a:spcBef>
              <a:buFontTx/>
              <a:buNone/>
            </a:pPr>
            <a:r>
              <a:rPr kumimoji="1" lang="en-US" altLang="zh-CN" sz="2000" b="1" dirty="0">
                <a:solidFill>
                  <a:srgbClr val="00FF00"/>
                </a:solidFill>
                <a:latin typeface="宋体" panose="02010600030101010101" pitchFamily="2" charset="-122"/>
              </a:rPr>
              <a:t>②</a:t>
            </a:r>
            <a:r>
              <a:rPr kumimoji="1" lang="en-US" altLang="zh-CN" sz="2000" b="1" dirty="0">
                <a:latin typeface="宋体" panose="02010600030101010101" pitchFamily="2" charset="-122"/>
                <a:cs typeface="Courier New" panose="02070309020205020404" pitchFamily="49" charset="0"/>
              </a:rPr>
              <a:t> E∷=E</a:t>
            </a:r>
            <a:r>
              <a:rPr kumimoji="1" lang="en-US" altLang="zh-CN" sz="2000" b="1" baseline="30000" dirty="0">
                <a:latin typeface="宋体" panose="02010600030101010101" pitchFamily="2" charset="-122"/>
                <a:cs typeface="Courier New" panose="02070309020205020404" pitchFamily="49" charset="0"/>
              </a:rPr>
              <a:t>(1)</a:t>
            </a:r>
            <a:r>
              <a:rPr kumimoji="1" lang="en-US" altLang="zh-CN" sz="2000" b="1" dirty="0">
                <a:latin typeface="宋体" panose="02010600030101010101" pitchFamily="2" charset="-122"/>
                <a:cs typeface="Courier New" panose="02070309020205020404" pitchFamily="49" charset="0"/>
              </a:rPr>
              <a:t>+E</a:t>
            </a:r>
            <a:r>
              <a:rPr kumimoji="1" lang="en-US" altLang="zh-CN" sz="2000" b="1" baseline="30000" dirty="0">
                <a:latin typeface="宋体" panose="02010600030101010101" pitchFamily="2" charset="-122"/>
                <a:cs typeface="Courier New" panose="02070309020205020404" pitchFamily="49" charset="0"/>
              </a:rPr>
              <a:t>(2)</a:t>
            </a:r>
            <a:r>
              <a:rPr kumimoji="1" lang="en-US" altLang="zh-CN" sz="2000" b="1" dirty="0">
                <a:latin typeface="宋体" panose="02010600030101010101" pitchFamily="2" charset="-122"/>
                <a:cs typeface="Courier New" panose="02070309020205020404" pitchFamily="49" charset="0"/>
              </a:rPr>
              <a:t></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{T:=NEWTEMP;GEN(+, E</a:t>
            </a:r>
            <a:r>
              <a:rPr kumimoji="1" lang="en-US" altLang="zh-CN" sz="2000" b="1" baseline="30000" dirty="0">
                <a:latin typeface="宋体" panose="02010600030101010101" pitchFamily="2" charset="-122"/>
                <a:cs typeface="Courier New" panose="02070309020205020404" pitchFamily="49" charset="0"/>
              </a:rPr>
              <a:t>(1)</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 E</a:t>
            </a:r>
            <a:r>
              <a:rPr kumimoji="1" lang="en-US" altLang="zh-CN" sz="2000" b="1" baseline="30000" dirty="0">
                <a:latin typeface="宋体" panose="02010600030101010101" pitchFamily="2" charset="-122"/>
                <a:cs typeface="Courier New" panose="02070309020205020404" pitchFamily="49" charset="0"/>
              </a:rPr>
              <a:t>(2)</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 T);</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E</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PLACE:=T}</a:t>
            </a:r>
          </a:p>
          <a:p>
            <a:pPr algn="just">
              <a:spcBef>
                <a:spcPct val="0"/>
              </a:spcBef>
              <a:buFontTx/>
              <a:buNone/>
            </a:pPr>
            <a:r>
              <a:rPr kumimoji="1" lang="en-US" altLang="zh-CN" sz="2000" b="1" dirty="0">
                <a:solidFill>
                  <a:srgbClr val="00FF00"/>
                </a:solidFill>
                <a:latin typeface="宋体" panose="02010600030101010101" pitchFamily="2" charset="-122"/>
              </a:rPr>
              <a:t>③</a:t>
            </a:r>
            <a:r>
              <a:rPr kumimoji="1" lang="en-US" altLang="zh-CN" sz="2000" b="1" dirty="0">
                <a:latin typeface="宋体" panose="02010600030101010101" pitchFamily="2" charset="-122"/>
                <a:cs typeface="Courier New" panose="02070309020205020404" pitchFamily="49" charset="0"/>
              </a:rPr>
              <a:t> E∷= (E</a:t>
            </a:r>
            <a:r>
              <a:rPr kumimoji="1" lang="en-US" altLang="zh-CN" sz="2000" b="1" baseline="30000" dirty="0">
                <a:latin typeface="宋体" panose="02010600030101010101" pitchFamily="2" charset="-122"/>
                <a:cs typeface="Courier New" panose="02070309020205020404" pitchFamily="49" charset="0"/>
              </a:rPr>
              <a:t>(1)</a:t>
            </a:r>
            <a:r>
              <a:rPr kumimoji="1" lang="en-US" altLang="zh-CN" sz="2000" b="1" dirty="0">
                <a:latin typeface="宋体" panose="02010600030101010101" pitchFamily="2" charset="-122"/>
                <a:cs typeface="Courier New" panose="02070309020205020404" pitchFamily="49" charset="0"/>
              </a:rPr>
              <a:t>)</a:t>
            </a:r>
          </a:p>
          <a:p>
            <a:pPr algn="just">
              <a:spcBef>
                <a:spcPct val="0"/>
              </a:spcBef>
              <a:buFontTx/>
              <a:buNone/>
            </a:pPr>
            <a:r>
              <a:rPr kumimoji="1" lang="en-US" altLang="zh-CN" sz="2000" b="1" dirty="0">
                <a:cs typeface="Times New Roman" panose="02020603050405020304" pitchFamily="18" charset="0"/>
              </a:rPr>
              <a:t>    {E</a:t>
            </a:r>
            <a:r>
              <a:rPr kumimoji="1" lang="en-US" altLang="zh-CN" sz="2000" b="1" dirty="0"/>
              <a:t>·</a:t>
            </a:r>
            <a:r>
              <a:rPr kumimoji="1" lang="en-US" altLang="zh-CN" sz="2000" b="1" dirty="0">
                <a:cs typeface="Times New Roman" panose="02020603050405020304" pitchFamily="18" charset="0"/>
              </a:rPr>
              <a:t>PLACE:= </a:t>
            </a:r>
            <a:r>
              <a:rPr kumimoji="1" lang="en-US" altLang="zh-CN" sz="2000" b="1" dirty="0">
                <a:latin typeface="宋体" panose="02010600030101010101" pitchFamily="2" charset="-122"/>
                <a:cs typeface="Courier New" panose="02070309020205020404" pitchFamily="49" charset="0"/>
              </a:rPr>
              <a:t>E</a:t>
            </a:r>
            <a:r>
              <a:rPr kumimoji="1" lang="en-US" altLang="zh-CN" sz="2000" b="1" baseline="30000" dirty="0">
                <a:latin typeface="宋体" panose="02010600030101010101" pitchFamily="2" charset="-122"/>
                <a:cs typeface="Courier New" panose="02070309020205020404" pitchFamily="49" charset="0"/>
              </a:rPr>
              <a:t>(1)</a:t>
            </a:r>
            <a:r>
              <a:rPr kumimoji="1" lang="en-US" altLang="zh-CN" sz="2000" b="1" dirty="0">
                <a:cs typeface="Times New Roman" panose="02020603050405020304" pitchFamily="18" charset="0"/>
              </a:rPr>
              <a:t> </a:t>
            </a:r>
            <a:r>
              <a:rPr kumimoji="1" lang="en-US" altLang="zh-CN" sz="2000" b="1" dirty="0"/>
              <a:t>·</a:t>
            </a:r>
            <a:r>
              <a:rPr kumimoji="1" lang="en-US" altLang="zh-CN" sz="2000" b="1" dirty="0">
                <a:cs typeface="Times New Roman" panose="02020603050405020304" pitchFamily="18" charset="0"/>
              </a:rPr>
              <a:t>PLACE}</a:t>
            </a:r>
            <a:r>
              <a:rPr kumimoji="1" lang="en-US" altLang="zh-CN" sz="2000" b="1" dirty="0">
                <a:latin typeface="宋体" panose="02010600030101010101" pitchFamily="2" charset="-122"/>
              </a:rPr>
              <a:t></a:t>
            </a:r>
            <a:r>
              <a:rPr kumimoji="1" lang="en-US" altLang="zh-CN" sz="2000" b="1" dirty="0">
                <a:latin typeface="宋体" panose="02010600030101010101" pitchFamily="2" charset="-122"/>
                <a:cs typeface="Courier New" panose="02070309020205020404" pitchFamily="49" charset="0"/>
              </a:rPr>
              <a:t> </a:t>
            </a:r>
          </a:p>
          <a:p>
            <a:pPr algn="just">
              <a:buClr>
                <a:schemeClr val="hlink"/>
              </a:buClr>
              <a:buSzPct val="80000"/>
            </a:pPr>
            <a:endParaRPr kumimoji="1" lang="en-US" altLang="zh-CN" sz="2000" b="1" dirty="0">
              <a:latin typeface="宋体" panose="02010600030101010101" pitchFamily="2" charset="-122"/>
              <a:cs typeface="Courier New" panose="02070309020205020404" pitchFamily="49" charset="0"/>
            </a:endParaRPr>
          </a:p>
        </p:txBody>
      </p:sp>
    </p:spTree>
    <p:extLst>
      <p:ext uri="{BB962C8B-B14F-4D97-AF65-F5344CB8AC3E}">
        <p14:creationId xmlns:p14="http://schemas.microsoft.com/office/powerpoint/2010/main" val="83951315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57090"/>
                                        </p:tgtEl>
                                        <p:attrNameLst>
                                          <p:attrName>style.visibility</p:attrName>
                                        </p:attrNameLst>
                                      </p:cBhvr>
                                      <p:to>
                                        <p:strVal val="visible"/>
                                      </p:to>
                                    </p:set>
                                    <p:anim calcmode="lin" valueType="num">
                                      <p:cBhvr additive="base">
                                        <p:cTn id="7" dur="500" fill="hold"/>
                                        <p:tgtEl>
                                          <p:spTgt spid="857090"/>
                                        </p:tgtEl>
                                        <p:attrNameLst>
                                          <p:attrName>ppt_x</p:attrName>
                                        </p:attrNameLst>
                                      </p:cBhvr>
                                      <p:tavLst>
                                        <p:tav tm="0">
                                          <p:val>
                                            <p:strVal val="0-#ppt_w/2"/>
                                          </p:val>
                                        </p:tav>
                                        <p:tav tm="100000">
                                          <p:val>
                                            <p:strVal val="#ppt_x"/>
                                          </p:val>
                                        </p:tav>
                                      </p:tavLst>
                                    </p:anim>
                                    <p:anim calcmode="lin" valueType="num">
                                      <p:cBhvr additive="base">
                                        <p:cTn id="8" dur="500" fill="hold"/>
                                        <p:tgtEl>
                                          <p:spTgt spid="85709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7090" grpId="0" autoUpdateAnimBg="0"/>
    </p:bld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8114" name="Text Box 2"/>
          <p:cNvSpPr txBox="1">
            <a:spLocks noChangeArrowheads="1"/>
          </p:cNvSpPr>
          <p:nvPr/>
        </p:nvSpPr>
        <p:spPr bwMode="auto">
          <a:xfrm>
            <a:off x="1905000" y="303214"/>
            <a:ext cx="8305800" cy="60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endParaRPr kumimoji="1" lang="en-US" altLang="zh-CN" sz="2400" b="1" dirty="0">
              <a:latin typeface="宋体" panose="02010600030101010101" pitchFamily="2" charset="-122"/>
              <a:cs typeface="Courier New" panose="02070309020205020404" pitchFamily="49" charset="0"/>
            </a:endParaRPr>
          </a:p>
          <a:p>
            <a:pPr algn="just">
              <a:spcBef>
                <a:spcPct val="0"/>
              </a:spcBef>
              <a:buFontTx/>
              <a:buNone/>
            </a:pPr>
            <a:r>
              <a:rPr kumimoji="1" lang="en-US" altLang="zh-CN" sz="2400" b="1" dirty="0">
                <a:solidFill>
                  <a:srgbClr val="00FF00"/>
                </a:solidFill>
                <a:latin typeface="宋体" panose="02010600030101010101" pitchFamily="2" charset="-122"/>
              </a:rPr>
              <a:t> ④</a:t>
            </a:r>
            <a:r>
              <a:rPr kumimoji="1" lang="en-US" altLang="zh-CN" sz="2400" b="1" dirty="0">
                <a:latin typeface="宋体" panose="02010600030101010101" pitchFamily="2" charset="-122"/>
                <a:cs typeface="Courier New" panose="02070309020205020404" pitchFamily="49" charset="0"/>
              </a:rPr>
              <a:t> E∷=V</a:t>
            </a:r>
          </a:p>
          <a:p>
            <a:pPr algn="just">
              <a:spcBef>
                <a:spcPct val="0"/>
              </a:spcBef>
              <a:buFontTx/>
              <a:buNone/>
            </a:pPr>
            <a:r>
              <a:rPr kumimoji="1" lang="en-US" altLang="zh-CN" sz="2400" b="1" dirty="0">
                <a:latin typeface="宋体" panose="02010600030101010101" pitchFamily="2" charset="-122"/>
                <a:cs typeface="Courier New" panose="02070309020205020404" pitchFamily="49" charset="0"/>
              </a:rPr>
              <a:t>   {if(V</a:t>
            </a:r>
            <a:r>
              <a:rPr kumimoji="1" lang="en-US" altLang="zh-CN" sz="2400" b="1" dirty="0">
                <a:latin typeface="Courier New" panose="02070309020205020404" pitchFamily="49" charset="0"/>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OFFSET=null) then</a:t>
            </a:r>
          </a:p>
          <a:p>
            <a:pPr algn="just">
              <a:spcBef>
                <a:spcPct val="0"/>
              </a:spcBef>
              <a:buFontTx/>
              <a:buNone/>
            </a:pPr>
            <a:r>
              <a:rPr kumimoji="1" lang="en-US" altLang="zh-CN" sz="2400" b="1" dirty="0">
                <a:latin typeface="宋体" panose="02010600030101010101" pitchFamily="2" charset="-122"/>
                <a:cs typeface="Courier New" panose="02070309020205020404" pitchFamily="49" charset="0"/>
              </a:rPr>
              <a:t>    E</a:t>
            </a:r>
            <a:r>
              <a:rPr kumimoji="1" lang="en-US" altLang="zh-CN" sz="2400" b="1" dirty="0">
                <a:latin typeface="Courier New" panose="02070309020205020404" pitchFamily="49" charset="0"/>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PLACE:=V</a:t>
            </a:r>
            <a:r>
              <a:rPr kumimoji="1" lang="en-US" altLang="zh-CN" sz="2400" b="1" dirty="0">
                <a:latin typeface="Courier New" panose="02070309020205020404" pitchFamily="49" charset="0"/>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PLACE else</a:t>
            </a:r>
          </a:p>
          <a:p>
            <a:pPr algn="just">
              <a:spcBef>
                <a:spcPct val="0"/>
              </a:spcBef>
              <a:buFontTx/>
              <a:buNone/>
            </a:pPr>
            <a:r>
              <a:rPr kumimoji="1" lang="en-US" altLang="zh-CN" sz="2400" b="1" dirty="0">
                <a:latin typeface="宋体" panose="02010600030101010101" pitchFamily="2" charset="-122"/>
                <a:cs typeface="Courier New" panose="02070309020205020404" pitchFamily="49" charset="0"/>
              </a:rPr>
              <a:t>    begin T:=NEWTEMP;</a:t>
            </a:r>
          </a:p>
          <a:p>
            <a:pPr algn="just">
              <a:spcBef>
                <a:spcPct val="0"/>
              </a:spcBef>
              <a:buFontTx/>
              <a:buNone/>
            </a:pPr>
            <a:r>
              <a:rPr kumimoji="1" lang="en-US" altLang="zh-CN" sz="2400" b="1" dirty="0">
                <a:latin typeface="宋体" panose="02010600030101010101" pitchFamily="2" charset="-122"/>
                <a:cs typeface="Courier New" panose="02070309020205020404" pitchFamily="49" charset="0"/>
              </a:rPr>
              <a:t>     GEN(=</a:t>
            </a:r>
            <a:r>
              <a:rPr kumimoji="1" lang="zh-CN" altLang="en-US" sz="2400" b="1" dirty="0">
                <a:latin typeface="宋体" panose="02010600030101010101" pitchFamily="2" charset="-122"/>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,V</a:t>
            </a:r>
            <a:r>
              <a:rPr kumimoji="1" lang="en-US" altLang="zh-CN" sz="2400" b="1" dirty="0">
                <a:latin typeface="Courier New" panose="02070309020205020404" pitchFamily="49" charset="0"/>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PLACE</a:t>
            </a:r>
            <a:r>
              <a:rPr kumimoji="1" lang="zh-CN" altLang="en-US" sz="2400" b="1" dirty="0">
                <a:latin typeface="宋体" panose="02010600030101010101" pitchFamily="2" charset="-122"/>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V</a:t>
            </a:r>
            <a:r>
              <a:rPr kumimoji="1" lang="en-US" altLang="zh-CN" sz="2400" b="1" dirty="0">
                <a:latin typeface="Courier New" panose="02070309020205020404" pitchFamily="49" charset="0"/>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OFFSET</a:t>
            </a:r>
            <a:r>
              <a:rPr kumimoji="1" lang="zh-CN" altLang="en-US" sz="2400" b="1" dirty="0">
                <a:latin typeface="宋体" panose="02010600030101010101" pitchFamily="2" charset="-122"/>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,,T);</a:t>
            </a:r>
          </a:p>
          <a:p>
            <a:pPr algn="just">
              <a:spcBef>
                <a:spcPct val="0"/>
              </a:spcBef>
              <a:buFontTx/>
              <a:buNone/>
            </a:pPr>
            <a:r>
              <a:rPr kumimoji="1" lang="en-US" altLang="zh-CN" sz="2400" b="1" dirty="0">
                <a:latin typeface="宋体" panose="02010600030101010101" pitchFamily="2" charset="-122"/>
                <a:cs typeface="Courier New" panose="02070309020205020404" pitchFamily="49" charset="0"/>
              </a:rPr>
              <a:t>     E</a:t>
            </a:r>
            <a:r>
              <a:rPr kumimoji="1" lang="en-US" altLang="zh-CN" sz="2400" b="1" dirty="0">
                <a:latin typeface="Courier New" panose="02070309020205020404" pitchFamily="49" charset="0"/>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PLACE:=T}</a:t>
            </a:r>
          </a:p>
          <a:p>
            <a:pPr algn="just">
              <a:spcBef>
                <a:spcPct val="0"/>
              </a:spcBef>
              <a:buFontTx/>
              <a:buNone/>
            </a:pPr>
            <a:r>
              <a:rPr kumimoji="1" lang="en-US" altLang="zh-CN" sz="2400" b="1" dirty="0">
                <a:latin typeface="宋体" panose="02010600030101010101" pitchFamily="2" charset="-122"/>
                <a:cs typeface="Courier New" panose="02070309020205020404" pitchFamily="49" charset="0"/>
              </a:rPr>
              <a:t>   end</a:t>
            </a:r>
          </a:p>
          <a:p>
            <a:pPr algn="just">
              <a:spcBef>
                <a:spcPct val="0"/>
              </a:spcBef>
              <a:buFontTx/>
              <a:buNone/>
            </a:pPr>
            <a:r>
              <a:rPr kumimoji="1" lang="en-US" altLang="zh-CN" sz="2400" b="1" dirty="0">
                <a:solidFill>
                  <a:srgbClr val="00FF00"/>
                </a:solidFill>
                <a:latin typeface="宋体" panose="02010600030101010101" pitchFamily="2" charset="-122"/>
                <a:cs typeface="Courier New" panose="02070309020205020404" pitchFamily="49" charset="0"/>
              </a:rPr>
              <a:t> </a:t>
            </a:r>
            <a:r>
              <a:rPr kumimoji="1" lang="en-US" altLang="zh-CN" sz="2400" b="1" dirty="0">
                <a:solidFill>
                  <a:srgbClr val="00FF00"/>
                </a:solidFill>
                <a:latin typeface="宋体" panose="02010600030101010101" pitchFamily="2" charset="-122"/>
              </a:rPr>
              <a:t>⑤</a:t>
            </a:r>
            <a:r>
              <a:rPr kumimoji="1" lang="en-US" altLang="zh-CN" sz="2400" b="1" dirty="0">
                <a:latin typeface="宋体" panose="02010600030101010101" pitchFamily="2" charset="-122"/>
                <a:cs typeface="Courier New" panose="02070309020205020404" pitchFamily="49" charset="0"/>
              </a:rPr>
              <a:t> V∷=</a:t>
            </a:r>
            <a:r>
              <a:rPr kumimoji="1" lang="en-US" altLang="zh-CN" sz="2400" b="1" dirty="0" err="1">
                <a:latin typeface="宋体" panose="02010600030101010101" pitchFamily="2" charset="-122"/>
                <a:cs typeface="Courier New" panose="02070309020205020404" pitchFamily="49" charset="0"/>
              </a:rPr>
              <a:t>elist</a:t>
            </a:r>
            <a:r>
              <a:rPr kumimoji="1" lang="zh-CN" altLang="en-US" sz="2400" b="1" dirty="0">
                <a:latin typeface="宋体" panose="02010600030101010101" pitchFamily="2" charset="-122"/>
                <a:cs typeface="Courier New" panose="02070309020205020404" pitchFamily="49" charset="0"/>
              </a:rPr>
              <a:t>］</a:t>
            </a:r>
          </a:p>
          <a:p>
            <a:pPr algn="just">
              <a:spcBef>
                <a:spcPct val="0"/>
              </a:spcBef>
              <a:buFontTx/>
              <a:buNone/>
            </a:pPr>
            <a:r>
              <a:rPr kumimoji="1" lang="zh-CN" altLang="en-US" sz="2400" b="1" dirty="0">
                <a:latin typeface="宋体" panose="02010600030101010101" pitchFamily="2" charset="-122"/>
                <a:cs typeface="Courier New" panose="02070309020205020404" pitchFamily="49" charset="0"/>
              </a:rPr>
              <a:t>   </a:t>
            </a:r>
            <a:r>
              <a:rPr kumimoji="1" lang="en-US" altLang="zh-CN" sz="2400" b="1" dirty="0">
                <a:latin typeface="宋体" panose="02010600030101010101" pitchFamily="2" charset="-122"/>
                <a:cs typeface="Courier New" panose="02070309020205020404" pitchFamily="49" charset="0"/>
              </a:rPr>
              <a:t>{T:=NEWTEMP</a:t>
            </a:r>
          </a:p>
          <a:p>
            <a:pPr algn="just">
              <a:spcBef>
                <a:spcPct val="0"/>
              </a:spcBef>
              <a:buFontTx/>
              <a:buNone/>
            </a:pPr>
            <a:r>
              <a:rPr kumimoji="1" lang="en-US" altLang="zh-CN" sz="2400" b="1" dirty="0">
                <a:latin typeface="宋体" panose="02010600030101010101" pitchFamily="2" charset="-122"/>
                <a:cs typeface="Courier New" panose="02070309020205020404" pitchFamily="49" charset="0"/>
              </a:rPr>
              <a:t>    GEN(-,</a:t>
            </a:r>
            <a:r>
              <a:rPr kumimoji="1" lang="en-US" altLang="zh-CN" sz="2400" b="1" dirty="0" err="1">
                <a:latin typeface="宋体" panose="02010600030101010101" pitchFamily="2" charset="-122"/>
                <a:cs typeface="Courier New" panose="02070309020205020404" pitchFamily="49" charset="0"/>
              </a:rPr>
              <a:t>elist</a:t>
            </a:r>
            <a:r>
              <a:rPr kumimoji="1" lang="en-US" altLang="zh-CN" sz="2400" b="1" dirty="0" err="1">
                <a:latin typeface="Courier New" panose="02070309020205020404" pitchFamily="49" charset="0"/>
                <a:cs typeface="Courier New" panose="02070309020205020404" pitchFamily="49" charset="0"/>
              </a:rPr>
              <a:t>·</a:t>
            </a:r>
            <a:r>
              <a:rPr kumimoji="1" lang="en-US" altLang="zh-CN" sz="2400" b="1" dirty="0" err="1">
                <a:latin typeface="宋体" panose="02010600030101010101" pitchFamily="2" charset="-122"/>
                <a:cs typeface="Courier New" panose="02070309020205020404" pitchFamily="49" charset="0"/>
              </a:rPr>
              <a:t>ARRAY,C,T</a:t>
            </a:r>
            <a:r>
              <a:rPr kumimoji="1" lang="en-US" altLang="zh-CN" sz="2400" b="1" dirty="0">
                <a:latin typeface="宋体" panose="02010600030101010101" pitchFamily="2" charset="-122"/>
                <a:cs typeface="Courier New" panose="02070309020205020404" pitchFamily="49" charset="0"/>
              </a:rPr>
              <a:t>);</a:t>
            </a:r>
          </a:p>
          <a:p>
            <a:pPr algn="just">
              <a:spcBef>
                <a:spcPct val="0"/>
              </a:spcBef>
              <a:buFontTx/>
              <a:buNone/>
            </a:pPr>
            <a:r>
              <a:rPr kumimoji="1" lang="en-US" altLang="zh-CN" sz="2400" b="1" dirty="0">
                <a:latin typeface="宋体" panose="02010600030101010101" pitchFamily="2" charset="-122"/>
                <a:cs typeface="Courier New" panose="02070309020205020404" pitchFamily="49" charset="0"/>
              </a:rPr>
              <a:t>   V</a:t>
            </a:r>
            <a:r>
              <a:rPr kumimoji="1" lang="en-US" altLang="zh-CN" sz="2400" b="1" dirty="0">
                <a:latin typeface="Courier New" panose="02070309020205020404" pitchFamily="49" charset="0"/>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PLACE:=T}</a:t>
            </a:r>
          </a:p>
          <a:p>
            <a:pPr algn="just">
              <a:spcBef>
                <a:spcPct val="0"/>
              </a:spcBef>
              <a:buFontTx/>
              <a:buNone/>
            </a:pPr>
            <a:r>
              <a:rPr kumimoji="1" lang="en-US" altLang="zh-CN" sz="2400" b="1" dirty="0">
                <a:latin typeface="宋体" panose="02010600030101010101" pitchFamily="2" charset="-122"/>
                <a:cs typeface="Courier New" panose="02070309020205020404" pitchFamily="49" charset="0"/>
              </a:rPr>
              <a:t>   </a:t>
            </a:r>
            <a:r>
              <a:rPr kumimoji="1" lang="zh-CN" altLang="en-US" sz="2400" b="1" dirty="0">
                <a:latin typeface="宋体" panose="02010600030101010101" pitchFamily="2" charset="-122"/>
                <a:cs typeface="Courier New" panose="02070309020205020404" pitchFamily="49" charset="0"/>
              </a:rPr>
              <a:t>此处</a:t>
            </a:r>
            <a:r>
              <a:rPr kumimoji="1" lang="en-US" altLang="zh-CN" sz="2400" b="1" dirty="0">
                <a:latin typeface="宋体" panose="02010600030101010101" pitchFamily="2" charset="-122"/>
                <a:cs typeface="Courier New" panose="02070309020205020404" pitchFamily="49" charset="0"/>
              </a:rPr>
              <a:t>C</a:t>
            </a:r>
            <a:r>
              <a:rPr kumimoji="1" lang="zh-CN" altLang="en-US" sz="2400" b="1" dirty="0">
                <a:latin typeface="宋体" panose="02010600030101010101" pitchFamily="2" charset="-122"/>
                <a:cs typeface="Courier New" panose="02070309020205020404" pitchFamily="49" charset="0"/>
              </a:rPr>
              <a:t>是常数</a:t>
            </a:r>
            <a:r>
              <a:rPr kumimoji="1" lang="en-US" altLang="zh-CN" sz="2400" b="1" dirty="0">
                <a:latin typeface="宋体" panose="02010600030101010101" pitchFamily="2" charset="-122"/>
                <a:cs typeface="Courier New" panose="02070309020205020404" pitchFamily="49" charset="0"/>
              </a:rPr>
              <a:t>,</a:t>
            </a:r>
            <a:r>
              <a:rPr kumimoji="1" lang="zh-CN" altLang="en-US" sz="2400" b="1" dirty="0">
                <a:latin typeface="宋体" panose="02010600030101010101" pitchFamily="2" charset="-122"/>
                <a:cs typeface="Courier New" panose="02070309020205020404" pitchFamily="49" charset="0"/>
              </a:rPr>
              <a:t>根据内情向量表中记录</a:t>
            </a:r>
            <a:r>
              <a:rPr kumimoji="1" lang="en-US" altLang="zh-CN" sz="2400" b="1" dirty="0">
                <a:latin typeface="宋体" panose="02010600030101010101" pitchFamily="2" charset="-122"/>
                <a:cs typeface="Courier New" panose="02070309020205020404" pitchFamily="49" charset="0"/>
              </a:rPr>
              <a:t>a</a:t>
            </a:r>
            <a:r>
              <a:rPr kumimoji="1" lang="zh-CN" altLang="en-US" sz="2400" b="1" dirty="0">
                <a:latin typeface="宋体" panose="02010600030101010101" pitchFamily="2" charset="-122"/>
                <a:cs typeface="Courier New" panose="02070309020205020404" pitchFamily="49" charset="0"/>
              </a:rPr>
              <a:t>和</a:t>
            </a:r>
            <a:r>
              <a:rPr kumimoji="1" lang="en-US" altLang="zh-CN" sz="2400" b="1" dirty="0">
                <a:latin typeface="宋体" panose="02010600030101010101" pitchFamily="2" charset="-122"/>
                <a:cs typeface="Courier New" panose="02070309020205020404" pitchFamily="49" charset="0"/>
              </a:rPr>
              <a:t>C,</a:t>
            </a:r>
            <a:r>
              <a:rPr kumimoji="1" lang="zh-CN" altLang="en-US" sz="2400" b="1" dirty="0">
                <a:latin typeface="宋体" panose="02010600030101010101" pitchFamily="2" charset="-122"/>
                <a:cs typeface="Courier New" panose="02070309020205020404" pitchFamily="49" charset="0"/>
              </a:rPr>
              <a:t>执行</a:t>
            </a:r>
            <a:r>
              <a:rPr kumimoji="1" lang="en-US" altLang="zh-CN" sz="2400" b="1" dirty="0">
                <a:latin typeface="宋体" panose="02010600030101010101" pitchFamily="2" charset="-122"/>
                <a:cs typeface="Courier New" panose="02070309020205020404" pitchFamily="49" charset="0"/>
              </a:rPr>
              <a:t>T:=a-C</a:t>
            </a:r>
            <a:r>
              <a:rPr kumimoji="1" lang="zh-CN" altLang="en-US" sz="2400" b="1" dirty="0">
                <a:latin typeface="宋体" panose="02010600030101010101" pitchFamily="2" charset="-122"/>
                <a:cs typeface="Courier New" panose="02070309020205020404" pitchFamily="49" charset="0"/>
              </a:rPr>
              <a:t>。</a:t>
            </a:r>
          </a:p>
          <a:p>
            <a:pPr algn="just">
              <a:spcBef>
                <a:spcPct val="0"/>
              </a:spcBef>
              <a:buFontTx/>
              <a:buNone/>
            </a:pPr>
            <a:r>
              <a:rPr kumimoji="1" lang="zh-CN" altLang="en-US" sz="2400" b="1" dirty="0">
                <a:solidFill>
                  <a:srgbClr val="00FF00"/>
                </a:solidFill>
                <a:latin typeface="宋体" panose="02010600030101010101" pitchFamily="2" charset="-122"/>
                <a:cs typeface="Courier New" panose="02070309020205020404" pitchFamily="49" charset="0"/>
              </a:rPr>
              <a:t> </a:t>
            </a:r>
            <a:r>
              <a:rPr kumimoji="1" lang="zh-CN" altLang="en-US" sz="2400" b="1" dirty="0">
                <a:solidFill>
                  <a:srgbClr val="00FF00"/>
                </a:solidFill>
                <a:latin typeface="宋体" panose="02010600030101010101" pitchFamily="2" charset="-122"/>
              </a:rPr>
              <a:t>⑥</a:t>
            </a:r>
            <a:r>
              <a:rPr kumimoji="1" lang="zh-CN" altLang="en-US" sz="2400" b="1" dirty="0">
                <a:latin typeface="宋体" panose="02010600030101010101" pitchFamily="2" charset="-122"/>
                <a:cs typeface="Courier New" panose="02070309020205020404" pitchFamily="49" charset="0"/>
              </a:rPr>
              <a:t> </a:t>
            </a:r>
            <a:r>
              <a:rPr kumimoji="1" lang="en-US" altLang="zh-CN" sz="2400" b="1" dirty="0">
                <a:latin typeface="宋体" panose="02010600030101010101" pitchFamily="2" charset="-122"/>
                <a:cs typeface="Courier New" panose="02070309020205020404" pitchFamily="49" charset="0"/>
              </a:rPr>
              <a:t>V∷=</a:t>
            </a:r>
            <a:r>
              <a:rPr kumimoji="1" lang="en-US" altLang="zh-CN" sz="2400" b="1" dirty="0" err="1">
                <a:latin typeface="宋体" panose="02010600030101010101" pitchFamily="2" charset="-122"/>
                <a:cs typeface="Courier New" panose="02070309020205020404" pitchFamily="49" charset="0"/>
              </a:rPr>
              <a:t>i</a:t>
            </a:r>
            <a:r>
              <a:rPr kumimoji="1" lang="en-US" altLang="zh-CN" sz="2400" b="1" dirty="0">
                <a:latin typeface="宋体" panose="02010600030101010101" pitchFamily="2" charset="-122"/>
                <a:cs typeface="Courier New" panose="02070309020205020404" pitchFamily="49" charset="0"/>
              </a:rPr>
              <a:t></a:t>
            </a:r>
          </a:p>
          <a:p>
            <a:pPr algn="just">
              <a:spcBef>
                <a:spcPct val="0"/>
              </a:spcBef>
              <a:buFontTx/>
              <a:buNone/>
            </a:pPr>
            <a:r>
              <a:rPr kumimoji="1" lang="en-US" altLang="zh-CN" sz="2400" b="1" dirty="0">
                <a:latin typeface="宋体" panose="02010600030101010101" pitchFamily="2" charset="-122"/>
                <a:cs typeface="Courier New" panose="02070309020205020404" pitchFamily="49" charset="0"/>
              </a:rPr>
              <a:t>   {V</a:t>
            </a:r>
            <a:r>
              <a:rPr kumimoji="1" lang="en-US" altLang="zh-CN" sz="2400" b="1" dirty="0">
                <a:latin typeface="Courier New" panose="02070309020205020404" pitchFamily="49" charset="0"/>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PLACE:=ENTRY(</a:t>
            </a:r>
            <a:r>
              <a:rPr kumimoji="1" lang="en-US" altLang="zh-CN" sz="2400" b="1" dirty="0" err="1">
                <a:latin typeface="宋体" panose="02010600030101010101" pitchFamily="2" charset="-122"/>
                <a:cs typeface="Courier New" panose="02070309020205020404" pitchFamily="49" charset="0"/>
              </a:rPr>
              <a:t>i</a:t>
            </a:r>
            <a:r>
              <a:rPr kumimoji="1" lang="en-US" altLang="zh-CN" sz="2400" b="1" dirty="0">
                <a:latin typeface="宋体" panose="02010600030101010101" pitchFamily="2" charset="-122"/>
                <a:cs typeface="Courier New" panose="02070309020205020404" pitchFamily="49" charset="0"/>
              </a:rPr>
              <a:t>);V</a:t>
            </a:r>
            <a:r>
              <a:rPr kumimoji="1" lang="en-US" altLang="zh-CN" sz="2400" b="1" dirty="0">
                <a:latin typeface="Courier New" panose="02070309020205020404" pitchFamily="49" charset="0"/>
                <a:cs typeface="Courier New" panose="02070309020205020404" pitchFamily="49" charset="0"/>
              </a:rPr>
              <a:t>·</a:t>
            </a:r>
            <a:r>
              <a:rPr kumimoji="1" lang="en-US" altLang="zh-CN" sz="2400" b="1" dirty="0">
                <a:latin typeface="宋体" panose="02010600030101010101" pitchFamily="2" charset="-122"/>
                <a:cs typeface="Courier New" panose="02070309020205020404" pitchFamily="49" charset="0"/>
              </a:rPr>
              <a:t>OFFSET:=null}</a:t>
            </a:r>
          </a:p>
        </p:txBody>
      </p:sp>
    </p:spTree>
    <p:extLst>
      <p:ext uri="{BB962C8B-B14F-4D97-AF65-F5344CB8AC3E}">
        <p14:creationId xmlns:p14="http://schemas.microsoft.com/office/powerpoint/2010/main" val="404372415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58114"/>
                                        </p:tgtEl>
                                        <p:attrNameLst>
                                          <p:attrName>style.visibility</p:attrName>
                                        </p:attrNameLst>
                                      </p:cBhvr>
                                      <p:to>
                                        <p:strVal val="visible"/>
                                      </p:to>
                                    </p:set>
                                    <p:anim calcmode="lin" valueType="num">
                                      <p:cBhvr additive="base">
                                        <p:cTn id="7" dur="500" fill="hold"/>
                                        <p:tgtEl>
                                          <p:spTgt spid="858114"/>
                                        </p:tgtEl>
                                        <p:attrNameLst>
                                          <p:attrName>ppt_x</p:attrName>
                                        </p:attrNameLst>
                                      </p:cBhvr>
                                      <p:tavLst>
                                        <p:tav tm="0">
                                          <p:val>
                                            <p:strVal val="0-#ppt_w/2"/>
                                          </p:val>
                                        </p:tav>
                                        <p:tav tm="100000">
                                          <p:val>
                                            <p:strVal val="#ppt_x"/>
                                          </p:val>
                                        </p:tav>
                                      </p:tavLst>
                                    </p:anim>
                                    <p:anim calcmode="lin" valueType="num">
                                      <p:cBhvr additive="base">
                                        <p:cTn id="8" dur="500" fill="hold"/>
                                        <p:tgtEl>
                                          <p:spTgt spid="8581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8114" grpId="0" autoUpdateAnimBg="0"/>
    </p:bld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9138" name="Text Box 2"/>
          <p:cNvSpPr txBox="1">
            <a:spLocks noChangeArrowheads="1"/>
          </p:cNvSpPr>
          <p:nvPr/>
        </p:nvSpPr>
        <p:spPr bwMode="auto">
          <a:xfrm>
            <a:off x="1905000" y="425451"/>
            <a:ext cx="8305800" cy="5883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b="1" dirty="0">
                <a:solidFill>
                  <a:srgbClr val="00FF00"/>
                </a:solidFill>
                <a:latin typeface="宋体" panose="02010600030101010101" pitchFamily="2" charset="-122"/>
              </a:rPr>
              <a:t>⑦</a:t>
            </a:r>
            <a:r>
              <a:rPr kumimoji="1" lang="en-US" altLang="zh-CN" sz="2000" b="1" dirty="0">
                <a:solidFill>
                  <a:srgbClr val="00FF00"/>
                </a:solidFill>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a:latin typeface="宋体" panose="02010600030101010101" pitchFamily="2" charset="-122"/>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baseline="30000" dirty="0">
                <a:latin typeface="宋体" panose="02010600030101010101" pitchFamily="2" charset="-122"/>
                <a:cs typeface="Courier New" panose="02070309020205020404" pitchFamily="49" charset="0"/>
              </a:rPr>
              <a:t>(1)</a:t>
            </a:r>
            <a:r>
              <a:rPr kumimoji="1" lang="en-US" altLang="zh-CN" sz="2000" b="1" dirty="0">
                <a:latin typeface="宋体" panose="02010600030101010101" pitchFamily="2" charset="-122"/>
                <a:cs typeface="Courier New" panose="02070309020205020404" pitchFamily="49" charset="0"/>
              </a:rPr>
              <a:t>,E</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{T:=NEWTEMP;K:=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baseline="30000" dirty="0">
                <a:latin typeface="宋体" panose="02010600030101010101" pitchFamily="2" charset="-122"/>
                <a:cs typeface="Courier New" panose="02070309020205020404" pitchFamily="49" charset="0"/>
              </a:rPr>
              <a:t>(1)</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DIM+1 (</a:t>
            </a:r>
            <a:r>
              <a:rPr kumimoji="1" lang="zh-CN" altLang="en-US" sz="2000" b="1" dirty="0">
                <a:latin typeface="宋体" panose="02010600030101010101" pitchFamily="2" charset="-122"/>
                <a:cs typeface="Courier New" panose="02070309020205020404" pitchFamily="49" charset="0"/>
              </a:rPr>
              <a:t>记录下标维序数</a:t>
            </a:r>
            <a:r>
              <a:rPr kumimoji="1" lang="en-US" altLang="zh-CN" sz="2000" b="1" dirty="0">
                <a:latin typeface="宋体" panose="02010600030101010101" pitchFamily="2" charset="-122"/>
                <a:cs typeface="Courier New" panose="02070309020205020404" pitchFamily="49" charset="0"/>
              </a:rPr>
              <a:t>)</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d</a:t>
            </a:r>
            <a:r>
              <a:rPr kumimoji="1" lang="en-US" altLang="zh-CN" sz="2000" b="1" baseline="30000" dirty="0" err="1">
                <a:latin typeface="宋体" panose="02010600030101010101" pitchFamily="2" charset="-122"/>
                <a:cs typeface="Courier New" panose="02070309020205020404" pitchFamily="49" charset="0"/>
              </a:rPr>
              <a:t>k</a:t>
            </a:r>
            <a:r>
              <a:rPr kumimoji="1" lang="en-US" altLang="zh-CN" sz="2000" b="1" dirty="0">
                <a:latin typeface="宋体" panose="02010600030101010101" pitchFamily="2" charset="-122"/>
                <a:cs typeface="Courier New" panose="02070309020205020404" pitchFamily="49" charset="0"/>
              </a:rPr>
              <a:t>:=LIMIT(</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baseline="30000" dirty="0">
                <a:latin typeface="宋体" panose="02010600030101010101" pitchFamily="2" charset="-122"/>
                <a:cs typeface="Courier New" panose="02070309020205020404" pitchFamily="49" charset="0"/>
              </a:rPr>
              <a:t>(1)</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ARRAY,K);</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GEN (*,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baseline="30000" dirty="0">
                <a:latin typeface="宋体" panose="02010600030101010101" pitchFamily="2" charset="-122"/>
                <a:cs typeface="Courier New" panose="02070309020205020404" pitchFamily="49" charset="0"/>
              </a:rPr>
              <a:t>(1)</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 </a:t>
            </a:r>
            <a:r>
              <a:rPr kumimoji="1" lang="en-US" altLang="zh-CN" sz="2000" b="1" dirty="0" err="1">
                <a:latin typeface="宋体" panose="02010600030101010101" pitchFamily="2" charset="-122"/>
                <a:cs typeface="Courier New" panose="02070309020205020404" pitchFamily="49" charset="0"/>
              </a:rPr>
              <a:t>d</a:t>
            </a:r>
            <a:r>
              <a:rPr kumimoji="1" lang="en-US" altLang="zh-CN" sz="2000" b="1" baseline="30000" dirty="0" err="1">
                <a:latin typeface="宋体" panose="02010600030101010101" pitchFamily="2" charset="-122"/>
                <a:cs typeface="Courier New" panose="02070309020205020404" pitchFamily="49" charset="0"/>
              </a:rPr>
              <a:t>k</a:t>
            </a:r>
            <a:r>
              <a:rPr kumimoji="1" lang="en-US" altLang="zh-CN" sz="2000" b="1" dirty="0">
                <a:latin typeface="宋体" panose="02010600030101010101" pitchFamily="2" charset="-122"/>
                <a:cs typeface="Courier New" panose="02070309020205020404" pitchFamily="49" charset="0"/>
              </a:rPr>
              <a:t>, T);</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GEN(+ E</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PLACE,T,T);</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ARRAY</a:t>
            </a:r>
            <a:r>
              <a:rPr kumimoji="1" lang="en-US" altLang="zh-CN"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baseline="30000" dirty="0">
                <a:latin typeface="宋体" panose="02010600030101010101" pitchFamily="2" charset="-122"/>
                <a:cs typeface="Courier New" panose="02070309020205020404" pitchFamily="49" charset="0"/>
              </a:rPr>
              <a:t>(1)</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ARRAY;(</a:t>
            </a:r>
            <a:r>
              <a:rPr kumimoji="1" lang="zh-CN" altLang="en-US" sz="2000" b="1" dirty="0">
                <a:latin typeface="宋体" panose="02010600030101010101" pitchFamily="2" charset="-122"/>
                <a:cs typeface="Courier New" panose="02070309020205020404" pitchFamily="49" charset="0"/>
              </a:rPr>
              <a:t>传递</a:t>
            </a:r>
            <a:r>
              <a:rPr kumimoji="1" lang="en-US" altLang="zh-CN" sz="2000" b="1" dirty="0">
                <a:latin typeface="宋体" panose="02010600030101010101" pitchFamily="2" charset="-122"/>
                <a:cs typeface="Courier New" panose="02070309020205020404" pitchFamily="49" charset="0"/>
              </a:rPr>
              <a:t>ENTRY(</a:t>
            </a:r>
            <a:r>
              <a:rPr kumimoji="1" lang="en-US" altLang="zh-CN" sz="2000" b="1" dirty="0" err="1">
                <a:latin typeface="宋体" panose="02010600030101010101" pitchFamily="2" charset="-122"/>
                <a:cs typeface="Courier New" panose="02070309020205020404" pitchFamily="49" charset="0"/>
              </a:rPr>
              <a:t>i</a:t>
            </a:r>
            <a:r>
              <a:rPr kumimoji="1" lang="en-US" altLang="zh-CN" sz="2000" b="1" dirty="0">
                <a:latin typeface="宋体" panose="02010600030101010101" pitchFamily="2" charset="-122"/>
                <a:cs typeface="Courier New" panose="02070309020205020404" pitchFamily="49" charset="0"/>
              </a:rPr>
              <a:t>))</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PLACE</a:t>
            </a:r>
            <a:r>
              <a:rPr kumimoji="1" lang="en-US" altLang="zh-CN" sz="2000" b="1" dirty="0">
                <a:latin typeface="宋体" panose="02010600030101010101" pitchFamily="2" charset="-122"/>
                <a:cs typeface="Courier New" panose="02070309020205020404" pitchFamily="49" charset="0"/>
              </a:rPr>
              <a:t>:=T;(</a:t>
            </a:r>
            <a:r>
              <a:rPr kumimoji="1" lang="zh-CN" altLang="en-US" sz="2000" b="1" dirty="0">
                <a:latin typeface="宋体" panose="02010600030101010101" pitchFamily="2" charset="-122"/>
                <a:cs typeface="Courier New" panose="02070309020205020404" pitchFamily="49" charset="0"/>
              </a:rPr>
              <a:t>传递存放</a:t>
            </a:r>
            <a:r>
              <a:rPr kumimoji="1" lang="en-US" altLang="zh-CN" sz="2000" b="1" dirty="0">
                <a:latin typeface="宋体" panose="02010600030101010101" pitchFamily="2" charset="-122"/>
                <a:cs typeface="Courier New" panose="02070309020205020404" pitchFamily="49" charset="0"/>
              </a:rPr>
              <a:t>VARPART</a:t>
            </a:r>
            <a:r>
              <a:rPr kumimoji="1" lang="zh-CN" altLang="en-US" sz="2000" b="1" dirty="0">
                <a:latin typeface="宋体" panose="02010600030101010101" pitchFamily="2" charset="-122"/>
                <a:cs typeface="Courier New" panose="02070309020205020404" pitchFamily="49" charset="0"/>
              </a:rPr>
              <a:t>中间结果</a:t>
            </a:r>
            <a:r>
              <a:rPr kumimoji="1" lang="en-US" altLang="zh-CN" sz="2000" b="1" dirty="0">
                <a:latin typeface="宋体" panose="02010600030101010101" pitchFamily="2" charset="-122"/>
                <a:cs typeface="Courier New" panose="02070309020205020404" pitchFamily="49" charset="0"/>
              </a:rPr>
              <a:t>T)</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DIM</a:t>
            </a:r>
            <a:r>
              <a:rPr kumimoji="1" lang="en-US" altLang="zh-CN" sz="2000" b="1" dirty="0">
                <a:latin typeface="宋体" panose="02010600030101010101" pitchFamily="2" charset="-122"/>
                <a:cs typeface="Courier New" panose="02070309020205020404" pitchFamily="49" charset="0"/>
              </a:rPr>
              <a:t>:=K}</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zh-CN" altLang="en-US" sz="2000" b="1" dirty="0">
                <a:latin typeface="宋体" panose="02010600030101010101" pitchFamily="2" charset="-122"/>
                <a:cs typeface="Courier New" panose="02070309020205020404" pitchFamily="49" charset="0"/>
              </a:rPr>
              <a:t>这里所产生的两个四元式相当于执行</a:t>
            </a:r>
          </a:p>
          <a:p>
            <a:pPr algn="just">
              <a:spcBef>
                <a:spcPct val="0"/>
              </a:spcBef>
              <a:buFontTx/>
              <a:buNone/>
            </a:pPr>
            <a:r>
              <a:rPr kumimoji="1" lang="zh-CN" altLang="en-US"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baseline="30000" dirty="0">
                <a:latin typeface="宋体" panose="02010600030101010101" pitchFamily="2" charset="-122"/>
                <a:cs typeface="Courier New" panose="02070309020205020404" pitchFamily="49" charset="0"/>
              </a:rPr>
              <a:t>(1)</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 </a:t>
            </a:r>
            <a:r>
              <a:rPr kumimoji="1" lang="en-US" altLang="zh-CN" sz="2000" b="1" dirty="0" err="1">
                <a:latin typeface="宋体" panose="02010600030101010101" pitchFamily="2" charset="-122"/>
                <a:cs typeface="Courier New" panose="02070309020205020404" pitchFamily="49" charset="0"/>
              </a:rPr>
              <a:t>d</a:t>
            </a:r>
            <a:r>
              <a:rPr kumimoji="1" lang="en-US" altLang="zh-CN" sz="2000" b="1" baseline="30000" dirty="0" err="1">
                <a:latin typeface="宋体" panose="02010600030101010101" pitchFamily="2" charset="-122"/>
                <a:cs typeface="Courier New" panose="02070309020205020404" pitchFamily="49" charset="0"/>
              </a:rPr>
              <a:t>k</a:t>
            </a:r>
            <a:r>
              <a:rPr kumimoji="1" lang="en-US" altLang="zh-CN"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i</a:t>
            </a:r>
            <a:r>
              <a:rPr kumimoji="1" lang="en-US" altLang="zh-CN" sz="2000" b="1" baseline="30000" dirty="0" err="1">
                <a:latin typeface="宋体" panose="02010600030101010101" pitchFamily="2" charset="-122"/>
                <a:cs typeface="Courier New" panose="02070309020205020404" pitchFamily="49" charset="0"/>
              </a:rPr>
              <a:t>k</a:t>
            </a:r>
            <a:r>
              <a:rPr kumimoji="1" lang="en-US" altLang="zh-CN" sz="2000" b="1" dirty="0">
                <a:latin typeface="宋体" panose="02010600030101010101" pitchFamily="2" charset="-122"/>
                <a:cs typeface="Courier New" panose="02070309020205020404" pitchFamily="49" charset="0"/>
              </a:rPr>
              <a:t></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zh-CN" altLang="en-US" sz="2000" b="1" dirty="0">
                <a:latin typeface="宋体" panose="02010600030101010101" pitchFamily="2" charset="-122"/>
                <a:cs typeface="Courier New" panose="02070309020205020404" pitchFamily="49" charset="0"/>
              </a:rPr>
              <a:t>其中</a:t>
            </a:r>
            <a:r>
              <a:rPr kumimoji="1" lang="en-US" altLang="zh-CN" sz="2000" b="1" dirty="0" err="1">
                <a:latin typeface="宋体" panose="02010600030101010101" pitchFamily="2" charset="-122"/>
                <a:cs typeface="Courier New" panose="02070309020205020404" pitchFamily="49" charset="0"/>
              </a:rPr>
              <a:t>i</a:t>
            </a:r>
            <a:r>
              <a:rPr kumimoji="1" lang="en-US" altLang="zh-CN" sz="2000" b="1" baseline="30000" dirty="0" err="1">
                <a:latin typeface="宋体" panose="02010600030101010101" pitchFamily="2" charset="-122"/>
                <a:cs typeface="Courier New" panose="02070309020205020404" pitchFamily="49" charset="0"/>
              </a:rPr>
              <a:t>k</a:t>
            </a:r>
            <a:r>
              <a:rPr kumimoji="1" lang="zh-CN" altLang="en-US" sz="2000" b="1" dirty="0">
                <a:latin typeface="宋体" panose="02010600030101010101" pitchFamily="2" charset="-122"/>
                <a:cs typeface="Courier New" panose="02070309020205020404" pitchFamily="49" charset="0"/>
              </a:rPr>
              <a:t>为</a:t>
            </a:r>
            <a:r>
              <a:rPr kumimoji="1" lang="en-US" altLang="zh-CN" sz="2000" b="1" dirty="0">
                <a:latin typeface="宋体" panose="02010600030101010101" pitchFamily="2" charset="-122"/>
                <a:cs typeface="Courier New" panose="02070309020205020404" pitchFamily="49" charset="0"/>
              </a:rPr>
              <a:t>E</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a:t>
            </a:r>
            <a:r>
              <a:rPr kumimoji="1" lang="zh-CN" altLang="en-US" sz="2000" b="1" dirty="0">
                <a:latin typeface="宋体" panose="02010600030101010101" pitchFamily="2" charset="-122"/>
                <a:cs typeface="Courier New" panose="02070309020205020404" pitchFamily="49" charset="0"/>
              </a:rPr>
              <a:t>结果值保存在</a:t>
            </a:r>
            <a:r>
              <a:rPr kumimoji="1" lang="en-US" altLang="zh-CN" sz="2000" b="1" dirty="0">
                <a:latin typeface="宋体" panose="02010600030101010101" pitchFamily="2" charset="-122"/>
                <a:cs typeface="Courier New" panose="02070309020205020404" pitchFamily="49" charset="0"/>
              </a:rPr>
              <a:t>T</a:t>
            </a:r>
            <a:r>
              <a:rPr kumimoji="1" lang="zh-CN" altLang="en-US" sz="2000" b="1" dirty="0">
                <a:latin typeface="宋体" panose="02010600030101010101" pitchFamily="2" charset="-122"/>
                <a:cs typeface="Courier New" panose="02070309020205020404" pitchFamily="49" charset="0"/>
              </a:rPr>
              <a:t>中。这是用乘、加运算累计</a:t>
            </a:r>
            <a:r>
              <a:rPr kumimoji="1" lang="en-US" altLang="zh-CN" sz="2000" b="1" dirty="0">
                <a:latin typeface="宋体" panose="02010600030101010101" pitchFamily="2" charset="-122"/>
                <a:cs typeface="Courier New" panose="02070309020205020404" pitchFamily="49" charset="0"/>
              </a:rPr>
              <a:t>VARPART   </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zh-CN" altLang="en-US" sz="2000" b="1" dirty="0">
                <a:latin typeface="宋体" panose="02010600030101010101" pitchFamily="2" charset="-122"/>
                <a:cs typeface="Courier New" panose="02070309020205020404" pitchFamily="49" charset="0"/>
              </a:rPr>
              <a:t>的过程。</a:t>
            </a:r>
          </a:p>
          <a:p>
            <a:pPr algn="just">
              <a:spcBef>
                <a:spcPct val="0"/>
              </a:spcBef>
              <a:buFontTx/>
              <a:buNone/>
            </a:pPr>
            <a:r>
              <a:rPr kumimoji="1" lang="zh-CN" altLang="en-US" sz="2000" b="1" dirty="0">
                <a:solidFill>
                  <a:srgbClr val="00FF00"/>
                </a:solidFill>
                <a:latin typeface="宋体" panose="02010600030101010101" pitchFamily="2" charset="-122"/>
              </a:rPr>
              <a:t>⑧</a:t>
            </a:r>
            <a:r>
              <a:rPr kumimoji="1" lang="zh-CN" altLang="en-US"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a:latin typeface="宋体" panose="02010600030101010101" pitchFamily="2" charset="-122"/>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i</a:t>
            </a:r>
            <a:r>
              <a:rPr kumimoji="1" lang="zh-CN" altLang="en-US" sz="2000" b="1" dirty="0">
                <a:latin typeface="宋体" panose="02010600030101010101" pitchFamily="2" charset="-122"/>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E</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PALCE</a:t>
            </a:r>
            <a:r>
              <a:rPr kumimoji="1" lang="en-US" altLang="zh-CN" sz="2000" b="1" dirty="0">
                <a:latin typeface="宋体" panose="02010600030101010101" pitchFamily="2" charset="-122"/>
                <a:cs typeface="Courier New" panose="02070309020205020404" pitchFamily="49" charset="0"/>
              </a:rPr>
              <a:t>:=E</a:t>
            </a:r>
            <a:r>
              <a:rPr kumimoji="1" lang="en-US" altLang="zh-CN" sz="2000" b="1" dirty="0">
                <a:latin typeface="Courier New" panose="02070309020205020404" pitchFamily="49" charset="0"/>
                <a:cs typeface="Courier New" panose="02070309020205020404" pitchFamily="49" charset="0"/>
              </a:rPr>
              <a:t>·</a:t>
            </a:r>
            <a:r>
              <a:rPr kumimoji="1" lang="en-US" altLang="zh-CN" sz="2000" b="1" dirty="0">
                <a:latin typeface="宋体" panose="02010600030101010101" pitchFamily="2" charset="-122"/>
                <a:cs typeface="Courier New" panose="02070309020205020404" pitchFamily="49" charset="0"/>
              </a:rPr>
              <a:t>PLACE;(</a:t>
            </a:r>
            <a:r>
              <a:rPr kumimoji="1" lang="zh-CN" altLang="en-US" sz="2000" b="1" dirty="0">
                <a:latin typeface="宋体" panose="02010600030101010101" pitchFamily="2" charset="-122"/>
                <a:cs typeface="Courier New" panose="02070309020205020404" pitchFamily="49" charset="0"/>
              </a:rPr>
              <a:t>相应于</a:t>
            </a:r>
            <a:r>
              <a:rPr kumimoji="1" lang="en-US" altLang="zh-CN" sz="2000" b="1" dirty="0">
                <a:latin typeface="宋体" panose="02010600030101010101" pitchFamily="2" charset="-122"/>
                <a:cs typeface="Courier New" panose="02070309020205020404" pitchFamily="49" charset="0"/>
              </a:rPr>
              <a:t>VARPART:=1)</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DIM</a:t>
            </a:r>
            <a:r>
              <a:rPr kumimoji="1" lang="en-US" altLang="zh-CN" sz="2000" b="1" dirty="0">
                <a:latin typeface="宋体" panose="02010600030101010101" pitchFamily="2" charset="-122"/>
                <a:cs typeface="Courier New" panose="02070309020205020404" pitchFamily="49" charset="0"/>
              </a:rPr>
              <a:t>:=1;</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ARRAY</a:t>
            </a:r>
            <a:r>
              <a:rPr kumimoji="1" lang="en-US" altLang="zh-CN" sz="2000" b="1" dirty="0">
                <a:latin typeface="宋体" panose="02010600030101010101" pitchFamily="2" charset="-122"/>
                <a:cs typeface="Courier New" panose="02070309020205020404" pitchFamily="49" charset="0"/>
              </a:rPr>
              <a:t>:=ENTRY(</a:t>
            </a:r>
            <a:r>
              <a:rPr kumimoji="1" lang="en-US" altLang="zh-CN" sz="2000" b="1" dirty="0" err="1">
                <a:latin typeface="宋体" panose="02010600030101010101" pitchFamily="2" charset="-122"/>
                <a:cs typeface="Courier New" panose="02070309020205020404" pitchFamily="49" charset="0"/>
              </a:rPr>
              <a:t>i</a:t>
            </a:r>
            <a:r>
              <a:rPr kumimoji="1" lang="en-US" altLang="zh-CN" sz="2000" b="1" dirty="0">
                <a:latin typeface="宋体" panose="02010600030101010101" pitchFamily="2" charset="-122"/>
                <a:cs typeface="Courier New" panose="02070309020205020404" pitchFamily="49" charset="0"/>
              </a:rPr>
              <a:t>)}</a:t>
            </a:r>
          </a:p>
          <a:p>
            <a:pPr algn="just">
              <a:spcBef>
                <a:spcPct val="0"/>
              </a:spcBef>
              <a:buFontTx/>
              <a:buNone/>
            </a:pPr>
            <a:r>
              <a:rPr kumimoji="1" lang="en-US" altLang="zh-CN" sz="2000" b="1" dirty="0">
                <a:latin typeface="宋体" panose="02010600030101010101" pitchFamily="2" charset="-122"/>
                <a:cs typeface="Courier New" panose="02070309020205020404" pitchFamily="49" charset="0"/>
              </a:rPr>
              <a:t>   </a:t>
            </a:r>
            <a:r>
              <a:rPr kumimoji="1" lang="zh-CN" altLang="en-US" sz="2000" b="1" dirty="0">
                <a:latin typeface="宋体" panose="02010600030101010101" pitchFamily="2" charset="-122"/>
                <a:cs typeface="Courier New" panose="02070309020205020404" pitchFamily="49" charset="0"/>
              </a:rPr>
              <a:t>这里</a:t>
            </a:r>
            <a:r>
              <a:rPr kumimoji="1" lang="en-US" altLang="zh-CN" sz="2000" b="1" dirty="0">
                <a:latin typeface="宋体" panose="02010600030101010101" pitchFamily="2" charset="-122"/>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ARRAY</a:t>
            </a:r>
            <a:r>
              <a:rPr kumimoji="1" lang="zh-CN" altLang="en-US" sz="2000" b="1" dirty="0">
                <a:latin typeface="宋体" panose="02010600030101010101" pitchFamily="2" charset="-122"/>
                <a:cs typeface="Courier New" panose="02070309020205020404" pitchFamily="49" charset="0"/>
              </a:rPr>
              <a:t>指向数组名</a:t>
            </a:r>
            <a:r>
              <a:rPr kumimoji="1" lang="en-US" altLang="zh-CN" sz="2000" b="1" dirty="0" err="1">
                <a:latin typeface="宋体" panose="02010600030101010101" pitchFamily="2" charset="-122"/>
                <a:cs typeface="Courier New" panose="02070309020205020404" pitchFamily="49" charset="0"/>
              </a:rPr>
              <a:t>i</a:t>
            </a:r>
            <a:r>
              <a:rPr kumimoji="1" lang="zh-CN" altLang="en-US" sz="2000" b="1" dirty="0">
                <a:latin typeface="宋体" panose="02010600030101010101" pitchFamily="2" charset="-122"/>
                <a:cs typeface="Courier New" panose="02070309020205020404" pitchFamily="49" charset="0"/>
              </a:rPr>
              <a:t>符号表入口</a:t>
            </a:r>
            <a:r>
              <a:rPr kumimoji="1" lang="en-US" altLang="zh-CN" sz="2000" b="1" dirty="0">
                <a:latin typeface="宋体" panose="02010600030101010101" pitchFamily="2" charset="-122"/>
                <a:cs typeface="Courier New" panose="02070309020205020404" pitchFamily="49" charset="0"/>
              </a:rPr>
              <a:t>,</a:t>
            </a:r>
            <a:r>
              <a:rPr kumimoji="1" lang="zh-CN" altLang="en-US" sz="2000" b="1" dirty="0">
                <a:latin typeface="宋体" panose="02010600030101010101" pitchFamily="2" charset="-122"/>
                <a:cs typeface="Courier New" panose="02070309020205020404" pitchFamily="49" charset="0"/>
              </a:rPr>
              <a:t>作为指示</a:t>
            </a:r>
            <a:r>
              <a:rPr kumimoji="1" lang="en-US" altLang="zh-CN" sz="2000" b="1" dirty="0">
                <a:latin typeface="宋体" panose="02010600030101010101" pitchFamily="2" charset="-122"/>
                <a:cs typeface="Courier New" panose="02070309020205020404" pitchFamily="49" charset="0"/>
              </a:rPr>
              <a:t>VARPART</a:t>
            </a:r>
            <a:r>
              <a:rPr kumimoji="1" lang="zh-CN" altLang="en-US" sz="2000" b="1" dirty="0">
                <a:latin typeface="宋体" panose="02010600030101010101" pitchFamily="2" charset="-122"/>
                <a:cs typeface="Courier New" panose="02070309020205020404" pitchFamily="49" charset="0"/>
              </a:rPr>
              <a:t>初值的   </a:t>
            </a:r>
          </a:p>
          <a:p>
            <a:pPr algn="just">
              <a:spcBef>
                <a:spcPct val="0"/>
              </a:spcBef>
              <a:buFontTx/>
              <a:buNone/>
            </a:pPr>
            <a:r>
              <a:rPr kumimoji="1" lang="zh-CN" altLang="en-US" sz="2000" b="1" dirty="0">
                <a:latin typeface="宋体" panose="02010600030101010101" pitchFamily="2" charset="-122"/>
                <a:cs typeface="Courier New" panose="02070309020205020404" pitchFamily="49" charset="0"/>
              </a:rPr>
              <a:t>   </a:t>
            </a:r>
            <a:r>
              <a:rPr kumimoji="1" lang="en-US" altLang="zh-CN" sz="2000" b="1" dirty="0" err="1">
                <a:latin typeface="宋体" panose="02010600030101010101" pitchFamily="2" charset="-122"/>
                <a:cs typeface="Courier New" panose="02070309020205020404" pitchFamily="49" charset="0"/>
              </a:rPr>
              <a:t>elist</a:t>
            </a:r>
            <a:r>
              <a:rPr kumimoji="1" lang="en-US" altLang="zh-CN" sz="2000" b="1" dirty="0" err="1">
                <a:latin typeface="Courier New" panose="02070309020205020404" pitchFamily="49" charset="0"/>
                <a:cs typeface="Courier New" panose="02070309020205020404" pitchFamily="49" charset="0"/>
              </a:rPr>
              <a:t>·</a:t>
            </a:r>
            <a:r>
              <a:rPr kumimoji="1" lang="en-US" altLang="zh-CN" sz="2000" b="1" dirty="0" err="1">
                <a:latin typeface="宋体" panose="02010600030101010101" pitchFamily="2" charset="-122"/>
                <a:cs typeface="Courier New" panose="02070309020205020404" pitchFamily="49" charset="0"/>
              </a:rPr>
              <a:t>PLACE</a:t>
            </a:r>
            <a:r>
              <a:rPr kumimoji="1" lang="en-US" altLang="zh-CN" sz="2000" b="1" dirty="0">
                <a:latin typeface="宋体" panose="02010600030101010101" pitchFamily="2" charset="-122"/>
                <a:cs typeface="Courier New" panose="02070309020205020404" pitchFamily="49" charset="0"/>
              </a:rPr>
              <a:t>,</a:t>
            </a:r>
            <a:r>
              <a:rPr kumimoji="1" lang="zh-CN" altLang="en-US" sz="2000" b="1" dirty="0">
                <a:latin typeface="宋体" panose="02010600030101010101" pitchFamily="2" charset="-122"/>
                <a:cs typeface="Courier New" panose="02070309020205020404" pitchFamily="49" charset="0"/>
              </a:rPr>
              <a:t>指向第</a:t>
            </a:r>
          </a:p>
          <a:p>
            <a:pPr algn="just">
              <a:spcBef>
                <a:spcPct val="0"/>
              </a:spcBef>
              <a:buFontTx/>
              <a:buNone/>
            </a:pPr>
            <a:r>
              <a:rPr kumimoji="1" lang="zh-CN" altLang="en-US" sz="2000" b="1" dirty="0">
                <a:latin typeface="宋体" panose="02010600030101010101" pitchFamily="2" charset="-122"/>
              </a:rPr>
              <a:t>   一个下标式</a:t>
            </a:r>
            <a:r>
              <a:rPr kumimoji="1" lang="en-US" altLang="zh-CN" sz="2000" b="1" dirty="0">
                <a:cs typeface="Times New Roman" panose="02020603050405020304" pitchFamily="18" charset="0"/>
              </a:rPr>
              <a:t>E</a:t>
            </a:r>
            <a:r>
              <a:rPr kumimoji="1" lang="zh-CN" altLang="en-US" sz="2000" b="1" dirty="0">
                <a:latin typeface="宋体" panose="02010600030101010101" pitchFamily="2" charset="-122"/>
              </a:rPr>
              <a:t>的结果值单元</a:t>
            </a:r>
          </a:p>
        </p:txBody>
      </p:sp>
    </p:spTree>
    <p:extLst>
      <p:ext uri="{BB962C8B-B14F-4D97-AF65-F5344CB8AC3E}">
        <p14:creationId xmlns:p14="http://schemas.microsoft.com/office/powerpoint/2010/main" val="345616471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59138"/>
                                        </p:tgtEl>
                                        <p:attrNameLst>
                                          <p:attrName>style.visibility</p:attrName>
                                        </p:attrNameLst>
                                      </p:cBhvr>
                                      <p:to>
                                        <p:strVal val="visible"/>
                                      </p:to>
                                    </p:set>
                                    <p:anim calcmode="lin" valueType="num">
                                      <p:cBhvr additive="base">
                                        <p:cTn id="7" dur="500" fill="hold"/>
                                        <p:tgtEl>
                                          <p:spTgt spid="859138"/>
                                        </p:tgtEl>
                                        <p:attrNameLst>
                                          <p:attrName>ppt_x</p:attrName>
                                        </p:attrNameLst>
                                      </p:cBhvr>
                                      <p:tavLst>
                                        <p:tav tm="0">
                                          <p:val>
                                            <p:strVal val="0-#ppt_w/2"/>
                                          </p:val>
                                        </p:tav>
                                        <p:tav tm="100000">
                                          <p:val>
                                            <p:strVal val="#ppt_x"/>
                                          </p:val>
                                        </p:tav>
                                      </p:tavLst>
                                    </p:anim>
                                    <p:anim calcmode="lin" valueType="num">
                                      <p:cBhvr additive="base">
                                        <p:cTn id="8" dur="500" fill="hold"/>
                                        <p:tgtEl>
                                          <p:spTgt spid="8591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9138" grpId="0" autoUpdateAnimBg="0"/>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62" name="Rectangle 2"/>
          <p:cNvSpPr>
            <a:spLocks noGrp="1" noChangeArrowheads="1"/>
          </p:cNvSpPr>
          <p:nvPr>
            <p:ph type="body" idx="1"/>
          </p:nvPr>
        </p:nvSpPr>
        <p:spPr>
          <a:xfrm>
            <a:off x="1524000" y="685801"/>
            <a:ext cx="8991600" cy="5440363"/>
          </a:xfrm>
        </p:spPr>
        <p:txBody>
          <a:bodyPr/>
          <a:lstStyle/>
          <a:p>
            <a:pPr>
              <a:buFont typeface="Wingdings" panose="05000000000000000000" pitchFamily="2" charset="2"/>
              <a:buNone/>
            </a:pPr>
            <a:endParaRPr lang="en-US" altLang="zh-CN" sz="1800">
              <a:latin typeface="宋体" panose="02010600030101010101" pitchFamily="2" charset="-122"/>
            </a:endParaRPr>
          </a:p>
          <a:p>
            <a:pPr>
              <a:buFont typeface="Wingdings" panose="05000000000000000000" pitchFamily="2" charset="2"/>
              <a:buNone/>
            </a:pPr>
            <a:r>
              <a:rPr lang="zh-CN" altLang="en-US" sz="2000">
                <a:latin typeface="宋体" panose="02010600030101010101" pitchFamily="2" charset="-122"/>
              </a:rPr>
              <a:t>例</a:t>
            </a:r>
            <a:r>
              <a:rPr lang="en-US" altLang="zh-CN" sz="2000">
                <a:latin typeface="宋体" panose="02010600030101010101" pitchFamily="2" charset="-122"/>
              </a:rPr>
              <a:t>1</a:t>
            </a:r>
            <a:r>
              <a:rPr lang="en-US" altLang="zh-CN" sz="1800">
                <a:latin typeface="宋体" panose="02010600030101010101" pitchFamily="2" charset="-122"/>
              </a:rPr>
              <a:t>.A</a:t>
            </a:r>
            <a:r>
              <a:rPr lang="zh-CN" altLang="en-US" sz="1800">
                <a:latin typeface="宋体" panose="02010600030101010101" pitchFamily="2" charset="-122"/>
              </a:rPr>
              <a:t>是一个</a:t>
            </a:r>
            <a:r>
              <a:rPr lang="en-US" altLang="zh-CN" sz="1800">
                <a:latin typeface="宋体" panose="02010600030101010101" pitchFamily="2" charset="-122"/>
              </a:rPr>
              <a:t>10*20</a:t>
            </a:r>
            <a:r>
              <a:rPr lang="zh-CN" altLang="en-US" sz="1800">
                <a:latin typeface="宋体" panose="02010600030101010101" pitchFamily="2" charset="-122"/>
              </a:rPr>
              <a:t>的二维数组，</a:t>
            </a:r>
            <a:r>
              <a:rPr lang="zh-CN" altLang="en-US" sz="1800">
                <a:latin typeface="宋体" panose="02010600030101010101" pitchFamily="2" charset="-122"/>
                <a:cs typeface="Courier New" panose="02070309020205020404" pitchFamily="49" charset="0"/>
              </a:rPr>
              <a:t>各维下标下界为</a:t>
            </a:r>
            <a:r>
              <a:rPr lang="en-US" altLang="zh-CN" sz="1800">
                <a:latin typeface="宋体" panose="02010600030101010101" pitchFamily="2" charset="-122"/>
                <a:cs typeface="Courier New" panose="02070309020205020404" pitchFamily="49" charset="0"/>
              </a:rPr>
              <a:t>1,</a:t>
            </a:r>
            <a:r>
              <a:rPr lang="zh-CN" altLang="en-US" sz="1800">
                <a:latin typeface="宋体" panose="02010600030101010101" pitchFamily="2" charset="-122"/>
                <a:cs typeface="Courier New" panose="02070309020205020404" pitchFamily="49" charset="0"/>
              </a:rPr>
              <a:t>且</a:t>
            </a:r>
            <a:r>
              <a:rPr lang="en-US" altLang="zh-CN" sz="1800">
                <a:latin typeface="宋体" panose="02010600030101010101" pitchFamily="2" charset="-122"/>
                <a:cs typeface="Courier New" panose="02070309020205020404" pitchFamily="49" charset="0"/>
              </a:rPr>
              <a:t>d</a:t>
            </a:r>
            <a:r>
              <a:rPr lang="en-US" altLang="zh-CN" sz="1800" baseline="-25000">
                <a:latin typeface="宋体" panose="02010600030101010101" pitchFamily="2" charset="-122"/>
                <a:cs typeface="Courier New" panose="02070309020205020404" pitchFamily="49" charset="0"/>
              </a:rPr>
              <a:t>1</a:t>
            </a:r>
            <a:r>
              <a:rPr lang="en-US" altLang="zh-CN" sz="1800">
                <a:latin typeface="宋体" panose="02010600030101010101" pitchFamily="2" charset="-122"/>
                <a:cs typeface="Courier New" panose="02070309020205020404" pitchFamily="49" charset="0"/>
              </a:rPr>
              <a:t>=10,d</a:t>
            </a:r>
            <a:r>
              <a:rPr lang="en-US" altLang="zh-CN" sz="1800" baseline="-25000">
                <a:latin typeface="宋体" panose="02010600030101010101" pitchFamily="2" charset="-122"/>
                <a:cs typeface="Courier New" panose="02070309020205020404" pitchFamily="49" charset="0"/>
              </a:rPr>
              <a:t>2</a:t>
            </a:r>
            <a:r>
              <a:rPr lang="en-US" altLang="zh-CN" sz="1800">
                <a:latin typeface="宋体" panose="02010600030101010101" pitchFamily="2" charset="-122"/>
                <a:cs typeface="Courier New" panose="02070309020205020404" pitchFamily="49" charset="0"/>
              </a:rPr>
              <a:t>=20, </a:t>
            </a:r>
            <a:r>
              <a:rPr lang="zh-CN" altLang="en-US" sz="1800">
                <a:latin typeface="宋体" panose="02010600030101010101" pitchFamily="2" charset="-122"/>
                <a:cs typeface="Courier New" panose="02070309020205020404" pitchFamily="49" charset="0"/>
              </a:rPr>
              <a:t>则赋值</a:t>
            </a:r>
            <a:r>
              <a:rPr lang="zh-CN" altLang="en-US" sz="1800">
                <a:latin typeface="宋体" panose="02010600030101010101" pitchFamily="2" charset="-122"/>
              </a:rPr>
              <a:t>语句</a:t>
            </a:r>
          </a:p>
          <a:p>
            <a:pPr>
              <a:buFont typeface="Wingdings" panose="05000000000000000000" pitchFamily="2" charset="2"/>
              <a:buNone/>
            </a:pPr>
            <a:r>
              <a:rPr lang="zh-CN" altLang="en-US" sz="1800">
                <a:latin typeface="宋体" panose="02010600030101010101" pitchFamily="2" charset="-122"/>
              </a:rPr>
              <a:t> </a:t>
            </a:r>
            <a:r>
              <a:rPr lang="en-US" altLang="zh-CN" sz="1800">
                <a:latin typeface="宋体" panose="02010600030101010101" pitchFamily="2" charset="-122"/>
              </a:rPr>
              <a:t>X</a:t>
            </a:r>
            <a:r>
              <a:rPr lang="zh-CN" altLang="en-US" sz="1800">
                <a:latin typeface="宋体" panose="02010600030101010101" pitchFamily="2" charset="-122"/>
              </a:rPr>
              <a:t>：</a:t>
            </a:r>
            <a:r>
              <a:rPr lang="en-US" altLang="zh-CN" sz="1800">
                <a:latin typeface="宋体" panose="02010600030101010101" pitchFamily="2" charset="-122"/>
              </a:rPr>
              <a:t>=A[i</a:t>
            </a:r>
            <a:r>
              <a:rPr lang="zh-CN" altLang="en-US" sz="1800">
                <a:latin typeface="宋体" panose="02010600030101010101" pitchFamily="2" charset="-122"/>
              </a:rPr>
              <a:t>，</a:t>
            </a:r>
            <a:r>
              <a:rPr lang="en-US" altLang="zh-CN" sz="1800">
                <a:latin typeface="宋体" panose="02010600030101010101" pitchFamily="2" charset="-122"/>
              </a:rPr>
              <a:t>j]</a:t>
            </a:r>
            <a:r>
              <a:rPr lang="zh-CN" altLang="en-US" sz="1800">
                <a:latin typeface="宋体" panose="02010600030101010101" pitchFamily="2" charset="-122"/>
              </a:rPr>
              <a:t>经上述语义子程序翻译后所得四元式序列为：</a:t>
            </a:r>
          </a:p>
          <a:p>
            <a:pPr>
              <a:buFont typeface="Wingdings" panose="05000000000000000000" pitchFamily="2" charset="2"/>
              <a:buNone/>
            </a:pPr>
            <a:r>
              <a:rPr lang="zh-CN" altLang="en-US" sz="2400" b="1">
                <a:solidFill>
                  <a:srgbClr val="FF3399"/>
                </a:solidFill>
                <a:latin typeface="宋体" panose="02010600030101010101" pitchFamily="2" charset="-122"/>
              </a:rPr>
              <a:t>   </a:t>
            </a:r>
            <a:r>
              <a:rPr lang="en-US" altLang="zh-CN" sz="2400" b="1">
                <a:solidFill>
                  <a:srgbClr val="FF3399"/>
                </a:solidFill>
                <a:latin typeface="宋体" panose="02010600030101010101" pitchFamily="2" charset="-122"/>
              </a:rPr>
              <a:t>(</a:t>
            </a:r>
            <a:r>
              <a:rPr lang="zh-CN" altLang="en-US" sz="1800" b="1">
                <a:solidFill>
                  <a:srgbClr val="FF3399"/>
                </a:solidFill>
                <a:latin typeface="宋体" panose="02010600030101010101" pitchFamily="2" charset="-122"/>
              </a:rPr>
              <a:t>二维数组地址计算公式</a:t>
            </a:r>
            <a:r>
              <a:rPr lang="en-US" altLang="zh-CN" sz="1800" b="1">
                <a:solidFill>
                  <a:srgbClr val="FF3399"/>
                </a:solidFill>
                <a:latin typeface="宋体" panose="02010600030101010101" pitchFamily="2" charset="-122"/>
                <a:cs typeface="Courier New" panose="02070309020205020404" pitchFamily="49" charset="0"/>
              </a:rPr>
              <a:t>(a-21)+(20*i+j)</a:t>
            </a:r>
            <a:r>
              <a:rPr lang="zh-CN" altLang="en-US" sz="1800" b="1">
                <a:solidFill>
                  <a:srgbClr val="FF3399"/>
                </a:solidFill>
                <a:latin typeface="宋体" panose="02010600030101010101" pitchFamily="2" charset="-122"/>
              </a:rPr>
              <a:t>即</a:t>
            </a:r>
            <a:r>
              <a:rPr lang="en-US" altLang="zh-CN" sz="1800" b="1">
                <a:solidFill>
                  <a:srgbClr val="FF3399"/>
                </a:solidFill>
                <a:latin typeface="宋体" panose="02010600030101010101" pitchFamily="2" charset="-122"/>
              </a:rPr>
              <a:t>CONSPART</a:t>
            </a:r>
            <a:r>
              <a:rPr lang="zh-CN" altLang="en-US"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rPr>
              <a:t>VARPART</a:t>
            </a:r>
            <a:r>
              <a:rPr lang="en-US" altLang="zh-CN" sz="2400" b="1">
                <a:solidFill>
                  <a:srgbClr val="FF3399"/>
                </a:solidFill>
                <a:latin typeface="宋体" panose="02010600030101010101" pitchFamily="2" charset="-122"/>
                <a:cs typeface="Courier New" panose="02070309020205020404" pitchFamily="49" charset="0"/>
              </a:rPr>
              <a:t>)</a:t>
            </a:r>
            <a:endParaRPr lang="en-US" altLang="zh-CN" sz="2400" b="1">
              <a:solidFill>
                <a:srgbClr val="FF3399"/>
              </a:solidFill>
              <a:latin typeface="宋体" panose="02010600030101010101" pitchFamily="2" charset="-122"/>
            </a:endParaRPr>
          </a:p>
          <a:p>
            <a:pPr>
              <a:buFont typeface="Wingdings" panose="05000000000000000000" pitchFamily="2" charset="2"/>
              <a:buNone/>
            </a:pPr>
            <a:endParaRPr lang="en-US" altLang="zh-CN" sz="1800">
              <a:latin typeface="宋体" panose="02010600030101010101" pitchFamily="2" charset="-122"/>
            </a:endParaRPr>
          </a:p>
          <a:p>
            <a:pPr>
              <a:buFont typeface="Wingdings" panose="05000000000000000000" pitchFamily="2" charset="2"/>
              <a:buNone/>
            </a:pPr>
            <a:r>
              <a:rPr lang="zh-CN" altLang="en-US" sz="1800">
                <a:latin typeface="宋体" panose="02010600030101010101" pitchFamily="2" charset="-122"/>
              </a:rPr>
              <a:t>（</a:t>
            </a:r>
            <a:r>
              <a:rPr lang="en-US" altLang="zh-CN" sz="1800">
                <a:latin typeface="宋体" panose="02010600030101010101" pitchFamily="2" charset="-122"/>
              </a:rPr>
              <a:t>1</a:t>
            </a:r>
            <a:r>
              <a:rPr lang="zh-CN" altLang="en-US" sz="1800">
                <a:latin typeface="宋体" panose="02010600030101010101" pitchFamily="2" charset="-122"/>
              </a:rPr>
              <a:t>）（*，</a:t>
            </a:r>
            <a:r>
              <a:rPr lang="en-US" altLang="zh-CN" sz="1800">
                <a:latin typeface="宋体" panose="02010600030101010101" pitchFamily="2" charset="-122"/>
              </a:rPr>
              <a:t>i</a:t>
            </a:r>
            <a:r>
              <a:rPr lang="zh-CN" altLang="en-US" sz="1800">
                <a:latin typeface="宋体" panose="02010600030101010101" pitchFamily="2" charset="-122"/>
              </a:rPr>
              <a:t>，</a:t>
            </a:r>
            <a:r>
              <a:rPr lang="en-US" altLang="zh-CN" sz="1800">
                <a:latin typeface="宋体" panose="02010600030101010101" pitchFamily="2" charset="-122"/>
              </a:rPr>
              <a:t>20</a:t>
            </a:r>
            <a:r>
              <a:rPr lang="zh-CN" altLang="en-US" sz="1800">
                <a:latin typeface="宋体" panose="02010600030101010101" pitchFamily="2" charset="-122"/>
              </a:rPr>
              <a:t>，</a:t>
            </a:r>
            <a:r>
              <a:rPr lang="en-US" altLang="zh-CN" sz="1800">
                <a:latin typeface="宋体" panose="02010600030101010101" pitchFamily="2" charset="-122"/>
              </a:rPr>
              <a:t>T</a:t>
            </a:r>
            <a:r>
              <a:rPr lang="en-US" altLang="zh-CN" sz="1800" baseline="-25000">
                <a:latin typeface="宋体" panose="02010600030101010101" pitchFamily="2" charset="-122"/>
              </a:rPr>
              <a:t>1</a:t>
            </a:r>
            <a:r>
              <a:rPr lang="zh-CN" altLang="en-US" sz="1800">
                <a:latin typeface="宋体" panose="02010600030101010101" pitchFamily="2" charset="-122"/>
              </a:rPr>
              <a:t>）  </a:t>
            </a:r>
            <a:r>
              <a:rPr lang="en-US" altLang="zh-CN"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cs typeface="Courier New" panose="02070309020205020404" pitchFamily="49" charset="0"/>
              </a:rPr>
              <a:t>20*i</a:t>
            </a:r>
            <a:r>
              <a:rPr lang="zh-CN" altLang="en-US" sz="1800" b="1">
                <a:solidFill>
                  <a:srgbClr val="FF3399"/>
                </a:solidFill>
                <a:latin typeface="宋体" panose="02010600030101010101" pitchFamily="2" charset="-122"/>
              </a:rPr>
              <a:t>送</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1</a:t>
            </a:r>
            <a:r>
              <a:rPr lang="en-US" altLang="zh-CN" sz="1800" b="1">
                <a:solidFill>
                  <a:srgbClr val="FF3399"/>
                </a:solidFill>
                <a:latin typeface="宋体" panose="02010600030101010101" pitchFamily="2" charset="-122"/>
              </a:rPr>
              <a:t> </a:t>
            </a:r>
          </a:p>
          <a:p>
            <a:pPr>
              <a:buFont typeface="Wingdings" panose="05000000000000000000" pitchFamily="2" charset="2"/>
              <a:buNone/>
            </a:pPr>
            <a:r>
              <a:rPr lang="zh-CN" altLang="en-US" sz="1800">
                <a:latin typeface="宋体" panose="02010600030101010101" pitchFamily="2" charset="-122"/>
              </a:rPr>
              <a:t>（</a:t>
            </a:r>
            <a:r>
              <a:rPr lang="en-US" altLang="zh-CN" sz="1800">
                <a:latin typeface="宋体" panose="02010600030101010101" pitchFamily="2" charset="-122"/>
              </a:rPr>
              <a:t>2</a:t>
            </a:r>
            <a:r>
              <a:rPr lang="zh-CN" altLang="en-US" sz="1800">
                <a:latin typeface="宋体" panose="02010600030101010101" pitchFamily="2" charset="-122"/>
              </a:rPr>
              <a:t>）（</a:t>
            </a:r>
            <a:r>
              <a:rPr lang="en-US" altLang="zh-CN" sz="1800">
                <a:latin typeface="宋体" panose="02010600030101010101" pitchFamily="2" charset="-122"/>
              </a:rPr>
              <a:t>+</a:t>
            </a:r>
            <a:r>
              <a:rPr lang="zh-CN" altLang="en-US" sz="1800">
                <a:latin typeface="宋体" panose="02010600030101010101" pitchFamily="2" charset="-122"/>
              </a:rPr>
              <a:t>，</a:t>
            </a:r>
            <a:r>
              <a:rPr lang="en-US" altLang="zh-CN" sz="1800">
                <a:latin typeface="宋体" panose="02010600030101010101" pitchFamily="2" charset="-122"/>
              </a:rPr>
              <a:t>T</a:t>
            </a:r>
            <a:r>
              <a:rPr lang="en-US" altLang="zh-CN" sz="1800" baseline="-25000">
                <a:latin typeface="宋体" panose="02010600030101010101" pitchFamily="2" charset="-122"/>
              </a:rPr>
              <a:t>1</a:t>
            </a:r>
            <a:r>
              <a:rPr lang="zh-CN" altLang="en-US" sz="1800">
                <a:latin typeface="宋体" panose="02010600030101010101" pitchFamily="2" charset="-122"/>
              </a:rPr>
              <a:t>，</a:t>
            </a:r>
            <a:r>
              <a:rPr lang="en-US" altLang="zh-CN" sz="1800">
                <a:latin typeface="宋体" panose="02010600030101010101" pitchFamily="2" charset="-122"/>
              </a:rPr>
              <a:t>j</a:t>
            </a:r>
            <a:r>
              <a:rPr lang="zh-CN" altLang="en-US" sz="1800">
                <a:latin typeface="宋体" panose="02010600030101010101" pitchFamily="2" charset="-122"/>
              </a:rPr>
              <a:t>，</a:t>
            </a:r>
            <a:r>
              <a:rPr lang="en-US" altLang="zh-CN" sz="1800">
                <a:latin typeface="宋体" panose="02010600030101010101" pitchFamily="2" charset="-122"/>
              </a:rPr>
              <a:t>T</a:t>
            </a:r>
            <a:r>
              <a:rPr lang="en-US" altLang="zh-CN" sz="1800" baseline="-25000">
                <a:latin typeface="宋体" panose="02010600030101010101" pitchFamily="2" charset="-122"/>
              </a:rPr>
              <a:t>1</a:t>
            </a:r>
            <a:r>
              <a:rPr lang="zh-CN" altLang="en-US" sz="1800">
                <a:latin typeface="宋体" panose="02010600030101010101" pitchFamily="2" charset="-122"/>
              </a:rPr>
              <a:t>）  </a:t>
            </a:r>
            <a:r>
              <a:rPr lang="en-US" altLang="zh-CN"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cs typeface="Courier New" panose="02070309020205020404" pitchFamily="49" charset="0"/>
              </a:rPr>
              <a:t>20*I+j</a:t>
            </a:r>
            <a:r>
              <a:rPr lang="zh-CN" altLang="en-US" sz="1800" b="1">
                <a:solidFill>
                  <a:srgbClr val="FF3399"/>
                </a:solidFill>
                <a:latin typeface="宋体" panose="02010600030101010101" pitchFamily="2" charset="-122"/>
              </a:rPr>
              <a:t>送</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1,,</a:t>
            </a:r>
            <a:r>
              <a:rPr lang="zh-CN" altLang="en-US" sz="1800" b="1">
                <a:solidFill>
                  <a:srgbClr val="FF3399"/>
                </a:solidFill>
                <a:latin typeface="宋体" panose="02010600030101010101" pitchFamily="2" charset="-122"/>
              </a:rPr>
              <a:t>即</a:t>
            </a:r>
            <a:r>
              <a:rPr lang="en-US" altLang="zh-CN" sz="1800" b="1">
                <a:solidFill>
                  <a:srgbClr val="FF3399"/>
                </a:solidFill>
                <a:latin typeface="宋体" panose="02010600030101010101" pitchFamily="2" charset="-122"/>
              </a:rPr>
              <a:t>VARPART</a:t>
            </a:r>
            <a:r>
              <a:rPr lang="zh-CN" altLang="en-US" sz="1800" b="1">
                <a:solidFill>
                  <a:srgbClr val="FF3399"/>
                </a:solidFill>
                <a:latin typeface="宋体" panose="02010600030101010101" pitchFamily="2" charset="-122"/>
              </a:rPr>
              <a:t>的值</a:t>
            </a:r>
            <a:r>
              <a:rPr lang="en-US" altLang="zh-CN" sz="1800" b="1">
                <a:solidFill>
                  <a:srgbClr val="FF3399"/>
                </a:solidFill>
                <a:latin typeface="宋体" panose="02010600030101010101" pitchFamily="2" charset="-122"/>
              </a:rPr>
              <a:t>(i</a:t>
            </a:r>
            <a:r>
              <a:rPr lang="en-US" altLang="zh-CN" sz="1800" b="1">
                <a:solidFill>
                  <a:srgbClr val="FF3399"/>
                </a:solidFill>
                <a:latin typeface="宋体" panose="02010600030101010101" pitchFamily="2" charset="-122"/>
                <a:cs typeface="Courier New" panose="02070309020205020404" pitchFamily="49" charset="0"/>
              </a:rPr>
              <a:t>d</a:t>
            </a:r>
            <a:r>
              <a:rPr lang="en-US" altLang="zh-CN" sz="1800" b="1" baseline="-25000">
                <a:solidFill>
                  <a:srgbClr val="FF3399"/>
                </a:solidFill>
                <a:latin typeface="宋体" panose="02010600030101010101" pitchFamily="2" charset="-122"/>
                <a:cs typeface="Courier New" panose="02070309020205020404" pitchFamily="49" charset="0"/>
              </a:rPr>
              <a:t>2</a:t>
            </a:r>
            <a:r>
              <a:rPr lang="en-US" altLang="zh-CN" sz="1800" b="1">
                <a:solidFill>
                  <a:srgbClr val="FF3399"/>
                </a:solidFill>
                <a:latin typeface="宋体" panose="02010600030101010101" pitchFamily="2" charset="-122"/>
                <a:cs typeface="Courier New" panose="02070309020205020404" pitchFamily="49" charset="0"/>
              </a:rPr>
              <a:t>+j), d</a:t>
            </a:r>
            <a:r>
              <a:rPr lang="en-US" altLang="zh-CN" sz="1800" b="1" baseline="-25000">
                <a:solidFill>
                  <a:srgbClr val="FF3399"/>
                </a:solidFill>
                <a:latin typeface="宋体" panose="02010600030101010101" pitchFamily="2" charset="-122"/>
                <a:cs typeface="Courier New" panose="02070309020205020404" pitchFamily="49" charset="0"/>
              </a:rPr>
              <a:t>2</a:t>
            </a:r>
            <a:r>
              <a:rPr lang="zh-CN" altLang="en-US" sz="1800" b="1">
                <a:solidFill>
                  <a:srgbClr val="FF3399"/>
                </a:solidFill>
                <a:latin typeface="宋体" panose="02010600030101010101" pitchFamily="2" charset="-122"/>
              </a:rPr>
              <a:t>＝</a:t>
            </a:r>
            <a:r>
              <a:rPr lang="en-US" altLang="zh-CN" sz="1800" b="1">
                <a:solidFill>
                  <a:srgbClr val="FF3399"/>
                </a:solidFill>
                <a:latin typeface="宋体" panose="02010600030101010101" pitchFamily="2" charset="-122"/>
              </a:rPr>
              <a:t>20</a:t>
            </a:r>
          </a:p>
          <a:p>
            <a:pPr>
              <a:buFont typeface="Wingdings" panose="05000000000000000000" pitchFamily="2" charset="2"/>
              <a:buNone/>
            </a:pPr>
            <a:r>
              <a:rPr lang="zh-CN" altLang="en-US" sz="1800">
                <a:latin typeface="宋体" panose="02010600030101010101" pitchFamily="2" charset="-122"/>
              </a:rPr>
              <a:t>（</a:t>
            </a:r>
            <a:r>
              <a:rPr lang="en-US" altLang="zh-CN" sz="1800">
                <a:latin typeface="宋体" panose="02010600030101010101" pitchFamily="2" charset="-122"/>
              </a:rPr>
              <a:t>3</a:t>
            </a:r>
            <a:r>
              <a:rPr lang="zh-CN" altLang="en-US" sz="1800">
                <a:latin typeface="宋体" panose="02010600030101010101" pitchFamily="2" charset="-122"/>
              </a:rPr>
              <a:t>）（</a:t>
            </a:r>
            <a:r>
              <a:rPr lang="en-US" altLang="zh-CN" sz="1800">
                <a:latin typeface="宋体" panose="02010600030101010101" pitchFamily="2" charset="-122"/>
              </a:rPr>
              <a:t>-</a:t>
            </a:r>
            <a:r>
              <a:rPr lang="zh-CN" altLang="en-US" sz="1800">
                <a:latin typeface="宋体" panose="02010600030101010101" pitchFamily="2" charset="-122"/>
              </a:rPr>
              <a:t>，</a:t>
            </a:r>
            <a:r>
              <a:rPr lang="en-US" altLang="zh-CN" sz="1800">
                <a:latin typeface="宋体" panose="02010600030101010101" pitchFamily="2" charset="-122"/>
              </a:rPr>
              <a:t>a</a:t>
            </a:r>
            <a:r>
              <a:rPr lang="zh-CN" altLang="en-US" sz="1800">
                <a:latin typeface="宋体" panose="02010600030101010101" pitchFamily="2" charset="-122"/>
              </a:rPr>
              <a:t>，</a:t>
            </a:r>
            <a:r>
              <a:rPr lang="en-US" altLang="zh-CN" sz="1800">
                <a:latin typeface="宋体" panose="02010600030101010101" pitchFamily="2" charset="-122"/>
              </a:rPr>
              <a:t>21</a:t>
            </a:r>
            <a:r>
              <a:rPr lang="zh-CN" altLang="en-US" sz="1800">
                <a:latin typeface="宋体" panose="02010600030101010101" pitchFamily="2" charset="-122"/>
              </a:rPr>
              <a:t>，</a:t>
            </a:r>
            <a:r>
              <a:rPr lang="en-US" altLang="zh-CN" sz="1800">
                <a:latin typeface="宋体" panose="02010600030101010101" pitchFamily="2" charset="-122"/>
              </a:rPr>
              <a:t>T</a:t>
            </a:r>
            <a:r>
              <a:rPr lang="en-US" altLang="zh-CN" sz="1800" baseline="-25000">
                <a:latin typeface="宋体" panose="02010600030101010101" pitchFamily="2" charset="-122"/>
              </a:rPr>
              <a:t>2</a:t>
            </a:r>
            <a:r>
              <a:rPr lang="zh-CN" altLang="en-US" sz="1800">
                <a:latin typeface="宋体" panose="02010600030101010101" pitchFamily="2" charset="-122"/>
              </a:rPr>
              <a:t>）</a:t>
            </a:r>
            <a:r>
              <a:rPr lang="zh-CN" altLang="en-US" sz="1800">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cs typeface="Courier New" panose="02070309020205020404" pitchFamily="49" charset="0"/>
              </a:rPr>
              <a:t>a</a:t>
            </a:r>
            <a:r>
              <a:rPr lang="zh-CN" altLang="en-US" sz="1800" b="1">
                <a:solidFill>
                  <a:srgbClr val="FF3399"/>
                </a:solidFill>
                <a:latin typeface="宋体" panose="02010600030101010101" pitchFamily="2" charset="-122"/>
              </a:rPr>
              <a:t>－</a:t>
            </a:r>
            <a:r>
              <a:rPr lang="en-US" altLang="zh-CN" sz="1800" b="1">
                <a:solidFill>
                  <a:srgbClr val="FF3399"/>
                </a:solidFill>
                <a:latin typeface="宋体" panose="02010600030101010101" pitchFamily="2" charset="-122"/>
                <a:cs typeface="Courier New" panose="02070309020205020404" pitchFamily="49" charset="0"/>
              </a:rPr>
              <a:t>21</a:t>
            </a:r>
            <a:r>
              <a:rPr lang="zh-CN" altLang="en-US" sz="1800" b="1">
                <a:solidFill>
                  <a:srgbClr val="FF3399"/>
                </a:solidFill>
                <a:latin typeface="宋体" panose="02010600030101010101" pitchFamily="2" charset="-122"/>
              </a:rPr>
              <a:t>送</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2  </a:t>
            </a:r>
            <a:r>
              <a:rPr lang="zh-CN" altLang="en-US" sz="1800" b="1">
                <a:solidFill>
                  <a:srgbClr val="FF3399"/>
                </a:solidFill>
                <a:latin typeface="宋体" panose="02010600030101010101" pitchFamily="2" charset="-122"/>
              </a:rPr>
              <a:t>即</a:t>
            </a:r>
            <a:r>
              <a:rPr lang="en-US" altLang="zh-CN" sz="1800" b="1">
                <a:solidFill>
                  <a:srgbClr val="FF3399"/>
                </a:solidFill>
                <a:latin typeface="宋体" panose="02010600030101010101" pitchFamily="2" charset="-122"/>
              </a:rPr>
              <a:t>CONSPART</a:t>
            </a:r>
            <a:r>
              <a:rPr lang="zh-CN" altLang="en-US" sz="1800" b="1">
                <a:solidFill>
                  <a:srgbClr val="FF3399"/>
                </a:solidFill>
                <a:latin typeface="宋体" panose="02010600030101010101" pitchFamily="2" charset="-122"/>
              </a:rPr>
              <a:t>的值 </a:t>
            </a:r>
            <a:r>
              <a:rPr lang="en-US" altLang="zh-CN" sz="1800" b="1">
                <a:solidFill>
                  <a:srgbClr val="FF3399"/>
                </a:solidFill>
                <a:latin typeface="宋体" panose="02010600030101010101" pitchFamily="2" charset="-122"/>
              </a:rPr>
              <a:t>(a</a:t>
            </a:r>
            <a:r>
              <a:rPr lang="zh-CN" altLang="en-US" sz="1800" b="1">
                <a:solidFill>
                  <a:srgbClr val="FF3399"/>
                </a:solidFill>
                <a:latin typeface="宋体" panose="02010600030101010101" pitchFamily="2" charset="-122"/>
              </a:rPr>
              <a:t>－</a:t>
            </a:r>
            <a:r>
              <a:rPr lang="en-US" altLang="zh-CN" sz="1800" b="1">
                <a:solidFill>
                  <a:srgbClr val="FF3399"/>
                </a:solidFill>
                <a:latin typeface="宋体" panose="02010600030101010101" pitchFamily="2" charset="-122"/>
              </a:rPr>
              <a:t>C), C=d</a:t>
            </a:r>
            <a:r>
              <a:rPr lang="en-US" altLang="zh-CN" sz="1800" b="1" baseline="-25000">
                <a:solidFill>
                  <a:srgbClr val="FF3399"/>
                </a:solidFill>
                <a:latin typeface="宋体" panose="02010600030101010101" pitchFamily="2" charset="-122"/>
              </a:rPr>
              <a:t>2</a:t>
            </a:r>
            <a:r>
              <a:rPr lang="en-US" altLang="zh-CN" sz="1800" b="1">
                <a:solidFill>
                  <a:srgbClr val="FF3399"/>
                </a:solidFill>
                <a:latin typeface="宋体" panose="02010600030101010101" pitchFamily="2" charset="-122"/>
              </a:rPr>
              <a:t>+1=21    </a:t>
            </a:r>
          </a:p>
          <a:p>
            <a:pPr>
              <a:buFont typeface="Wingdings" panose="05000000000000000000" pitchFamily="2" charset="2"/>
              <a:buNone/>
            </a:pPr>
            <a:r>
              <a:rPr lang="en-US" altLang="zh-CN" sz="1800" b="1">
                <a:solidFill>
                  <a:srgbClr val="FF3399"/>
                </a:solidFill>
                <a:latin typeface="宋体" panose="02010600030101010101" pitchFamily="2" charset="-122"/>
              </a:rPr>
              <a:t>                        </a:t>
            </a:r>
            <a:r>
              <a:rPr lang="zh-CN" altLang="en-US" sz="1800" b="1">
                <a:solidFill>
                  <a:srgbClr val="FF3399"/>
                </a:solidFill>
                <a:latin typeface="宋体" panose="02010600030101010101" pitchFamily="2" charset="-122"/>
              </a:rPr>
              <a:t>存放在内情表中，可以直接使用</a:t>
            </a:r>
          </a:p>
          <a:p>
            <a:pPr>
              <a:buFont typeface="Wingdings" panose="05000000000000000000" pitchFamily="2" charset="2"/>
              <a:buNone/>
            </a:pPr>
            <a:r>
              <a:rPr lang="zh-CN" altLang="en-US" sz="1800">
                <a:latin typeface="宋体" panose="02010600030101010101" pitchFamily="2" charset="-122"/>
              </a:rPr>
              <a:t>（</a:t>
            </a:r>
            <a:r>
              <a:rPr lang="en-US" altLang="zh-CN" sz="1800">
                <a:latin typeface="宋体" panose="02010600030101010101" pitchFamily="2" charset="-122"/>
              </a:rPr>
              <a:t>4</a:t>
            </a:r>
            <a:r>
              <a:rPr lang="zh-CN" altLang="en-US" sz="1800">
                <a:latin typeface="宋体" panose="02010600030101010101" pitchFamily="2" charset="-122"/>
              </a:rPr>
              <a:t>）（</a:t>
            </a:r>
            <a:r>
              <a:rPr lang="en-US" altLang="zh-CN" sz="1800">
                <a:latin typeface="宋体" panose="02010600030101010101" pitchFamily="2" charset="-122"/>
              </a:rPr>
              <a:t>=[]</a:t>
            </a:r>
            <a:r>
              <a:rPr lang="zh-CN" altLang="en-US" sz="1800">
                <a:latin typeface="宋体" panose="02010600030101010101" pitchFamily="2" charset="-122"/>
              </a:rPr>
              <a:t>，</a:t>
            </a:r>
            <a:r>
              <a:rPr lang="en-US" altLang="zh-CN" sz="1800">
                <a:latin typeface="宋体" panose="02010600030101010101" pitchFamily="2" charset="-122"/>
              </a:rPr>
              <a:t>T</a:t>
            </a:r>
            <a:r>
              <a:rPr lang="en-US" altLang="zh-CN" sz="1800" baseline="-25000">
                <a:latin typeface="宋体" panose="02010600030101010101" pitchFamily="2" charset="-122"/>
              </a:rPr>
              <a:t>2</a:t>
            </a:r>
            <a:r>
              <a:rPr lang="en-US" altLang="zh-CN" sz="1800">
                <a:latin typeface="宋体" panose="02010600030101010101" pitchFamily="2" charset="-122"/>
              </a:rPr>
              <a:t>[T</a:t>
            </a:r>
            <a:r>
              <a:rPr lang="en-US" altLang="zh-CN" sz="1800" baseline="-25000">
                <a:latin typeface="宋体" panose="02010600030101010101" pitchFamily="2" charset="-122"/>
              </a:rPr>
              <a:t>1</a:t>
            </a:r>
            <a:r>
              <a:rPr lang="en-US" altLang="zh-CN" sz="1800">
                <a:latin typeface="宋体" panose="02010600030101010101" pitchFamily="2" charset="-122"/>
              </a:rPr>
              <a:t>]</a:t>
            </a:r>
            <a:r>
              <a:rPr lang="zh-CN" altLang="en-US" sz="1800">
                <a:latin typeface="宋体" panose="02010600030101010101" pitchFamily="2" charset="-122"/>
              </a:rPr>
              <a:t>， ，</a:t>
            </a:r>
            <a:r>
              <a:rPr lang="en-US" altLang="zh-CN" sz="1800">
                <a:latin typeface="宋体" panose="02010600030101010101" pitchFamily="2" charset="-122"/>
              </a:rPr>
              <a:t>T</a:t>
            </a:r>
            <a:r>
              <a:rPr lang="en-US" altLang="zh-CN" sz="1800" baseline="-25000">
                <a:latin typeface="宋体" panose="02010600030101010101" pitchFamily="2" charset="-122"/>
              </a:rPr>
              <a:t>3</a:t>
            </a:r>
            <a:r>
              <a:rPr lang="zh-CN" altLang="en-US" sz="1800">
                <a:latin typeface="宋体" panose="02010600030101010101" pitchFamily="2" charset="-122"/>
              </a:rPr>
              <a:t>） </a:t>
            </a:r>
            <a:r>
              <a:rPr lang="en-US" altLang="zh-CN" sz="1800" b="1">
                <a:solidFill>
                  <a:srgbClr val="FF3399"/>
                </a:solidFill>
                <a:latin typeface="宋体" panose="02010600030101010101" pitchFamily="2" charset="-122"/>
              </a:rPr>
              <a:t>//* </a:t>
            </a:r>
            <a:r>
              <a:rPr lang="zh-CN" altLang="en-US" sz="1800" b="1">
                <a:solidFill>
                  <a:srgbClr val="FF3399"/>
                </a:solidFill>
                <a:latin typeface="宋体" panose="02010600030101010101" pitchFamily="2" charset="-122"/>
              </a:rPr>
              <a:t>为引用数组元素的四元式</a:t>
            </a:r>
            <a:r>
              <a:rPr lang="en-US" altLang="zh-CN" sz="1800" b="1">
                <a:solidFill>
                  <a:srgbClr val="FF3399"/>
                </a:solidFill>
                <a:latin typeface="宋体" panose="02010600030101010101" pitchFamily="2" charset="-122"/>
              </a:rPr>
              <a:t>, T</a:t>
            </a:r>
            <a:r>
              <a:rPr lang="en-US" altLang="zh-CN" sz="1800" b="1" baseline="-25000">
                <a:solidFill>
                  <a:srgbClr val="FF3399"/>
                </a:solidFill>
                <a:latin typeface="宋体" panose="02010600030101010101" pitchFamily="2" charset="-122"/>
              </a:rPr>
              <a:t>2</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1</a:t>
            </a:r>
            <a:r>
              <a:rPr lang="en-US" altLang="zh-CN" sz="1800" b="1">
                <a:solidFill>
                  <a:srgbClr val="FF3399"/>
                </a:solidFill>
                <a:latin typeface="宋体" panose="02010600030101010101" pitchFamily="2" charset="-122"/>
              </a:rPr>
              <a:t>]</a:t>
            </a:r>
            <a:r>
              <a:rPr lang="zh-CN" altLang="en-US" sz="1800" b="1">
                <a:solidFill>
                  <a:srgbClr val="FF3399"/>
                </a:solidFill>
                <a:latin typeface="宋体" panose="02010600030101010101" pitchFamily="2" charset="-122"/>
              </a:rPr>
              <a:t>是数组元  </a:t>
            </a:r>
          </a:p>
          <a:p>
            <a:pPr>
              <a:buFont typeface="Wingdings" panose="05000000000000000000" pitchFamily="2" charset="2"/>
              <a:buNone/>
            </a:pPr>
            <a:r>
              <a:rPr lang="zh-CN" altLang="en-US" sz="1800" b="1">
                <a:solidFill>
                  <a:srgbClr val="FF3399"/>
                </a:solidFill>
                <a:latin typeface="宋体" panose="02010600030101010101" pitchFamily="2" charset="-122"/>
              </a:rPr>
              <a:t>                             素</a:t>
            </a:r>
            <a:r>
              <a:rPr lang="en-US" altLang="zh-CN" sz="1800" b="1">
                <a:solidFill>
                  <a:srgbClr val="FF3399"/>
                </a:solidFill>
                <a:latin typeface="宋体" panose="02010600030101010101" pitchFamily="2" charset="-122"/>
              </a:rPr>
              <a:t>A[I,j]</a:t>
            </a:r>
            <a:r>
              <a:rPr lang="zh-CN" altLang="en-US" sz="1800" b="1">
                <a:solidFill>
                  <a:srgbClr val="FF3399"/>
                </a:solidFill>
                <a:latin typeface="宋体" panose="02010600030101010101" pitchFamily="2" charset="-122"/>
              </a:rPr>
              <a:t>的地址送</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3 </a:t>
            </a:r>
            <a:endParaRPr lang="en-US" altLang="zh-CN" sz="1800" b="1">
              <a:solidFill>
                <a:srgbClr val="FF3399"/>
              </a:solidFill>
              <a:latin typeface="宋体" panose="02010600030101010101" pitchFamily="2" charset="-122"/>
            </a:endParaRPr>
          </a:p>
          <a:p>
            <a:pPr>
              <a:buFont typeface="Wingdings" panose="05000000000000000000" pitchFamily="2" charset="2"/>
              <a:buNone/>
            </a:pPr>
            <a:r>
              <a:rPr lang="zh-CN" altLang="en-US" sz="1800">
                <a:latin typeface="宋体" panose="02010600030101010101" pitchFamily="2" charset="-122"/>
              </a:rPr>
              <a:t>（</a:t>
            </a:r>
            <a:r>
              <a:rPr lang="en-US" altLang="zh-CN" sz="1800">
                <a:latin typeface="宋体" panose="02010600030101010101" pitchFamily="2" charset="-122"/>
              </a:rPr>
              <a:t>5</a:t>
            </a:r>
            <a:r>
              <a:rPr lang="zh-CN" altLang="en-US" sz="1800">
                <a:latin typeface="宋体" panose="02010600030101010101" pitchFamily="2" charset="-122"/>
              </a:rPr>
              <a:t>）（：</a:t>
            </a:r>
            <a:r>
              <a:rPr lang="en-US" altLang="zh-CN" sz="1800">
                <a:latin typeface="宋体" panose="02010600030101010101" pitchFamily="2" charset="-122"/>
              </a:rPr>
              <a:t>=</a:t>
            </a:r>
            <a:r>
              <a:rPr lang="zh-CN" altLang="en-US" sz="1800">
                <a:latin typeface="宋体" panose="02010600030101010101" pitchFamily="2" charset="-122"/>
              </a:rPr>
              <a:t>，</a:t>
            </a:r>
            <a:r>
              <a:rPr lang="en-US" altLang="zh-CN" sz="1800">
                <a:latin typeface="宋体" panose="02010600030101010101" pitchFamily="2" charset="-122"/>
              </a:rPr>
              <a:t>T</a:t>
            </a:r>
            <a:r>
              <a:rPr lang="en-US" altLang="zh-CN" sz="1800" baseline="-25000">
                <a:latin typeface="宋体" panose="02010600030101010101" pitchFamily="2" charset="-122"/>
              </a:rPr>
              <a:t>3</a:t>
            </a:r>
            <a:r>
              <a:rPr lang="zh-CN" altLang="en-US" sz="1800">
                <a:latin typeface="宋体" panose="02010600030101010101" pitchFamily="2" charset="-122"/>
              </a:rPr>
              <a:t>， ，</a:t>
            </a:r>
            <a:r>
              <a:rPr lang="en-US" altLang="zh-CN" sz="1800">
                <a:latin typeface="宋体" panose="02010600030101010101" pitchFamily="2" charset="-122"/>
              </a:rPr>
              <a:t>X</a:t>
            </a:r>
            <a:r>
              <a:rPr lang="zh-CN" altLang="en-US" sz="1800">
                <a:latin typeface="宋体" panose="02010600030101010101" pitchFamily="2" charset="-122"/>
              </a:rPr>
              <a:t>）  </a:t>
            </a:r>
            <a:r>
              <a:rPr lang="en-US" altLang="zh-CN" sz="1800" b="1">
                <a:solidFill>
                  <a:srgbClr val="FF3399"/>
                </a:solidFill>
                <a:latin typeface="宋体" panose="02010600030101010101" pitchFamily="2" charset="-122"/>
              </a:rPr>
              <a:t>//* </a:t>
            </a:r>
            <a:r>
              <a:rPr lang="zh-CN" altLang="en-US" sz="1800" b="1">
                <a:solidFill>
                  <a:srgbClr val="FF3399"/>
                </a:solidFill>
                <a:latin typeface="宋体" panose="02010600030101010101" pitchFamily="2" charset="-122"/>
              </a:rPr>
              <a:t>为赋值语句的四元式</a:t>
            </a:r>
          </a:p>
        </p:txBody>
      </p:sp>
    </p:spTree>
    <p:extLst>
      <p:ext uri="{BB962C8B-B14F-4D97-AF65-F5344CB8AC3E}">
        <p14:creationId xmlns:p14="http://schemas.microsoft.com/office/powerpoint/2010/main" val="3673917994"/>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186" name="Rectangle 2"/>
          <p:cNvSpPr>
            <a:spLocks noGrp="1" noChangeArrowheads="1"/>
          </p:cNvSpPr>
          <p:nvPr>
            <p:ph type="body" idx="1"/>
          </p:nvPr>
        </p:nvSpPr>
        <p:spPr>
          <a:xfrm>
            <a:off x="2133600" y="609600"/>
            <a:ext cx="8345488" cy="5562600"/>
          </a:xfrm>
        </p:spPr>
        <p:txBody>
          <a:bodyPr/>
          <a:lstStyle/>
          <a:p>
            <a:pPr>
              <a:buFont typeface="Wingdings" panose="05000000000000000000" pitchFamily="2" charset="2"/>
              <a:buNone/>
            </a:pPr>
            <a:r>
              <a:rPr lang="zh-CN" altLang="en-US" sz="2000">
                <a:latin typeface="宋体" panose="02010600030101010101" pitchFamily="2" charset="-122"/>
              </a:rPr>
              <a:t>例</a:t>
            </a:r>
            <a:r>
              <a:rPr lang="en-US" altLang="zh-CN" sz="2000">
                <a:latin typeface="宋体" panose="02010600030101010101" pitchFamily="2" charset="-122"/>
              </a:rPr>
              <a:t>2.</a:t>
            </a:r>
            <a:r>
              <a:rPr lang="en-US" altLang="zh-CN" sz="1800">
                <a:latin typeface="宋体" panose="02010600030101010101" pitchFamily="2" charset="-122"/>
              </a:rPr>
              <a:t> A</a:t>
            </a:r>
            <a:r>
              <a:rPr lang="zh-CN" altLang="en-US" sz="1800">
                <a:latin typeface="宋体" panose="02010600030101010101" pitchFamily="2" charset="-122"/>
              </a:rPr>
              <a:t>是一个</a:t>
            </a:r>
            <a:r>
              <a:rPr lang="en-US" altLang="zh-CN" sz="1800">
                <a:latin typeface="宋体" panose="02010600030101010101" pitchFamily="2" charset="-122"/>
              </a:rPr>
              <a:t>10*20</a:t>
            </a:r>
            <a:r>
              <a:rPr lang="zh-CN" altLang="en-US" sz="1800">
                <a:latin typeface="宋体" panose="02010600030101010101" pitchFamily="2" charset="-122"/>
              </a:rPr>
              <a:t>的二维数组，</a:t>
            </a:r>
            <a:r>
              <a:rPr lang="zh-CN" altLang="en-US" sz="1800">
                <a:latin typeface="宋体" panose="02010600030101010101" pitchFamily="2" charset="-122"/>
                <a:cs typeface="Courier New" panose="02070309020205020404" pitchFamily="49" charset="0"/>
              </a:rPr>
              <a:t>各维下标下界为</a:t>
            </a:r>
            <a:r>
              <a:rPr lang="en-US" altLang="zh-CN" sz="1800">
                <a:latin typeface="宋体" panose="02010600030101010101" pitchFamily="2" charset="-122"/>
                <a:cs typeface="Courier New" panose="02070309020205020404" pitchFamily="49" charset="0"/>
              </a:rPr>
              <a:t>1,</a:t>
            </a:r>
            <a:r>
              <a:rPr lang="zh-CN" altLang="en-US" sz="1800">
                <a:latin typeface="宋体" panose="02010600030101010101" pitchFamily="2" charset="-122"/>
                <a:cs typeface="Courier New" panose="02070309020205020404" pitchFamily="49" charset="0"/>
              </a:rPr>
              <a:t>且</a:t>
            </a:r>
            <a:r>
              <a:rPr lang="en-US" altLang="zh-CN" sz="1800">
                <a:latin typeface="宋体" panose="02010600030101010101" pitchFamily="2" charset="-122"/>
                <a:cs typeface="Courier New" panose="02070309020205020404" pitchFamily="49" charset="0"/>
              </a:rPr>
              <a:t>d</a:t>
            </a:r>
            <a:r>
              <a:rPr lang="en-US" altLang="zh-CN" sz="1800" baseline="-25000">
                <a:latin typeface="宋体" panose="02010600030101010101" pitchFamily="2" charset="-122"/>
                <a:cs typeface="Courier New" panose="02070309020205020404" pitchFamily="49" charset="0"/>
              </a:rPr>
              <a:t>1</a:t>
            </a:r>
            <a:r>
              <a:rPr lang="en-US" altLang="zh-CN" sz="1800">
                <a:latin typeface="宋体" panose="02010600030101010101" pitchFamily="2" charset="-122"/>
                <a:cs typeface="Courier New" panose="02070309020205020404" pitchFamily="49" charset="0"/>
              </a:rPr>
              <a:t>=10,d</a:t>
            </a:r>
            <a:r>
              <a:rPr lang="en-US" altLang="zh-CN" sz="1800" baseline="-25000">
                <a:latin typeface="宋体" panose="02010600030101010101" pitchFamily="2" charset="-122"/>
                <a:cs typeface="Courier New" panose="02070309020205020404" pitchFamily="49" charset="0"/>
              </a:rPr>
              <a:t>2</a:t>
            </a:r>
            <a:r>
              <a:rPr lang="en-US" altLang="zh-CN" sz="1800">
                <a:latin typeface="宋体" panose="02010600030101010101" pitchFamily="2" charset="-122"/>
                <a:cs typeface="Courier New" panose="02070309020205020404" pitchFamily="49" charset="0"/>
              </a:rPr>
              <a:t>=20, </a:t>
            </a:r>
            <a:r>
              <a:rPr lang="zh-CN" altLang="en-US" sz="1800">
                <a:latin typeface="宋体" panose="02010600030101010101" pitchFamily="2" charset="-122"/>
                <a:cs typeface="Courier New" panose="02070309020205020404" pitchFamily="49" charset="0"/>
              </a:rPr>
              <a:t>则赋值</a:t>
            </a:r>
            <a:r>
              <a:rPr lang="zh-CN" altLang="en-US" sz="1800">
                <a:latin typeface="宋体" panose="02010600030101010101" pitchFamily="2" charset="-122"/>
              </a:rPr>
              <a:t>语句</a:t>
            </a:r>
            <a:r>
              <a:rPr lang="en-US" altLang="zh-CN" sz="1800">
                <a:latin typeface="宋体" panose="02010600030101010101" pitchFamily="2" charset="-122"/>
              </a:rPr>
              <a:t>A</a:t>
            </a:r>
            <a:r>
              <a:rPr lang="zh-CN" altLang="en-US" sz="1800">
                <a:latin typeface="宋体" panose="02010600030101010101" pitchFamily="2" charset="-122"/>
              </a:rPr>
              <a:t>［</a:t>
            </a:r>
            <a:r>
              <a:rPr lang="en-US" altLang="zh-CN" sz="1800">
                <a:latin typeface="宋体" panose="02010600030101010101" pitchFamily="2" charset="-122"/>
              </a:rPr>
              <a:t>i+2,j+1</a:t>
            </a:r>
            <a:r>
              <a:rPr lang="zh-CN" altLang="en-US" sz="1800">
                <a:latin typeface="宋体" panose="02010600030101010101" pitchFamily="2" charset="-122"/>
              </a:rPr>
              <a:t>］</a:t>
            </a:r>
            <a:r>
              <a:rPr lang="en-US" altLang="zh-CN" sz="1800">
                <a:latin typeface="宋体" panose="02010600030101010101" pitchFamily="2" charset="-122"/>
              </a:rPr>
              <a:t>:=m+n</a:t>
            </a:r>
            <a:r>
              <a:rPr lang="zh-CN" altLang="en-US" sz="1800">
                <a:latin typeface="宋体" panose="02010600030101010101" pitchFamily="2" charset="-122"/>
              </a:rPr>
              <a:t>经上述语义子程序翻译后所得四元式序列为：</a:t>
            </a:r>
            <a:r>
              <a:rPr lang="zh-CN" altLang="en-US" sz="2000">
                <a:latin typeface="宋体" panose="02010600030101010101" pitchFamily="2" charset="-122"/>
              </a:rPr>
              <a:t></a:t>
            </a:r>
          </a:p>
          <a:p>
            <a:pPr algn="just">
              <a:buFont typeface="Wingdings" panose="05000000000000000000" pitchFamily="2" charset="2"/>
              <a:buNone/>
            </a:pPr>
            <a:r>
              <a:rPr lang="zh-CN" altLang="en-US" sz="2000">
                <a:latin typeface="宋体" panose="02010600030101010101" pitchFamily="2" charset="-122"/>
              </a:rPr>
              <a:t>  </a:t>
            </a:r>
            <a:r>
              <a:rPr lang="zh-CN" altLang="en-US" sz="1800">
                <a:latin typeface="宋体" panose="02010600030101010101" pitchFamily="2" charset="-122"/>
              </a:rPr>
              <a:t>（</a:t>
            </a:r>
            <a:r>
              <a:rPr lang="en-US" altLang="zh-CN" sz="1800">
                <a:latin typeface="宋体" panose="02010600030101010101" pitchFamily="2" charset="-122"/>
              </a:rPr>
              <a:t>1</a:t>
            </a:r>
            <a:r>
              <a:rPr lang="zh-CN" altLang="en-US" sz="1800">
                <a:latin typeface="宋体" panose="02010600030101010101" pitchFamily="2" charset="-122"/>
              </a:rPr>
              <a:t>） </a:t>
            </a:r>
            <a:r>
              <a:rPr lang="en-US" altLang="zh-CN" sz="1800">
                <a:latin typeface="宋体" panose="02010600030101010101" pitchFamily="2" charset="-122"/>
              </a:rPr>
              <a:t>(+,i,2,T</a:t>
            </a:r>
            <a:r>
              <a:rPr lang="en-US" altLang="zh-CN" sz="1800" baseline="-25000">
                <a:latin typeface="宋体" panose="02010600030101010101" pitchFamily="2" charset="-122"/>
              </a:rPr>
              <a:t>1</a:t>
            </a:r>
            <a:r>
              <a:rPr lang="en-US" altLang="zh-CN" sz="1800">
                <a:latin typeface="宋体" panose="02010600030101010101" pitchFamily="2" charset="-122"/>
              </a:rPr>
              <a:t>)   </a:t>
            </a:r>
            <a:r>
              <a:rPr lang="en-US" altLang="zh-CN"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cs typeface="Courier New" panose="02070309020205020404" pitchFamily="49" charset="0"/>
              </a:rPr>
              <a:t>i+2</a:t>
            </a:r>
            <a:r>
              <a:rPr lang="zh-CN" altLang="en-US" sz="1800" b="1">
                <a:solidFill>
                  <a:srgbClr val="FF3399"/>
                </a:solidFill>
                <a:latin typeface="宋体" panose="02010600030101010101" pitchFamily="2" charset="-122"/>
              </a:rPr>
              <a:t>送</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1</a:t>
            </a:r>
            <a:r>
              <a:rPr lang="en-US" altLang="zh-CN" sz="1800" b="1">
                <a:solidFill>
                  <a:srgbClr val="FF3399"/>
                </a:solidFill>
                <a:latin typeface="宋体" panose="02010600030101010101" pitchFamily="2" charset="-122"/>
              </a:rPr>
              <a:t> </a:t>
            </a:r>
            <a:r>
              <a:rPr lang="en-US" altLang="zh-CN" sz="1800">
                <a:latin typeface="宋体" panose="02010600030101010101" pitchFamily="2" charset="-122"/>
              </a:rPr>
              <a:t></a:t>
            </a:r>
          </a:p>
          <a:p>
            <a:pPr algn="just">
              <a:buFont typeface="Wingdings" panose="05000000000000000000" pitchFamily="2" charset="2"/>
              <a:buNone/>
            </a:pPr>
            <a:r>
              <a:rPr lang="en-US" altLang="zh-CN" sz="1800">
                <a:latin typeface="宋体" panose="02010600030101010101" pitchFamily="2" charset="-122"/>
              </a:rPr>
              <a:t>  </a:t>
            </a:r>
            <a:r>
              <a:rPr lang="zh-CN" altLang="en-US" sz="1800">
                <a:latin typeface="宋体" panose="02010600030101010101" pitchFamily="2" charset="-122"/>
              </a:rPr>
              <a:t>（</a:t>
            </a:r>
            <a:r>
              <a:rPr lang="en-US" altLang="zh-CN" sz="1800">
                <a:latin typeface="宋体" panose="02010600030101010101" pitchFamily="2" charset="-122"/>
              </a:rPr>
              <a:t>2</a:t>
            </a:r>
            <a:r>
              <a:rPr lang="zh-CN" altLang="en-US" sz="1800">
                <a:latin typeface="宋体" panose="02010600030101010101" pitchFamily="2" charset="-122"/>
              </a:rPr>
              <a:t>） </a:t>
            </a:r>
            <a:r>
              <a:rPr lang="en-US" altLang="zh-CN" sz="1800">
                <a:latin typeface="宋体" panose="02010600030101010101" pitchFamily="2" charset="-122"/>
              </a:rPr>
              <a:t>(+,j,1,T</a:t>
            </a:r>
            <a:r>
              <a:rPr lang="en-US" altLang="zh-CN" sz="1800" baseline="-25000">
                <a:latin typeface="宋体" panose="02010600030101010101" pitchFamily="2" charset="-122"/>
              </a:rPr>
              <a:t>2</a:t>
            </a:r>
            <a:r>
              <a:rPr lang="en-US" altLang="zh-CN" sz="1800">
                <a:latin typeface="宋体" panose="02010600030101010101" pitchFamily="2" charset="-122"/>
              </a:rPr>
              <a:t>) </a:t>
            </a:r>
            <a:r>
              <a:rPr lang="en-US" altLang="zh-CN"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cs typeface="Courier New" panose="02070309020205020404" pitchFamily="49" charset="0"/>
              </a:rPr>
              <a:t>j+1</a:t>
            </a:r>
            <a:r>
              <a:rPr lang="zh-CN" altLang="en-US" sz="1800" b="1">
                <a:solidFill>
                  <a:srgbClr val="FF3399"/>
                </a:solidFill>
                <a:latin typeface="宋体" panose="02010600030101010101" pitchFamily="2" charset="-122"/>
              </a:rPr>
              <a:t>送</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2</a:t>
            </a:r>
            <a:r>
              <a:rPr lang="en-US" altLang="zh-CN" sz="1800" b="1">
                <a:solidFill>
                  <a:srgbClr val="FF3399"/>
                </a:solidFill>
                <a:latin typeface="宋体" panose="02010600030101010101" pitchFamily="2" charset="-122"/>
              </a:rPr>
              <a:t> </a:t>
            </a:r>
            <a:endParaRPr lang="en-US" altLang="zh-CN" sz="1800">
              <a:latin typeface="宋体" panose="02010600030101010101" pitchFamily="2" charset="-122"/>
            </a:endParaRPr>
          </a:p>
          <a:p>
            <a:pPr algn="just">
              <a:buFont typeface="Wingdings" panose="05000000000000000000" pitchFamily="2" charset="2"/>
              <a:buNone/>
            </a:pPr>
            <a:r>
              <a:rPr lang="en-US" altLang="zh-CN" sz="1800">
                <a:latin typeface="宋体" panose="02010600030101010101" pitchFamily="2" charset="-122"/>
              </a:rPr>
              <a:t>  </a:t>
            </a:r>
            <a:r>
              <a:rPr lang="zh-CN" altLang="en-US" sz="1800">
                <a:latin typeface="宋体" panose="02010600030101010101" pitchFamily="2" charset="-122"/>
              </a:rPr>
              <a:t>（</a:t>
            </a:r>
            <a:r>
              <a:rPr lang="en-US" altLang="zh-CN" sz="1800">
                <a:latin typeface="宋体" panose="02010600030101010101" pitchFamily="2" charset="-122"/>
              </a:rPr>
              <a:t>3</a:t>
            </a:r>
            <a:r>
              <a:rPr lang="zh-CN" altLang="en-US" sz="1800">
                <a:latin typeface="宋体" panose="02010600030101010101" pitchFamily="2" charset="-122"/>
              </a:rPr>
              <a:t>） </a:t>
            </a:r>
            <a:r>
              <a:rPr lang="en-US" altLang="zh-CN" sz="1800">
                <a:latin typeface="宋体" panose="02010600030101010101" pitchFamily="2" charset="-122"/>
              </a:rPr>
              <a:t>(*,T</a:t>
            </a:r>
            <a:r>
              <a:rPr lang="en-US" altLang="zh-CN" sz="1800" baseline="-25000">
                <a:latin typeface="宋体" panose="02010600030101010101" pitchFamily="2" charset="-122"/>
              </a:rPr>
              <a:t>1</a:t>
            </a:r>
            <a:r>
              <a:rPr lang="en-US" altLang="zh-CN" sz="1800">
                <a:latin typeface="宋体" panose="02010600030101010101" pitchFamily="2" charset="-122"/>
              </a:rPr>
              <a:t>,20,T</a:t>
            </a:r>
            <a:r>
              <a:rPr lang="en-US" altLang="zh-CN" sz="1800" baseline="-25000">
                <a:latin typeface="宋体" panose="02010600030101010101" pitchFamily="2" charset="-122"/>
              </a:rPr>
              <a:t>3</a:t>
            </a:r>
            <a:r>
              <a:rPr lang="en-US" altLang="zh-CN" sz="1800">
                <a:latin typeface="宋体" panose="02010600030101010101" pitchFamily="2" charset="-122"/>
              </a:rPr>
              <a:t>) </a:t>
            </a:r>
            <a:r>
              <a:rPr lang="en-US" altLang="zh-CN"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cs typeface="Courier New" panose="02070309020205020404" pitchFamily="49" charset="0"/>
              </a:rPr>
              <a:t>20* </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1</a:t>
            </a:r>
            <a:r>
              <a:rPr lang="zh-CN" altLang="en-US" sz="1800" b="1">
                <a:solidFill>
                  <a:srgbClr val="FF3399"/>
                </a:solidFill>
                <a:latin typeface="宋体" panose="02010600030101010101" pitchFamily="2" charset="-122"/>
              </a:rPr>
              <a:t>送</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3</a:t>
            </a:r>
            <a:r>
              <a:rPr lang="en-US" altLang="zh-CN" sz="1800" b="1">
                <a:solidFill>
                  <a:srgbClr val="FF3399"/>
                </a:solidFill>
                <a:latin typeface="宋体" panose="02010600030101010101" pitchFamily="2" charset="-122"/>
              </a:rPr>
              <a:t> </a:t>
            </a:r>
            <a:endParaRPr lang="en-US" altLang="zh-CN" sz="1800">
              <a:latin typeface="宋体" panose="02010600030101010101" pitchFamily="2" charset="-122"/>
            </a:endParaRPr>
          </a:p>
          <a:p>
            <a:pPr algn="just">
              <a:buFont typeface="Wingdings" panose="05000000000000000000" pitchFamily="2" charset="2"/>
              <a:buNone/>
            </a:pPr>
            <a:r>
              <a:rPr lang="en-US" altLang="zh-CN" sz="1800">
                <a:latin typeface="宋体" panose="02010600030101010101" pitchFamily="2" charset="-122"/>
              </a:rPr>
              <a:t>  </a:t>
            </a:r>
            <a:r>
              <a:rPr lang="zh-CN" altLang="en-US" sz="1800">
                <a:latin typeface="宋体" panose="02010600030101010101" pitchFamily="2" charset="-122"/>
              </a:rPr>
              <a:t>（</a:t>
            </a:r>
            <a:r>
              <a:rPr lang="en-US" altLang="zh-CN" sz="1800">
                <a:latin typeface="宋体" panose="02010600030101010101" pitchFamily="2" charset="-122"/>
              </a:rPr>
              <a:t>4</a:t>
            </a:r>
            <a:r>
              <a:rPr lang="zh-CN" altLang="en-US" sz="1800">
                <a:latin typeface="宋体" panose="02010600030101010101" pitchFamily="2" charset="-122"/>
              </a:rPr>
              <a:t>） </a:t>
            </a:r>
            <a:r>
              <a:rPr lang="en-US" altLang="zh-CN" sz="1800">
                <a:latin typeface="宋体" panose="02010600030101010101" pitchFamily="2" charset="-122"/>
              </a:rPr>
              <a:t>(+,T</a:t>
            </a:r>
            <a:r>
              <a:rPr lang="en-US" altLang="zh-CN" sz="1800" baseline="-25000">
                <a:latin typeface="宋体" panose="02010600030101010101" pitchFamily="2" charset="-122"/>
              </a:rPr>
              <a:t>2</a:t>
            </a:r>
            <a:r>
              <a:rPr lang="en-US" altLang="zh-CN" sz="1800">
                <a:latin typeface="宋体" panose="02010600030101010101" pitchFamily="2" charset="-122"/>
              </a:rPr>
              <a:t>,T</a:t>
            </a:r>
            <a:r>
              <a:rPr lang="en-US" altLang="zh-CN" sz="1800" baseline="-25000">
                <a:latin typeface="宋体" panose="02010600030101010101" pitchFamily="2" charset="-122"/>
              </a:rPr>
              <a:t>3</a:t>
            </a:r>
            <a:r>
              <a:rPr lang="en-US" altLang="zh-CN" sz="1800">
                <a:latin typeface="宋体" panose="02010600030101010101" pitchFamily="2" charset="-122"/>
              </a:rPr>
              <a:t>,T</a:t>
            </a:r>
            <a:r>
              <a:rPr lang="en-US" altLang="zh-CN" sz="1800" baseline="-25000">
                <a:latin typeface="宋体" panose="02010600030101010101" pitchFamily="2" charset="-122"/>
              </a:rPr>
              <a:t>3</a:t>
            </a:r>
            <a:r>
              <a:rPr lang="en-US" altLang="zh-CN" sz="1800">
                <a:latin typeface="宋体" panose="02010600030101010101" pitchFamily="2" charset="-122"/>
              </a:rPr>
              <a:t>) </a:t>
            </a:r>
            <a:r>
              <a:rPr lang="en-US" altLang="zh-CN" sz="1800" b="1">
                <a:solidFill>
                  <a:srgbClr val="FF3399"/>
                </a:solidFill>
                <a:latin typeface="宋体" panose="02010600030101010101" pitchFamily="2" charset="-122"/>
              </a:rPr>
              <a:t>//* T</a:t>
            </a:r>
            <a:r>
              <a:rPr lang="en-US" altLang="zh-CN" sz="1800" b="1" baseline="-25000">
                <a:solidFill>
                  <a:srgbClr val="FF3399"/>
                </a:solidFill>
                <a:latin typeface="宋体" panose="02010600030101010101" pitchFamily="2" charset="-122"/>
              </a:rPr>
              <a:t>2</a:t>
            </a:r>
            <a:r>
              <a:rPr lang="en-US" altLang="zh-CN"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cs typeface="Courier New" panose="02070309020205020404" pitchFamily="49" charset="0"/>
              </a:rPr>
              <a:t>+ </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3</a:t>
            </a:r>
            <a:r>
              <a:rPr lang="zh-CN" altLang="en-US" sz="1800" b="1">
                <a:solidFill>
                  <a:srgbClr val="FF3399"/>
                </a:solidFill>
                <a:latin typeface="宋体" panose="02010600030101010101" pitchFamily="2" charset="-122"/>
              </a:rPr>
              <a:t>送</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3 </a:t>
            </a:r>
            <a:r>
              <a:rPr lang="zh-CN" altLang="en-US" sz="1800" b="1">
                <a:solidFill>
                  <a:srgbClr val="FF3399"/>
                </a:solidFill>
                <a:latin typeface="宋体" panose="02010600030101010101" pitchFamily="2" charset="-122"/>
              </a:rPr>
              <a:t>即</a:t>
            </a:r>
            <a:r>
              <a:rPr lang="en-US" altLang="zh-CN" sz="1800" b="1">
                <a:solidFill>
                  <a:srgbClr val="FF3399"/>
                </a:solidFill>
                <a:latin typeface="宋体" panose="02010600030101010101" pitchFamily="2" charset="-122"/>
              </a:rPr>
              <a:t>VARPART</a:t>
            </a:r>
            <a:r>
              <a:rPr lang="zh-CN" altLang="en-US" sz="1800" b="1">
                <a:solidFill>
                  <a:srgbClr val="FF3399"/>
                </a:solidFill>
                <a:latin typeface="宋体" panose="02010600030101010101" pitchFamily="2" charset="-122"/>
              </a:rPr>
              <a:t>的值</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1</a:t>
            </a:r>
            <a:r>
              <a:rPr lang="en-US" altLang="zh-CN" sz="1800" b="1">
                <a:solidFill>
                  <a:srgbClr val="FF3399"/>
                </a:solidFill>
                <a:latin typeface="宋体" panose="02010600030101010101" pitchFamily="2" charset="-122"/>
                <a:cs typeface="Courier New" panose="02070309020205020404" pitchFamily="49" charset="0"/>
              </a:rPr>
              <a:t>d</a:t>
            </a:r>
            <a:r>
              <a:rPr lang="en-US" altLang="zh-CN" sz="1800" b="1" baseline="-25000">
                <a:solidFill>
                  <a:srgbClr val="FF3399"/>
                </a:solidFill>
                <a:latin typeface="宋体" panose="02010600030101010101" pitchFamily="2" charset="-122"/>
                <a:cs typeface="Courier New" panose="02070309020205020404" pitchFamily="49" charset="0"/>
              </a:rPr>
              <a:t>2</a:t>
            </a:r>
            <a:r>
              <a:rPr lang="en-US" altLang="zh-CN" sz="1800" b="1">
                <a:solidFill>
                  <a:srgbClr val="FF3399"/>
                </a:solidFill>
                <a:latin typeface="宋体" panose="02010600030101010101" pitchFamily="2" charset="-122"/>
                <a:cs typeface="Courier New" panose="02070309020205020404" pitchFamily="49" charset="0"/>
              </a:rPr>
              <a:t>+</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2</a:t>
            </a:r>
            <a:r>
              <a:rPr lang="en-US" altLang="zh-CN" sz="1800" b="1">
                <a:solidFill>
                  <a:srgbClr val="FF3399"/>
                </a:solidFill>
                <a:latin typeface="宋体" panose="02010600030101010101" pitchFamily="2" charset="-122"/>
                <a:cs typeface="Courier New" panose="02070309020205020404" pitchFamily="49" charset="0"/>
              </a:rPr>
              <a:t>), d</a:t>
            </a:r>
            <a:r>
              <a:rPr lang="en-US" altLang="zh-CN" sz="1800" b="1" baseline="-25000">
                <a:solidFill>
                  <a:srgbClr val="FF3399"/>
                </a:solidFill>
                <a:latin typeface="宋体" panose="02010600030101010101" pitchFamily="2" charset="-122"/>
                <a:cs typeface="Courier New" panose="02070309020205020404" pitchFamily="49" charset="0"/>
              </a:rPr>
              <a:t>2</a:t>
            </a:r>
            <a:r>
              <a:rPr lang="zh-CN" altLang="en-US" sz="1800" b="1">
                <a:solidFill>
                  <a:srgbClr val="FF3399"/>
                </a:solidFill>
                <a:latin typeface="宋体" panose="02010600030101010101" pitchFamily="2" charset="-122"/>
              </a:rPr>
              <a:t>＝</a:t>
            </a:r>
            <a:r>
              <a:rPr lang="en-US" altLang="zh-CN" sz="1800" b="1">
                <a:solidFill>
                  <a:srgbClr val="FF3399"/>
                </a:solidFill>
                <a:latin typeface="宋体" panose="02010600030101010101" pitchFamily="2" charset="-122"/>
              </a:rPr>
              <a:t>20</a:t>
            </a:r>
            <a:r>
              <a:rPr lang="en-US" altLang="zh-CN" sz="1800">
                <a:latin typeface="宋体" panose="02010600030101010101" pitchFamily="2" charset="-122"/>
              </a:rPr>
              <a:t> </a:t>
            </a:r>
          </a:p>
          <a:p>
            <a:pPr algn="just">
              <a:buFont typeface="Wingdings" panose="05000000000000000000" pitchFamily="2" charset="2"/>
              <a:buNone/>
            </a:pPr>
            <a:r>
              <a:rPr lang="en-US" altLang="zh-CN" sz="1800">
                <a:latin typeface="宋体" panose="02010600030101010101" pitchFamily="2" charset="-122"/>
              </a:rPr>
              <a:t>  </a:t>
            </a:r>
            <a:r>
              <a:rPr lang="zh-CN" altLang="en-US" sz="1800">
                <a:latin typeface="宋体" panose="02010600030101010101" pitchFamily="2" charset="-122"/>
              </a:rPr>
              <a:t>（</a:t>
            </a:r>
            <a:r>
              <a:rPr lang="en-US" altLang="zh-CN" sz="1800">
                <a:latin typeface="宋体" panose="02010600030101010101" pitchFamily="2" charset="-122"/>
              </a:rPr>
              <a:t>5</a:t>
            </a:r>
            <a:r>
              <a:rPr lang="zh-CN" altLang="en-US" sz="1800">
                <a:latin typeface="宋体" panose="02010600030101010101" pitchFamily="2" charset="-122"/>
              </a:rPr>
              <a:t>） </a:t>
            </a:r>
            <a:r>
              <a:rPr lang="en-US" altLang="zh-CN" sz="1800">
                <a:latin typeface="宋体" panose="02010600030101010101" pitchFamily="2" charset="-122"/>
              </a:rPr>
              <a:t>(-,a,21,T</a:t>
            </a:r>
            <a:r>
              <a:rPr lang="en-US" altLang="zh-CN" sz="1800" baseline="-25000">
                <a:latin typeface="宋体" panose="02010600030101010101" pitchFamily="2" charset="-122"/>
              </a:rPr>
              <a:t>4</a:t>
            </a:r>
            <a:r>
              <a:rPr lang="en-US" altLang="zh-CN" sz="1800">
                <a:latin typeface="宋体" panose="02010600030101010101" pitchFamily="2" charset="-122"/>
              </a:rPr>
              <a:t>)  </a:t>
            </a:r>
            <a:r>
              <a:rPr lang="en-US" altLang="zh-CN"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cs typeface="Courier New" panose="02070309020205020404" pitchFamily="49" charset="0"/>
              </a:rPr>
              <a:t>a</a:t>
            </a:r>
            <a:r>
              <a:rPr lang="zh-CN" altLang="en-US" sz="1800" b="1">
                <a:solidFill>
                  <a:srgbClr val="FF3399"/>
                </a:solidFill>
                <a:latin typeface="宋体" panose="02010600030101010101" pitchFamily="2" charset="-122"/>
              </a:rPr>
              <a:t>－</a:t>
            </a:r>
            <a:r>
              <a:rPr lang="en-US" altLang="zh-CN" sz="1800" b="1">
                <a:solidFill>
                  <a:srgbClr val="FF3399"/>
                </a:solidFill>
                <a:latin typeface="宋体" panose="02010600030101010101" pitchFamily="2" charset="-122"/>
                <a:cs typeface="Courier New" panose="02070309020205020404" pitchFamily="49" charset="0"/>
              </a:rPr>
              <a:t>21</a:t>
            </a:r>
            <a:r>
              <a:rPr lang="zh-CN" altLang="en-US" sz="1800" b="1">
                <a:solidFill>
                  <a:srgbClr val="FF3399"/>
                </a:solidFill>
                <a:latin typeface="宋体" panose="02010600030101010101" pitchFamily="2" charset="-122"/>
              </a:rPr>
              <a:t>送</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2  </a:t>
            </a:r>
            <a:r>
              <a:rPr lang="zh-CN" altLang="en-US" sz="1800" b="1">
                <a:solidFill>
                  <a:srgbClr val="FF3399"/>
                </a:solidFill>
                <a:latin typeface="宋体" panose="02010600030101010101" pitchFamily="2" charset="-122"/>
              </a:rPr>
              <a:t>即</a:t>
            </a:r>
            <a:r>
              <a:rPr lang="en-US" altLang="zh-CN" sz="1800" b="1">
                <a:solidFill>
                  <a:srgbClr val="FF3399"/>
                </a:solidFill>
                <a:latin typeface="宋体" panose="02010600030101010101" pitchFamily="2" charset="-122"/>
              </a:rPr>
              <a:t>CONSPART</a:t>
            </a:r>
            <a:r>
              <a:rPr lang="zh-CN" altLang="en-US" sz="1800" b="1">
                <a:solidFill>
                  <a:srgbClr val="FF3399"/>
                </a:solidFill>
                <a:latin typeface="宋体" panose="02010600030101010101" pitchFamily="2" charset="-122"/>
              </a:rPr>
              <a:t>的值 </a:t>
            </a:r>
            <a:r>
              <a:rPr lang="en-US" altLang="zh-CN" sz="1800" b="1">
                <a:solidFill>
                  <a:srgbClr val="FF3399"/>
                </a:solidFill>
                <a:latin typeface="宋体" panose="02010600030101010101" pitchFamily="2" charset="-122"/>
              </a:rPr>
              <a:t>(a</a:t>
            </a:r>
            <a:r>
              <a:rPr lang="zh-CN" altLang="en-US" sz="1800" b="1">
                <a:solidFill>
                  <a:srgbClr val="FF3399"/>
                </a:solidFill>
                <a:latin typeface="宋体" panose="02010600030101010101" pitchFamily="2" charset="-122"/>
              </a:rPr>
              <a:t>－</a:t>
            </a:r>
            <a:r>
              <a:rPr lang="en-US" altLang="zh-CN" sz="1800" b="1">
                <a:solidFill>
                  <a:srgbClr val="FF3399"/>
                </a:solidFill>
                <a:latin typeface="宋体" panose="02010600030101010101" pitchFamily="2" charset="-122"/>
              </a:rPr>
              <a:t>C),                          </a:t>
            </a:r>
          </a:p>
          <a:p>
            <a:pPr algn="just">
              <a:buFont typeface="Wingdings" panose="05000000000000000000" pitchFamily="2" charset="2"/>
              <a:buNone/>
            </a:pPr>
            <a:r>
              <a:rPr lang="en-US" altLang="zh-CN" sz="1800" b="1">
                <a:solidFill>
                  <a:srgbClr val="FF3399"/>
                </a:solidFill>
                <a:latin typeface="宋体" panose="02010600030101010101" pitchFamily="2" charset="-122"/>
              </a:rPr>
              <a:t>                     C=d</a:t>
            </a:r>
            <a:r>
              <a:rPr lang="en-US" altLang="zh-CN" sz="1800" b="1" baseline="-25000">
                <a:solidFill>
                  <a:srgbClr val="FF3399"/>
                </a:solidFill>
                <a:latin typeface="宋体" panose="02010600030101010101" pitchFamily="2" charset="-122"/>
              </a:rPr>
              <a:t>2</a:t>
            </a:r>
            <a:r>
              <a:rPr lang="en-US" altLang="zh-CN" sz="1800" b="1">
                <a:solidFill>
                  <a:srgbClr val="FF3399"/>
                </a:solidFill>
                <a:latin typeface="宋体" panose="02010600030101010101" pitchFamily="2" charset="-122"/>
              </a:rPr>
              <a:t>+1=21</a:t>
            </a:r>
            <a:r>
              <a:rPr lang="zh-CN" altLang="en-US" sz="1800" b="1">
                <a:solidFill>
                  <a:srgbClr val="FF3399"/>
                </a:solidFill>
                <a:latin typeface="宋体" panose="02010600030101010101" pitchFamily="2" charset="-122"/>
              </a:rPr>
              <a:t>存放在内情表中，可以直接使用</a:t>
            </a:r>
            <a:r>
              <a:rPr lang="zh-CN" altLang="en-US" sz="1800">
                <a:latin typeface="宋体" panose="02010600030101010101" pitchFamily="2" charset="-122"/>
              </a:rPr>
              <a:t> </a:t>
            </a:r>
          </a:p>
          <a:p>
            <a:pPr algn="just">
              <a:buFont typeface="Wingdings" panose="05000000000000000000" pitchFamily="2" charset="2"/>
              <a:buNone/>
            </a:pPr>
            <a:r>
              <a:rPr lang="zh-CN" altLang="en-US" sz="1800">
                <a:latin typeface="宋体" panose="02010600030101010101" pitchFamily="2" charset="-122"/>
              </a:rPr>
              <a:t>  （</a:t>
            </a:r>
            <a:r>
              <a:rPr lang="en-US" altLang="zh-CN" sz="1800">
                <a:latin typeface="宋体" panose="02010600030101010101" pitchFamily="2" charset="-122"/>
              </a:rPr>
              <a:t>6</a:t>
            </a:r>
            <a:r>
              <a:rPr lang="zh-CN" altLang="en-US" sz="1800">
                <a:latin typeface="宋体" panose="02010600030101010101" pitchFamily="2" charset="-122"/>
              </a:rPr>
              <a:t>） </a:t>
            </a:r>
            <a:r>
              <a:rPr lang="en-US" altLang="zh-CN" sz="1800">
                <a:latin typeface="宋体" panose="02010600030101010101" pitchFamily="2" charset="-122"/>
              </a:rPr>
              <a:t>(+,m,n,T</a:t>
            </a:r>
            <a:r>
              <a:rPr lang="en-US" altLang="zh-CN" sz="1800" baseline="-25000">
                <a:latin typeface="宋体" panose="02010600030101010101" pitchFamily="2" charset="-122"/>
              </a:rPr>
              <a:t>5</a:t>
            </a:r>
            <a:r>
              <a:rPr lang="en-US" altLang="zh-CN" sz="1800">
                <a:latin typeface="宋体" panose="02010600030101010101" pitchFamily="2" charset="-122"/>
              </a:rPr>
              <a:t>) </a:t>
            </a:r>
            <a:r>
              <a:rPr lang="en-US" altLang="zh-CN"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cs typeface="Courier New" panose="02070309020205020404" pitchFamily="49" charset="0"/>
              </a:rPr>
              <a:t>m+n</a:t>
            </a:r>
            <a:r>
              <a:rPr lang="zh-CN" altLang="en-US" sz="1800" b="1">
                <a:solidFill>
                  <a:srgbClr val="FF3399"/>
                </a:solidFill>
                <a:latin typeface="宋体" panose="02010600030101010101" pitchFamily="2" charset="-122"/>
              </a:rPr>
              <a:t>送</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5</a:t>
            </a:r>
            <a:r>
              <a:rPr lang="en-US" altLang="zh-CN" sz="1800" b="1">
                <a:solidFill>
                  <a:srgbClr val="FF3399"/>
                </a:solidFill>
                <a:latin typeface="宋体" panose="02010600030101010101" pitchFamily="2" charset="-122"/>
              </a:rPr>
              <a:t> </a:t>
            </a:r>
            <a:endParaRPr lang="en-US" altLang="zh-CN" sz="1800">
              <a:latin typeface="宋体" panose="02010600030101010101" pitchFamily="2" charset="-122"/>
            </a:endParaRPr>
          </a:p>
          <a:p>
            <a:pPr algn="just">
              <a:buFont typeface="Wingdings" panose="05000000000000000000" pitchFamily="2" charset="2"/>
              <a:buNone/>
            </a:pPr>
            <a:r>
              <a:rPr lang="en-US" altLang="zh-CN" sz="1800">
                <a:latin typeface="宋体" panose="02010600030101010101" pitchFamily="2" charset="-122"/>
              </a:rPr>
              <a:t>  </a:t>
            </a:r>
            <a:r>
              <a:rPr lang="zh-CN" altLang="en-US" sz="1800">
                <a:latin typeface="宋体" panose="02010600030101010101" pitchFamily="2" charset="-122"/>
              </a:rPr>
              <a:t>（</a:t>
            </a:r>
            <a:r>
              <a:rPr lang="en-US" altLang="zh-CN" sz="1800">
                <a:latin typeface="宋体" panose="02010600030101010101" pitchFamily="2" charset="-122"/>
              </a:rPr>
              <a:t>7</a:t>
            </a:r>
            <a:r>
              <a:rPr lang="zh-CN" altLang="en-US" sz="1800">
                <a:latin typeface="宋体" panose="02010600030101010101" pitchFamily="2" charset="-122"/>
              </a:rPr>
              <a:t>） </a:t>
            </a:r>
            <a:r>
              <a:rPr lang="en-US" altLang="zh-CN" sz="1800">
                <a:latin typeface="宋体" panose="02010600030101010101" pitchFamily="2" charset="-122"/>
              </a:rPr>
              <a:t>(</a:t>
            </a:r>
            <a:r>
              <a:rPr lang="zh-CN" altLang="en-US" sz="1800">
                <a:latin typeface="宋体" panose="02010600030101010101" pitchFamily="2" charset="-122"/>
              </a:rPr>
              <a:t>［］</a:t>
            </a:r>
            <a:r>
              <a:rPr lang="en-US" altLang="zh-CN" sz="1800">
                <a:latin typeface="宋体" panose="02010600030101010101" pitchFamily="2" charset="-122"/>
              </a:rPr>
              <a:t>=,T</a:t>
            </a:r>
            <a:r>
              <a:rPr lang="en-US" altLang="zh-CN" sz="1800" baseline="-25000">
                <a:latin typeface="宋体" panose="02010600030101010101" pitchFamily="2" charset="-122"/>
              </a:rPr>
              <a:t>5</a:t>
            </a:r>
            <a:r>
              <a:rPr lang="en-US" altLang="zh-CN" sz="1800">
                <a:latin typeface="宋体" panose="02010600030101010101" pitchFamily="2" charset="-122"/>
              </a:rPr>
              <a:t>, ,T</a:t>
            </a:r>
            <a:r>
              <a:rPr lang="en-US" altLang="zh-CN" sz="1800" baseline="-25000">
                <a:latin typeface="宋体" panose="02010600030101010101" pitchFamily="2" charset="-122"/>
              </a:rPr>
              <a:t>4</a:t>
            </a:r>
            <a:r>
              <a:rPr lang="zh-CN" altLang="en-US" sz="1800">
                <a:latin typeface="宋体" panose="02010600030101010101" pitchFamily="2" charset="-122"/>
              </a:rPr>
              <a:t>［</a:t>
            </a:r>
            <a:r>
              <a:rPr lang="en-US" altLang="zh-CN" sz="1800">
                <a:latin typeface="宋体" panose="02010600030101010101" pitchFamily="2" charset="-122"/>
              </a:rPr>
              <a:t>T</a:t>
            </a:r>
            <a:r>
              <a:rPr lang="en-US" altLang="zh-CN" sz="1800" baseline="-25000">
                <a:latin typeface="宋体" panose="02010600030101010101" pitchFamily="2" charset="-122"/>
              </a:rPr>
              <a:t>3</a:t>
            </a:r>
            <a:r>
              <a:rPr lang="zh-CN" altLang="en-US" sz="1800">
                <a:latin typeface="宋体" panose="02010600030101010101" pitchFamily="2" charset="-122"/>
              </a:rPr>
              <a:t>］</a:t>
            </a:r>
            <a:r>
              <a:rPr lang="en-US" altLang="zh-CN" sz="1800">
                <a:latin typeface="宋体" panose="02010600030101010101" pitchFamily="2" charset="-122"/>
              </a:rPr>
              <a:t>) </a:t>
            </a:r>
            <a:r>
              <a:rPr lang="en-US" altLang="zh-CN" sz="1800" b="1">
                <a:solidFill>
                  <a:srgbClr val="FF3399"/>
                </a:solidFill>
                <a:latin typeface="宋体" panose="02010600030101010101" pitchFamily="2" charset="-122"/>
              </a:rPr>
              <a:t>//* </a:t>
            </a:r>
            <a:r>
              <a:rPr lang="zh-CN" altLang="en-US" sz="1800" b="1">
                <a:solidFill>
                  <a:srgbClr val="FF3399"/>
                </a:solidFill>
                <a:latin typeface="宋体" panose="02010600030101010101" pitchFamily="2" charset="-122"/>
              </a:rPr>
              <a:t>对数组元素赋值语句的四元式，</a:t>
            </a:r>
          </a:p>
          <a:p>
            <a:pPr algn="just">
              <a:buFont typeface="Wingdings" panose="05000000000000000000" pitchFamily="2" charset="2"/>
              <a:buNone/>
            </a:pPr>
            <a:r>
              <a:rPr lang="zh-CN" altLang="en-US"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4</a:t>
            </a:r>
            <a:r>
              <a:rPr lang="zh-CN" altLang="en-US" sz="1800" b="1">
                <a:solidFill>
                  <a:srgbClr val="FF3399"/>
                </a:solidFill>
                <a:latin typeface="宋体" panose="02010600030101010101" pitchFamily="2" charset="-122"/>
              </a:rPr>
              <a:t>［</a:t>
            </a:r>
            <a:r>
              <a:rPr lang="en-US" altLang="zh-CN" sz="1800" b="1">
                <a:solidFill>
                  <a:srgbClr val="FF3399"/>
                </a:solidFill>
                <a:latin typeface="宋体" panose="02010600030101010101" pitchFamily="2" charset="-122"/>
              </a:rPr>
              <a:t>T</a:t>
            </a:r>
            <a:r>
              <a:rPr lang="en-US" altLang="zh-CN" sz="1800" b="1" baseline="-25000">
                <a:solidFill>
                  <a:srgbClr val="FF3399"/>
                </a:solidFill>
                <a:latin typeface="宋体" panose="02010600030101010101" pitchFamily="2" charset="-122"/>
              </a:rPr>
              <a:t>3</a:t>
            </a:r>
            <a:r>
              <a:rPr lang="zh-CN" altLang="en-US" sz="1800" b="1">
                <a:solidFill>
                  <a:srgbClr val="FF3399"/>
                </a:solidFill>
                <a:latin typeface="宋体" panose="02010600030101010101" pitchFamily="2" charset="-122"/>
              </a:rPr>
              <a:t>］是数组元素</a:t>
            </a:r>
            <a:r>
              <a:rPr lang="en-US" altLang="zh-CN" sz="1800" b="1">
                <a:solidFill>
                  <a:srgbClr val="FF3399"/>
                </a:solidFill>
                <a:latin typeface="宋体" panose="02010600030101010101" pitchFamily="2" charset="-122"/>
              </a:rPr>
              <a:t>A</a:t>
            </a:r>
            <a:r>
              <a:rPr lang="zh-CN" altLang="en-US" sz="1800" b="1">
                <a:solidFill>
                  <a:srgbClr val="FF3399"/>
                </a:solidFill>
                <a:latin typeface="宋体" panose="02010600030101010101" pitchFamily="2" charset="-122"/>
              </a:rPr>
              <a:t>［</a:t>
            </a:r>
            <a:r>
              <a:rPr lang="en-US" altLang="zh-CN" sz="1800" b="1">
                <a:solidFill>
                  <a:srgbClr val="FF3399"/>
                </a:solidFill>
                <a:latin typeface="宋体" panose="02010600030101010101" pitchFamily="2" charset="-122"/>
              </a:rPr>
              <a:t>i+2,j+1</a:t>
            </a:r>
            <a:r>
              <a:rPr lang="zh-CN" altLang="en-US" sz="1800" b="1">
                <a:solidFill>
                  <a:srgbClr val="FF3399"/>
                </a:solidFill>
                <a:latin typeface="宋体" panose="02010600030101010101" pitchFamily="2" charset="-122"/>
              </a:rPr>
              <a:t>］的地址</a:t>
            </a:r>
          </a:p>
          <a:p>
            <a:pPr>
              <a:buFont typeface="Wingdings" panose="05000000000000000000" pitchFamily="2" charset="2"/>
              <a:buNone/>
            </a:pPr>
            <a:endParaRPr lang="en-US" altLang="zh-CN" sz="1800" b="1">
              <a:solidFill>
                <a:srgbClr val="FF3399"/>
              </a:solidFill>
              <a:latin typeface="宋体" panose="02010600030101010101" pitchFamily="2" charset="-122"/>
            </a:endParaRPr>
          </a:p>
        </p:txBody>
      </p:sp>
    </p:spTree>
    <p:extLst>
      <p:ext uri="{BB962C8B-B14F-4D97-AF65-F5344CB8AC3E}">
        <p14:creationId xmlns:p14="http://schemas.microsoft.com/office/powerpoint/2010/main" val="895910733"/>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4258" name="Rectangle 2"/>
          <p:cNvSpPr>
            <a:spLocks noGrp="1" noChangeArrowheads="1"/>
          </p:cNvSpPr>
          <p:nvPr>
            <p:ph type="body" idx="1"/>
          </p:nvPr>
        </p:nvSpPr>
        <p:spPr>
          <a:xfrm>
            <a:off x="2551114" y="762000"/>
            <a:ext cx="8116887" cy="6477000"/>
          </a:xfrm>
        </p:spPr>
        <p:txBody>
          <a:bodyPr/>
          <a:lstStyle/>
          <a:p>
            <a:pPr>
              <a:spcBef>
                <a:spcPct val="0"/>
              </a:spcBef>
              <a:buFontTx/>
              <a:buNone/>
            </a:pPr>
            <a:r>
              <a:rPr kumimoji="1" lang="en-US" altLang="zh-CN" sz="3600" b="1" dirty="0">
                <a:solidFill>
                  <a:srgbClr val="FF3399"/>
                </a:solidFill>
                <a:latin typeface="宋体" panose="02010600030101010101" pitchFamily="2" charset="-122"/>
              </a:rPr>
              <a:t>§5.3 </a:t>
            </a:r>
            <a:r>
              <a:rPr kumimoji="1" lang="zh-CN" altLang="en-US" sz="3600" b="1" dirty="0">
                <a:solidFill>
                  <a:srgbClr val="FF3399"/>
                </a:solidFill>
                <a:latin typeface="宋体" panose="02010600030101010101" pitchFamily="2" charset="-122"/>
              </a:rPr>
              <a:t>自底向上语法制导翻译</a:t>
            </a:r>
            <a:endParaRPr lang="zh-CN" altLang="en-US" sz="3600" b="1" dirty="0">
              <a:solidFill>
                <a:srgbClr val="FF3399"/>
              </a:solidFill>
              <a:latin typeface="宋体" panose="02010600030101010101" pitchFamily="2" charset="-122"/>
            </a:endParaRPr>
          </a:p>
          <a:p>
            <a:pPr>
              <a:buFont typeface="Wingdings" panose="05000000000000000000" pitchFamily="2" charset="2"/>
              <a:buNone/>
            </a:pPr>
            <a:r>
              <a:rPr lang="zh-CN" altLang="en-US" sz="2000" dirty="0">
                <a:solidFill>
                  <a:srgbClr val="C00000"/>
                </a:solidFill>
                <a:latin typeface="宋体" panose="02010600030101010101" pitchFamily="2" charset="-122"/>
              </a:rPr>
              <a:t>   </a:t>
            </a:r>
            <a:r>
              <a:rPr lang="zh-CN" altLang="en-US" b="1" dirty="0">
                <a:solidFill>
                  <a:srgbClr val="C00000"/>
                </a:solidFill>
                <a:latin typeface="宋体" panose="02010600030101010101" pitchFamily="2" charset="-122"/>
              </a:rPr>
              <a:t>五、过程语句的翻译</a:t>
            </a:r>
            <a:endParaRPr lang="zh-CN" altLang="en-US" b="1" dirty="0">
              <a:solidFill>
                <a:srgbClr val="C00000"/>
              </a:solidFill>
            </a:endParaRPr>
          </a:p>
          <a:p>
            <a:pPr>
              <a:buFont typeface="Wingdings" panose="05000000000000000000" pitchFamily="2" charset="2"/>
              <a:buNone/>
            </a:pPr>
            <a:r>
              <a:rPr lang="zh-CN" altLang="en-US" sz="2000" dirty="0">
                <a:latin typeface="宋体" panose="02010600030101010101" pitchFamily="2" charset="-122"/>
              </a:rPr>
              <a:t>    </a:t>
            </a:r>
          </a:p>
          <a:p>
            <a:pPr>
              <a:buFont typeface="Wingdings" panose="05000000000000000000" pitchFamily="2" charset="2"/>
              <a:buNone/>
            </a:pPr>
            <a:r>
              <a:rPr lang="zh-CN" altLang="en-US" sz="2000" dirty="0">
                <a:latin typeface="宋体" panose="02010600030101010101" pitchFamily="2" charset="-122"/>
              </a:rPr>
              <a:t>   </a:t>
            </a:r>
          </a:p>
          <a:p>
            <a:pPr>
              <a:buFont typeface="Wingdings" panose="05000000000000000000" pitchFamily="2" charset="2"/>
              <a:buNone/>
            </a:pPr>
            <a:r>
              <a:rPr lang="zh-CN" altLang="en-US" sz="2000" dirty="0" smtClean="0">
                <a:latin typeface="宋体" panose="02010600030101010101" pitchFamily="2" charset="-122"/>
              </a:rPr>
              <a:t>     过程</a:t>
            </a:r>
            <a:r>
              <a:rPr lang="zh-CN" altLang="en-US" sz="2000" dirty="0">
                <a:latin typeface="宋体" panose="02010600030101010101" pitchFamily="2" charset="-122"/>
              </a:rPr>
              <a:t>或函数是程序中常用的并且是很重要的结构，而且过程或函数运行时间往往占程序运行时间的近半，因此过程语句翻译是很重要的。过程翻译处理往往同具体参数传递有关，下面就来介绍以下参数的传递方式。过程的目标代码</a:t>
            </a:r>
            <a:r>
              <a:rPr lang="en-US" altLang="zh-CN" sz="2000" dirty="0">
                <a:latin typeface="宋体" panose="02010600030101010101" pitchFamily="2" charset="-122"/>
              </a:rPr>
              <a:t>,</a:t>
            </a:r>
            <a:r>
              <a:rPr lang="zh-CN" altLang="en-US" sz="2000" dirty="0">
                <a:latin typeface="宋体" panose="02010600030101010101" pitchFamily="2" charset="-122"/>
              </a:rPr>
              <a:t>我们将以第二种结构来讨论过程语句的翻译。  </a:t>
            </a:r>
          </a:p>
          <a:p>
            <a:pPr>
              <a:buFont typeface="Wingdings" panose="05000000000000000000" pitchFamily="2" charset="2"/>
              <a:buNone/>
            </a:pPr>
            <a:endParaRPr lang="en-US" altLang="zh-CN" sz="2000" dirty="0">
              <a:latin typeface="宋体" panose="02010600030101010101" pitchFamily="2" charset="-122"/>
            </a:endParaRPr>
          </a:p>
        </p:txBody>
      </p:sp>
    </p:spTree>
    <p:extLst>
      <p:ext uri="{BB962C8B-B14F-4D97-AF65-F5344CB8AC3E}">
        <p14:creationId xmlns:p14="http://schemas.microsoft.com/office/powerpoint/2010/main" val="169415351"/>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5282" name="Rectangle 2"/>
          <p:cNvSpPr>
            <a:spLocks noGrp="1" noChangeArrowheads="1"/>
          </p:cNvSpPr>
          <p:nvPr>
            <p:ph type="body" idx="1"/>
          </p:nvPr>
        </p:nvSpPr>
        <p:spPr>
          <a:xfrm>
            <a:off x="2057400" y="304800"/>
            <a:ext cx="8610600" cy="6096000"/>
          </a:xfrm>
        </p:spPr>
        <p:txBody>
          <a:bodyPr/>
          <a:lstStyle/>
          <a:p>
            <a:pPr>
              <a:spcBef>
                <a:spcPct val="0"/>
              </a:spcBef>
              <a:buFontTx/>
              <a:buNone/>
            </a:pPr>
            <a:r>
              <a:rPr kumimoji="1" lang="en-US" altLang="zh-CN" sz="3600" b="1" dirty="0">
                <a:solidFill>
                  <a:srgbClr val="FF3399"/>
                </a:solidFill>
                <a:latin typeface="宋体" panose="02010600030101010101" pitchFamily="2" charset="-122"/>
              </a:rPr>
              <a:t>§5.3 </a:t>
            </a:r>
            <a:r>
              <a:rPr kumimoji="1" lang="zh-CN" altLang="en-US" sz="3600" b="1" dirty="0">
                <a:solidFill>
                  <a:srgbClr val="FF3399"/>
                </a:solidFill>
                <a:latin typeface="宋体" panose="02010600030101010101" pitchFamily="2" charset="-122"/>
              </a:rPr>
              <a:t>自底向上语法制导翻译</a:t>
            </a:r>
            <a:endParaRPr lang="zh-CN" altLang="en-US" sz="3600" b="1" dirty="0">
              <a:solidFill>
                <a:srgbClr val="FF3399"/>
              </a:solidFill>
              <a:latin typeface="宋体" panose="02010600030101010101" pitchFamily="2" charset="-122"/>
            </a:endParaRPr>
          </a:p>
          <a:p>
            <a:pPr>
              <a:buFont typeface="Wingdings" panose="05000000000000000000" pitchFamily="2" charset="2"/>
              <a:buNone/>
            </a:pPr>
            <a:r>
              <a:rPr lang="zh-CN" altLang="en-US" sz="2000" dirty="0">
                <a:latin typeface="宋体" panose="02010600030101010101" pitchFamily="2" charset="-122"/>
              </a:rPr>
              <a:t>   </a:t>
            </a:r>
            <a:r>
              <a:rPr lang="zh-CN" altLang="en-US" b="1" dirty="0">
                <a:solidFill>
                  <a:srgbClr val="C00000"/>
                </a:solidFill>
                <a:latin typeface="宋体" panose="02010600030101010101" pitchFamily="2" charset="-122"/>
              </a:rPr>
              <a:t>五、过程语句的翻译</a:t>
            </a:r>
            <a:endParaRPr lang="zh-CN" altLang="en-US" b="1" dirty="0">
              <a:solidFill>
                <a:srgbClr val="C00000"/>
              </a:solidFill>
            </a:endParaRPr>
          </a:p>
          <a:p>
            <a:pPr>
              <a:buFont typeface="Wingdings" panose="05000000000000000000" pitchFamily="2" charset="2"/>
              <a:buNone/>
            </a:pPr>
            <a:r>
              <a:rPr lang="zh-CN" altLang="en-US" b="1" dirty="0">
                <a:solidFill>
                  <a:srgbClr val="C00000"/>
                </a:solidFill>
                <a:latin typeface="宋体" panose="02010600030101010101" pitchFamily="2" charset="-122"/>
              </a:rPr>
              <a:t>     </a:t>
            </a:r>
            <a:r>
              <a:rPr lang="en-US" altLang="zh-CN" b="1" dirty="0">
                <a:solidFill>
                  <a:srgbClr val="C00000"/>
                </a:solidFill>
                <a:latin typeface="宋体" panose="02010600030101010101" pitchFamily="2" charset="-122"/>
              </a:rPr>
              <a:t>1.</a:t>
            </a:r>
            <a:r>
              <a:rPr lang="zh-CN" altLang="en-US" b="1" dirty="0">
                <a:solidFill>
                  <a:srgbClr val="C00000"/>
                </a:solidFill>
                <a:latin typeface="宋体" panose="02010600030101010101" pitchFamily="2" charset="-122"/>
              </a:rPr>
              <a:t>参数传递方式</a:t>
            </a:r>
          </a:p>
          <a:p>
            <a:pPr algn="just">
              <a:buFont typeface="Wingdings" panose="05000000000000000000" pitchFamily="2" charset="2"/>
              <a:buNone/>
            </a:pPr>
            <a:r>
              <a:rPr lang="zh-CN" altLang="en-US" sz="2000" dirty="0">
                <a:latin typeface="宋体" panose="02010600030101010101" pitchFamily="2" charset="-122"/>
              </a:rPr>
              <a:t>   </a:t>
            </a:r>
            <a:r>
              <a:rPr lang="zh-CN" altLang="en-US" sz="1800" dirty="0">
                <a:latin typeface="宋体" panose="02010600030101010101" pitchFamily="2" charset="-122"/>
              </a:rPr>
              <a:t>一个过程或函数一经定义，就可以调用它，调用和被调用者之间的</a:t>
            </a:r>
          </a:p>
          <a:p>
            <a:pPr algn="just">
              <a:buFont typeface="Wingdings" panose="05000000000000000000" pitchFamily="2" charset="2"/>
              <a:buNone/>
            </a:pPr>
            <a:r>
              <a:rPr lang="zh-CN" altLang="en-US" sz="1800" dirty="0">
                <a:latin typeface="宋体" panose="02010600030101010101" pitchFamily="2" charset="-122"/>
              </a:rPr>
              <a:t>信息交换是通过</a:t>
            </a:r>
            <a:r>
              <a:rPr lang="zh-CN" altLang="en-US" sz="1800" dirty="0">
                <a:solidFill>
                  <a:schemeClr val="tx2"/>
                </a:solidFill>
                <a:latin typeface="宋体" panose="02010600030101010101" pitchFamily="2" charset="-122"/>
              </a:rPr>
              <a:t>全局量</a:t>
            </a:r>
            <a:r>
              <a:rPr lang="zh-CN" altLang="en-US" sz="1800" dirty="0">
                <a:latin typeface="宋体" panose="02010600030101010101" pitchFamily="2" charset="-122"/>
              </a:rPr>
              <a:t>或经由</a:t>
            </a:r>
            <a:r>
              <a:rPr lang="zh-CN" altLang="en-US" sz="1800" dirty="0">
                <a:solidFill>
                  <a:schemeClr val="tx2"/>
                </a:solidFill>
                <a:latin typeface="宋体" panose="02010600030101010101" pitchFamily="2" charset="-122"/>
              </a:rPr>
              <a:t>参数传递</a:t>
            </a:r>
            <a:r>
              <a:rPr lang="zh-CN" altLang="en-US" sz="1800" dirty="0">
                <a:latin typeface="宋体" panose="02010600030101010101" pitchFamily="2" charset="-122"/>
              </a:rPr>
              <a:t>方式进行。下面主要介绍参数</a:t>
            </a:r>
          </a:p>
          <a:p>
            <a:pPr algn="just">
              <a:buFont typeface="Wingdings" panose="05000000000000000000" pitchFamily="2" charset="2"/>
              <a:buNone/>
            </a:pPr>
            <a:r>
              <a:rPr lang="zh-CN" altLang="en-US" sz="1800" dirty="0">
                <a:latin typeface="宋体" panose="02010600030101010101" pitchFamily="2" charset="-122"/>
              </a:rPr>
              <a:t>传递方式。</a:t>
            </a:r>
          </a:p>
          <a:p>
            <a:pPr algn="just">
              <a:buClr>
                <a:srgbClr val="FF3399"/>
              </a:buClr>
              <a:buSzPct val="150000"/>
            </a:pPr>
            <a:r>
              <a:rPr lang="zh-CN" altLang="en-US" sz="1800" dirty="0">
                <a:latin typeface="宋体" panose="02010600030101010101" pitchFamily="2" charset="-122"/>
              </a:rPr>
              <a:t>在控制转入被调过程之前，将各实参的信息送入相应形参的形式单元，</a:t>
            </a:r>
          </a:p>
          <a:p>
            <a:pPr algn="just">
              <a:buFont typeface="Wingdings" panose="05000000000000000000" pitchFamily="2" charset="2"/>
              <a:buNone/>
            </a:pPr>
            <a:r>
              <a:rPr lang="zh-CN" altLang="en-US" sz="1800" dirty="0">
                <a:latin typeface="宋体" panose="02010600030101010101" pitchFamily="2" charset="-122"/>
              </a:rPr>
              <a:t>如下图所示 </a:t>
            </a:r>
          </a:p>
          <a:p>
            <a:pPr algn="just">
              <a:buFont typeface="Wingdings" panose="05000000000000000000" pitchFamily="2" charset="2"/>
              <a:buNone/>
            </a:pPr>
            <a:endParaRPr lang="zh-CN" altLang="en-US" sz="1800" b="1" dirty="0">
              <a:solidFill>
                <a:srgbClr val="FF3399"/>
              </a:solidFill>
              <a:latin typeface="宋体" panose="02010600030101010101" pitchFamily="2" charset="-122"/>
            </a:endParaRPr>
          </a:p>
          <a:p>
            <a:pPr algn="just">
              <a:buFont typeface="Wingdings" panose="05000000000000000000" pitchFamily="2" charset="2"/>
              <a:buNone/>
            </a:pPr>
            <a:endParaRPr lang="en-US" altLang="zh-CN" sz="1800" b="1" dirty="0">
              <a:solidFill>
                <a:srgbClr val="FF3399"/>
              </a:solidFill>
              <a:latin typeface="宋体" panose="02010600030101010101" pitchFamily="2" charset="-122"/>
            </a:endParaRPr>
          </a:p>
        </p:txBody>
      </p:sp>
      <p:graphicFrame>
        <p:nvGraphicFramePr>
          <p:cNvPr id="865283" name="Group 3"/>
          <p:cNvGraphicFramePr>
            <a:graphicFrameLocks noGrp="1"/>
          </p:cNvGraphicFramePr>
          <p:nvPr>
            <p:extLst>
              <p:ext uri="{D42A27DB-BD31-4B8C-83A1-F6EECF244321}">
                <p14:modId xmlns:p14="http://schemas.microsoft.com/office/powerpoint/2010/main" val="3093697937"/>
              </p:ext>
            </p:extLst>
          </p:nvPr>
        </p:nvGraphicFramePr>
        <p:xfrm>
          <a:off x="4799014" y="4508500"/>
          <a:ext cx="2592387" cy="1479551"/>
        </p:xfrm>
        <a:graphic>
          <a:graphicData uri="http://schemas.openxmlformats.org/drawingml/2006/table">
            <a:tbl>
              <a:tblPr/>
              <a:tblGrid>
                <a:gridCol w="2592387">
                  <a:extLst>
                    <a:ext uri="{9D8B030D-6E8A-4147-A177-3AD203B41FA5}">
                      <a16:colId xmlns:a16="http://schemas.microsoft.com/office/drawing/2014/main" val="3107896362"/>
                    </a:ext>
                  </a:extLst>
                </a:gridCol>
              </a:tblGrid>
              <a:tr h="100806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将实参信息送入相应形式单元的代码</a:t>
                      </a: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824955749"/>
                  </a:ext>
                </a:extLst>
              </a:tr>
              <a:tr h="4714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转子 过程入口</a:t>
                      </a: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29635360"/>
                  </a:ext>
                </a:extLst>
              </a:tr>
            </a:tbl>
          </a:graphicData>
        </a:graphic>
      </p:graphicFrame>
    </p:spTree>
    <p:extLst>
      <p:ext uri="{BB962C8B-B14F-4D97-AF65-F5344CB8AC3E}">
        <p14:creationId xmlns:p14="http://schemas.microsoft.com/office/powerpoint/2010/main" val="26823290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05538" name="Group 2"/>
          <p:cNvGraphicFramePr>
            <a:graphicFrameLocks noGrp="1"/>
          </p:cNvGraphicFramePr>
          <p:nvPr/>
        </p:nvGraphicFramePr>
        <p:xfrm>
          <a:off x="3792538" y="1989138"/>
          <a:ext cx="4271962" cy="2895600"/>
        </p:xfrm>
        <a:graphic>
          <a:graphicData uri="http://schemas.openxmlformats.org/drawingml/2006/table">
            <a:tbl>
              <a:tblPr/>
              <a:tblGrid>
                <a:gridCol w="1423987">
                  <a:extLst>
                    <a:ext uri="{9D8B030D-6E8A-4147-A177-3AD203B41FA5}">
                      <a16:colId xmlns:a16="http://schemas.microsoft.com/office/drawing/2014/main" val="1569204864"/>
                    </a:ext>
                  </a:extLst>
                </a:gridCol>
                <a:gridCol w="1423988">
                  <a:extLst>
                    <a:ext uri="{9D8B030D-6E8A-4147-A177-3AD203B41FA5}">
                      <a16:colId xmlns:a16="http://schemas.microsoft.com/office/drawing/2014/main" val="807783793"/>
                    </a:ext>
                  </a:extLst>
                </a:gridCol>
                <a:gridCol w="1423987">
                  <a:extLst>
                    <a:ext uri="{9D8B030D-6E8A-4147-A177-3AD203B41FA5}">
                      <a16:colId xmlns:a16="http://schemas.microsoft.com/office/drawing/2014/main" val="1481582967"/>
                    </a:ext>
                  </a:extLst>
                </a:gridCol>
              </a:tblGrid>
              <a:tr h="72390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800" b="0"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m</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Y</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•VAL</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Y</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82964933"/>
                  </a:ext>
                </a:extLst>
              </a:tr>
              <a:tr h="72390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800" b="0"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m-1</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X</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•VAL</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X</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11689345"/>
                  </a:ext>
                </a:extLst>
              </a:tr>
              <a:tr h="72390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21654151"/>
                  </a:ext>
                </a:extLst>
              </a:tr>
              <a:tr h="72390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800" b="0"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0</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67389356"/>
                  </a:ext>
                </a:extLst>
              </a:tr>
            </a:tbl>
          </a:graphicData>
        </a:graphic>
      </p:graphicFrame>
      <p:sp>
        <p:nvSpPr>
          <p:cNvPr id="705560" name="Text Box 24"/>
          <p:cNvSpPr txBox="1">
            <a:spLocks noChangeArrowheads="1"/>
          </p:cNvSpPr>
          <p:nvPr/>
        </p:nvSpPr>
        <p:spPr bwMode="auto">
          <a:xfrm>
            <a:off x="4338936" y="3573463"/>
            <a:ext cx="461665"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05561" name="Text Box 25"/>
          <p:cNvSpPr txBox="1">
            <a:spLocks noChangeArrowheads="1"/>
          </p:cNvSpPr>
          <p:nvPr/>
        </p:nvSpPr>
        <p:spPr bwMode="auto">
          <a:xfrm>
            <a:off x="5778799" y="3573463"/>
            <a:ext cx="461665"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05562" name="Text Box 26"/>
          <p:cNvSpPr txBox="1">
            <a:spLocks noChangeArrowheads="1"/>
          </p:cNvSpPr>
          <p:nvPr/>
        </p:nvSpPr>
        <p:spPr bwMode="auto">
          <a:xfrm>
            <a:off x="7172624" y="3573463"/>
            <a:ext cx="461665"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05563" name="Line 27"/>
          <p:cNvSpPr>
            <a:spLocks noChangeShapeType="1"/>
          </p:cNvSpPr>
          <p:nvPr/>
        </p:nvSpPr>
        <p:spPr bwMode="auto">
          <a:xfrm flipV="1">
            <a:off x="8688388" y="4221163"/>
            <a:ext cx="0" cy="576262"/>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5564" name="Line 28"/>
          <p:cNvSpPr>
            <a:spLocks noChangeShapeType="1"/>
          </p:cNvSpPr>
          <p:nvPr/>
        </p:nvSpPr>
        <p:spPr bwMode="auto">
          <a:xfrm flipH="1">
            <a:off x="8113713" y="2341563"/>
            <a:ext cx="431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5565" name="Text Box 29"/>
          <p:cNvSpPr txBox="1">
            <a:spLocks noChangeArrowheads="1"/>
          </p:cNvSpPr>
          <p:nvPr/>
        </p:nvSpPr>
        <p:spPr bwMode="auto">
          <a:xfrm>
            <a:off x="8616950" y="2125663"/>
            <a:ext cx="8636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TOP</a:t>
            </a:r>
          </a:p>
        </p:txBody>
      </p:sp>
      <p:sp>
        <p:nvSpPr>
          <p:cNvPr id="705566" name="Text Box 30"/>
          <p:cNvSpPr txBox="1">
            <a:spLocks noChangeArrowheads="1"/>
          </p:cNvSpPr>
          <p:nvPr/>
        </p:nvSpPr>
        <p:spPr bwMode="auto">
          <a:xfrm>
            <a:off x="3792539" y="5013326"/>
            <a:ext cx="136683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STATE</a:t>
            </a:r>
          </a:p>
        </p:txBody>
      </p:sp>
      <p:sp>
        <p:nvSpPr>
          <p:cNvPr id="705567" name="Text Box 31"/>
          <p:cNvSpPr txBox="1">
            <a:spLocks noChangeArrowheads="1"/>
          </p:cNvSpPr>
          <p:nvPr/>
        </p:nvSpPr>
        <p:spPr bwMode="auto">
          <a:xfrm>
            <a:off x="5233989" y="5013326"/>
            <a:ext cx="136683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VAL</a:t>
            </a:r>
          </a:p>
        </p:txBody>
      </p:sp>
      <p:sp>
        <p:nvSpPr>
          <p:cNvPr id="705568" name="Text Box 32"/>
          <p:cNvSpPr txBox="1">
            <a:spLocks noChangeArrowheads="1"/>
          </p:cNvSpPr>
          <p:nvPr/>
        </p:nvSpPr>
        <p:spPr bwMode="auto">
          <a:xfrm>
            <a:off x="6672264" y="5013326"/>
            <a:ext cx="136683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SYM</a:t>
            </a:r>
          </a:p>
        </p:txBody>
      </p:sp>
    </p:spTree>
    <p:extLst>
      <p:ext uri="{BB962C8B-B14F-4D97-AF65-F5344CB8AC3E}">
        <p14:creationId xmlns:p14="http://schemas.microsoft.com/office/powerpoint/2010/main" val="1333476536"/>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6306" name="Rectangle 2"/>
          <p:cNvSpPr>
            <a:spLocks noGrp="1" noChangeArrowheads="1"/>
          </p:cNvSpPr>
          <p:nvPr>
            <p:ph type="body" idx="1"/>
          </p:nvPr>
        </p:nvSpPr>
        <p:spPr>
          <a:xfrm>
            <a:off x="2057400" y="304800"/>
            <a:ext cx="8610600" cy="6096000"/>
          </a:xfrm>
        </p:spPr>
        <p:txBody>
          <a:bodyPr/>
          <a:lstStyle/>
          <a:p>
            <a:pPr>
              <a:spcBef>
                <a:spcPct val="0"/>
              </a:spcBef>
              <a:buFontTx/>
              <a:buNone/>
            </a:pPr>
            <a:endParaRPr lang="en-US" altLang="zh-CN" sz="2000">
              <a:latin typeface="宋体" panose="02010600030101010101" pitchFamily="2" charset="-122"/>
            </a:endParaRPr>
          </a:p>
          <a:p>
            <a:pPr algn="just">
              <a:buClr>
                <a:srgbClr val="FF3399"/>
              </a:buClr>
              <a:buSzPct val="150000"/>
              <a:buFont typeface="Wingdings" panose="05000000000000000000" pitchFamily="2" charset="2"/>
              <a:buNone/>
            </a:pPr>
            <a:endParaRPr lang="en-US" altLang="zh-CN" sz="1800">
              <a:latin typeface="宋体" panose="02010600030101010101" pitchFamily="2" charset="-122"/>
            </a:endParaRPr>
          </a:p>
          <a:p>
            <a:pPr algn="just">
              <a:buClr>
                <a:srgbClr val="FF3399"/>
              </a:buClr>
              <a:buSzPct val="150000"/>
            </a:pPr>
            <a:r>
              <a:rPr lang="zh-CN" altLang="en-US" sz="1800">
                <a:latin typeface="宋体" panose="02010600030101010101" pitchFamily="2" charset="-122"/>
              </a:rPr>
              <a:t>把实在参数的信息依次排列在转子指令之前，代码结构如下图所示，当执行转子指令进入过程之后，被调过程将根据本次调用</a:t>
            </a:r>
          </a:p>
          <a:p>
            <a:pPr algn="just">
              <a:buFont typeface="Wingdings" panose="05000000000000000000" pitchFamily="2" charset="2"/>
              <a:buNone/>
            </a:pPr>
            <a:r>
              <a:rPr lang="zh-CN" altLang="en-US" sz="1800">
                <a:latin typeface="宋体" panose="02010600030101010101" pitchFamily="2" charset="-122"/>
              </a:rPr>
              <a:t>返回地址</a:t>
            </a:r>
            <a:r>
              <a:rPr lang="en-US" altLang="zh-CN" sz="1800">
                <a:latin typeface="宋体" panose="02010600030101010101" pitchFamily="2" charset="-122"/>
              </a:rPr>
              <a:t>(</a:t>
            </a:r>
            <a:r>
              <a:rPr lang="zh-CN" altLang="en-US" sz="1800">
                <a:latin typeface="宋体" panose="02010600030101010101" pitchFamily="2" charset="-122"/>
              </a:rPr>
              <a:t>即紧跟转子指令的那条指令地址</a:t>
            </a:r>
            <a:r>
              <a:rPr lang="en-US" altLang="zh-CN" sz="1800">
                <a:latin typeface="宋体" panose="02010600030101010101" pitchFamily="2" charset="-122"/>
              </a:rPr>
              <a:t>)</a:t>
            </a:r>
            <a:r>
              <a:rPr lang="zh-CN" altLang="en-US" sz="1800">
                <a:latin typeface="宋体" panose="02010600030101010101" pitchFamily="2" charset="-122"/>
              </a:rPr>
              <a:t>，找到存放信息的单元位置。</a:t>
            </a:r>
          </a:p>
          <a:p>
            <a:pPr algn="just">
              <a:buFont typeface="Wingdings" panose="05000000000000000000" pitchFamily="2" charset="2"/>
              <a:buNone/>
            </a:pPr>
            <a:r>
              <a:rPr lang="zh-CN" altLang="en-US" sz="1800">
                <a:latin typeface="宋体" panose="02010600030101010101" pitchFamily="2" charset="-122"/>
              </a:rPr>
              <a:t>并把实参信息送入相应形参形式单元，然后再执行过程的目标代码</a:t>
            </a:r>
            <a:r>
              <a:rPr lang="en-US" altLang="zh-CN" sz="1800">
                <a:latin typeface="宋体" panose="02010600030101010101" pitchFamily="2" charset="-122"/>
              </a:rPr>
              <a:t>,</a:t>
            </a:r>
          </a:p>
          <a:p>
            <a:pPr algn="just">
              <a:buFont typeface="Wingdings" panose="05000000000000000000" pitchFamily="2" charset="2"/>
              <a:buNone/>
            </a:pPr>
            <a:r>
              <a:rPr lang="zh-CN" altLang="en-US" sz="1800">
                <a:latin typeface="宋体" panose="02010600030101010101" pitchFamily="2" charset="-122"/>
              </a:rPr>
              <a:t>我们将以第二种结构来讨论过程语句的翻译。</a:t>
            </a:r>
          </a:p>
          <a:p>
            <a:pPr algn="just">
              <a:buFont typeface="Wingdings" panose="05000000000000000000" pitchFamily="2" charset="2"/>
              <a:buNone/>
            </a:pPr>
            <a:endParaRPr lang="en-US" altLang="zh-CN" sz="1800" b="1">
              <a:solidFill>
                <a:srgbClr val="FF3399"/>
              </a:solidFill>
              <a:latin typeface="宋体" panose="02010600030101010101" pitchFamily="2" charset="-122"/>
            </a:endParaRPr>
          </a:p>
        </p:txBody>
      </p:sp>
      <p:graphicFrame>
        <p:nvGraphicFramePr>
          <p:cNvPr id="866307" name="Group 3"/>
          <p:cNvGraphicFramePr>
            <a:graphicFrameLocks noGrp="1"/>
          </p:cNvGraphicFramePr>
          <p:nvPr>
            <p:extLst>
              <p:ext uri="{D42A27DB-BD31-4B8C-83A1-F6EECF244321}">
                <p14:modId xmlns:p14="http://schemas.microsoft.com/office/powerpoint/2010/main" val="2840739489"/>
              </p:ext>
            </p:extLst>
          </p:nvPr>
        </p:nvGraphicFramePr>
        <p:xfrm>
          <a:off x="5065714" y="3676651"/>
          <a:ext cx="1893887" cy="2632077"/>
        </p:xfrm>
        <a:graphic>
          <a:graphicData uri="http://schemas.openxmlformats.org/drawingml/2006/table">
            <a:tbl>
              <a:tblPr/>
              <a:tblGrid>
                <a:gridCol w="1893887">
                  <a:extLst>
                    <a:ext uri="{9D8B030D-6E8A-4147-A177-3AD203B41FA5}">
                      <a16:colId xmlns:a16="http://schemas.microsoft.com/office/drawing/2014/main" val="1413352051"/>
                    </a:ext>
                  </a:extLst>
                </a:gridCol>
              </a:tblGrid>
              <a:tr h="4714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第</a:t>
                      </a:r>
                      <a:r>
                        <a:rPr kumimoji="0" lang="en-US" altLang="zh-CN"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a:t>
                      </a:r>
                      <a:r>
                        <a:rPr kumimoji="0" lang="zh-CN" altLang="en-US"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实参的信息</a:t>
                      </a: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561066680"/>
                  </a:ext>
                </a:extLst>
              </a:tr>
              <a:tr h="4714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第</a:t>
                      </a:r>
                      <a:r>
                        <a:rPr kumimoji="0" lang="en-US" altLang="zh-CN"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r>
                        <a:rPr kumimoji="0" lang="zh-CN" altLang="en-US"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实参的信息</a:t>
                      </a: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136381763"/>
                  </a:ext>
                </a:extLst>
              </a:tr>
              <a:tr h="7143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726841514"/>
                  </a:ext>
                </a:extLst>
              </a:tr>
              <a:tr h="50323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第</a:t>
                      </a:r>
                      <a:r>
                        <a:rPr kumimoji="0" lang="en-US" altLang="zh-CN"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n</a:t>
                      </a:r>
                      <a:r>
                        <a:rPr kumimoji="0" lang="zh-CN" altLang="en-US"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实参的信息</a:t>
                      </a: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746517410"/>
                  </a:ext>
                </a:extLst>
              </a:tr>
              <a:tr h="4714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转子 过程入口</a:t>
                      </a: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898161140"/>
                  </a:ext>
                </a:extLst>
              </a:tr>
            </a:tbl>
          </a:graphicData>
        </a:graphic>
      </p:graphicFrame>
      <p:sp>
        <p:nvSpPr>
          <p:cNvPr id="866321" name="Text Box 17"/>
          <p:cNvSpPr txBox="1">
            <a:spLocks noChangeArrowheads="1"/>
          </p:cNvSpPr>
          <p:nvPr/>
        </p:nvSpPr>
        <p:spPr bwMode="auto">
          <a:xfrm>
            <a:off x="5828011" y="4757738"/>
            <a:ext cx="461665"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Tree>
    <p:extLst>
      <p:ext uri="{BB962C8B-B14F-4D97-AF65-F5344CB8AC3E}">
        <p14:creationId xmlns:p14="http://schemas.microsoft.com/office/powerpoint/2010/main" val="3580889804"/>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330" name="Rectangle 2"/>
          <p:cNvSpPr>
            <a:spLocks noGrp="1" noChangeArrowheads="1"/>
          </p:cNvSpPr>
          <p:nvPr>
            <p:ph type="body" idx="1"/>
          </p:nvPr>
        </p:nvSpPr>
        <p:spPr>
          <a:xfrm>
            <a:off x="2438400" y="1295400"/>
            <a:ext cx="8040688" cy="5105400"/>
          </a:xfrm>
        </p:spPr>
        <p:txBody>
          <a:bodyPr>
            <a:normAutofit lnSpcReduction="10000"/>
          </a:bodyPr>
          <a:lstStyle/>
          <a:p>
            <a:pPr algn="just">
              <a:lnSpc>
                <a:spcPct val="90000"/>
              </a:lnSpc>
              <a:buFont typeface="Wingdings" panose="05000000000000000000" pitchFamily="2" charset="2"/>
              <a:buNone/>
            </a:pPr>
            <a:r>
              <a:rPr lang="zh-CN" altLang="en-US" sz="1800"/>
              <a:t>下面将分别简要说明几种不同的参数传递方式，它们是：换名、传值、</a:t>
            </a:r>
          </a:p>
          <a:p>
            <a:pPr algn="just">
              <a:lnSpc>
                <a:spcPct val="90000"/>
              </a:lnSpc>
              <a:buFont typeface="Wingdings" panose="05000000000000000000" pitchFamily="2" charset="2"/>
              <a:buNone/>
            </a:pPr>
            <a:r>
              <a:rPr lang="zh-CN" altLang="en-US" sz="1800"/>
              <a:t>传地址和传结果。采用不同的参数传递方法会得到不同的结果。</a:t>
            </a:r>
          </a:p>
          <a:p>
            <a:pPr algn="just">
              <a:lnSpc>
                <a:spcPct val="90000"/>
              </a:lnSpc>
              <a:buFont typeface="Wingdings" panose="05000000000000000000" pitchFamily="2" charset="2"/>
              <a:buNone/>
            </a:pPr>
            <a:r>
              <a:rPr lang="zh-CN" altLang="en-US" sz="1800"/>
              <a:t>为便于说明，以下面程序段为例。</a:t>
            </a:r>
          </a:p>
          <a:p>
            <a:pPr algn="just">
              <a:lnSpc>
                <a:spcPct val="90000"/>
              </a:lnSpc>
              <a:buFont typeface="Wingdings" panose="05000000000000000000" pitchFamily="2" charset="2"/>
              <a:buNone/>
            </a:pPr>
            <a:r>
              <a:rPr lang="zh-CN" altLang="en-US" sz="1800"/>
              <a:t>  ① </a:t>
            </a:r>
            <a:r>
              <a:rPr lang="en-US" altLang="zh-CN" sz="1800"/>
              <a:t>procedure p(x,y,z)</a:t>
            </a:r>
          </a:p>
          <a:p>
            <a:pPr algn="just">
              <a:lnSpc>
                <a:spcPct val="90000"/>
              </a:lnSpc>
              <a:buFont typeface="Wingdings" panose="05000000000000000000" pitchFamily="2" charset="2"/>
              <a:buNone/>
            </a:pPr>
            <a:r>
              <a:rPr lang="en-US" altLang="zh-CN" sz="1800"/>
              <a:t>  ② begin</a:t>
            </a:r>
          </a:p>
          <a:p>
            <a:pPr algn="just">
              <a:lnSpc>
                <a:spcPct val="90000"/>
              </a:lnSpc>
              <a:buFont typeface="Wingdings" panose="05000000000000000000" pitchFamily="2" charset="2"/>
              <a:buNone/>
            </a:pPr>
            <a:r>
              <a:rPr lang="en-US" altLang="zh-CN" sz="1800"/>
              <a:t>  ③     y:=y+1;</a:t>
            </a:r>
          </a:p>
          <a:p>
            <a:pPr algn="just">
              <a:lnSpc>
                <a:spcPct val="90000"/>
              </a:lnSpc>
              <a:buFont typeface="Wingdings" panose="05000000000000000000" pitchFamily="2" charset="2"/>
              <a:buNone/>
            </a:pPr>
            <a:r>
              <a:rPr lang="en-US" altLang="zh-CN" sz="1800"/>
              <a:t>  ④     z:=z+x</a:t>
            </a:r>
          </a:p>
          <a:p>
            <a:pPr algn="just">
              <a:lnSpc>
                <a:spcPct val="90000"/>
              </a:lnSpc>
              <a:buFont typeface="Wingdings" panose="05000000000000000000" pitchFamily="2" charset="2"/>
              <a:buNone/>
            </a:pPr>
            <a:r>
              <a:rPr lang="en-US" altLang="zh-CN" sz="1800"/>
              <a:t>  ⑤ end</a:t>
            </a:r>
          </a:p>
          <a:p>
            <a:pPr algn="just">
              <a:lnSpc>
                <a:spcPct val="90000"/>
              </a:lnSpc>
              <a:buFont typeface="Wingdings" panose="05000000000000000000" pitchFamily="2" charset="2"/>
              <a:buNone/>
            </a:pPr>
            <a:r>
              <a:rPr lang="en-US" altLang="zh-CN" sz="1800"/>
              <a:t>  ⑥   begin</a:t>
            </a:r>
          </a:p>
          <a:p>
            <a:pPr algn="just">
              <a:lnSpc>
                <a:spcPct val="90000"/>
              </a:lnSpc>
              <a:buFont typeface="Wingdings" panose="05000000000000000000" pitchFamily="2" charset="2"/>
              <a:buNone/>
            </a:pPr>
            <a:r>
              <a:rPr lang="en-US" altLang="zh-CN" sz="1800"/>
              <a:t>  ⑦      a:=2;</a:t>
            </a:r>
          </a:p>
          <a:p>
            <a:pPr algn="just">
              <a:lnSpc>
                <a:spcPct val="90000"/>
              </a:lnSpc>
              <a:buFont typeface="Wingdings" panose="05000000000000000000" pitchFamily="2" charset="2"/>
              <a:buNone/>
            </a:pPr>
            <a:r>
              <a:rPr lang="en-US" altLang="zh-CN" sz="1800"/>
              <a:t>  ⑧      b:=3;</a:t>
            </a:r>
          </a:p>
          <a:p>
            <a:pPr algn="just">
              <a:lnSpc>
                <a:spcPct val="90000"/>
              </a:lnSpc>
              <a:buFont typeface="Wingdings" panose="05000000000000000000" pitchFamily="2" charset="2"/>
              <a:buNone/>
            </a:pPr>
            <a:r>
              <a:rPr lang="en-US" altLang="zh-CN" sz="1800"/>
              <a:t>  ⑨      p(a+b,a,a);</a:t>
            </a:r>
          </a:p>
          <a:p>
            <a:pPr algn="just">
              <a:lnSpc>
                <a:spcPct val="90000"/>
              </a:lnSpc>
              <a:buFont typeface="Wingdings" panose="05000000000000000000" pitchFamily="2" charset="2"/>
              <a:buNone/>
            </a:pPr>
            <a:r>
              <a:rPr lang="en-US" altLang="zh-CN" sz="1800"/>
              <a:t>  ⑩        write(a)</a:t>
            </a:r>
          </a:p>
          <a:p>
            <a:pPr algn="just">
              <a:lnSpc>
                <a:spcPct val="90000"/>
              </a:lnSpc>
              <a:buFont typeface="Wingdings" panose="05000000000000000000" pitchFamily="2" charset="2"/>
              <a:buNone/>
            </a:pPr>
            <a:r>
              <a:rPr lang="en-US" altLang="zh-CN" sz="1800"/>
              <a:t>  11end</a:t>
            </a:r>
          </a:p>
          <a:p>
            <a:pPr>
              <a:lnSpc>
                <a:spcPct val="90000"/>
              </a:lnSpc>
              <a:buFont typeface="Wingdings" panose="05000000000000000000" pitchFamily="2" charset="2"/>
              <a:buNone/>
            </a:pPr>
            <a:endParaRPr lang="en-US" altLang="zh-CN" sz="1800"/>
          </a:p>
        </p:txBody>
      </p:sp>
    </p:spTree>
    <p:extLst>
      <p:ext uri="{BB962C8B-B14F-4D97-AF65-F5344CB8AC3E}">
        <p14:creationId xmlns:p14="http://schemas.microsoft.com/office/powerpoint/2010/main" val="2079423007"/>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354" name="Rectangle 2"/>
          <p:cNvSpPr>
            <a:spLocks noGrp="1" noChangeArrowheads="1"/>
          </p:cNvSpPr>
          <p:nvPr>
            <p:ph type="body" idx="1"/>
          </p:nvPr>
        </p:nvSpPr>
        <p:spPr>
          <a:xfrm>
            <a:off x="2209800" y="685800"/>
            <a:ext cx="4953000" cy="5638800"/>
          </a:xfrm>
        </p:spPr>
        <p:txBody>
          <a:bodyPr/>
          <a:lstStyle/>
          <a:p>
            <a:pPr algn="just">
              <a:lnSpc>
                <a:spcPct val="90000"/>
              </a:lnSpc>
              <a:buFont typeface="Wingdings" panose="05000000000000000000" pitchFamily="2" charset="2"/>
              <a:buNone/>
            </a:pPr>
            <a:r>
              <a:rPr lang="en-US" altLang="zh-CN" sz="1800" b="1">
                <a:solidFill>
                  <a:srgbClr val="FF3399"/>
                </a:solidFill>
                <a:latin typeface="宋体" panose="02010600030101010101" pitchFamily="2" charset="-122"/>
              </a:rPr>
              <a:t>(1)</a:t>
            </a:r>
            <a:r>
              <a:rPr lang="en-US" altLang="zh-CN" sz="1800">
                <a:latin typeface="宋体" panose="02010600030101010101" pitchFamily="2" charset="-122"/>
              </a:rPr>
              <a:t> </a:t>
            </a:r>
            <a:r>
              <a:rPr lang="zh-CN" altLang="en-US" sz="1800">
                <a:latin typeface="宋体" panose="02010600030101010101" pitchFamily="2" charset="-122"/>
              </a:rPr>
              <a:t>换名</a:t>
            </a:r>
          </a:p>
          <a:p>
            <a:pPr>
              <a:lnSpc>
                <a:spcPct val="90000"/>
              </a:lnSpc>
              <a:buFont typeface="Wingdings" panose="05000000000000000000" pitchFamily="2" charset="2"/>
              <a:buNone/>
            </a:pPr>
            <a:r>
              <a:rPr lang="zh-CN" altLang="en-US" sz="1800">
                <a:latin typeface="宋体" panose="02010600030101010101" pitchFamily="2" charset="-122"/>
              </a:rPr>
              <a:t>  换名是</a:t>
            </a:r>
            <a:r>
              <a:rPr lang="en-US" altLang="zh-CN" sz="1800">
                <a:latin typeface="宋体" panose="02010600030101010101" pitchFamily="2" charset="-122"/>
              </a:rPr>
              <a:t>ALGOL60</a:t>
            </a:r>
            <a:r>
              <a:rPr lang="zh-CN" altLang="en-US" sz="1800">
                <a:latin typeface="宋体" panose="02010600030101010101" pitchFamily="2" charset="-122"/>
              </a:rPr>
              <a:t>定义的一种特殊形式参数传递方式。作用相当于把被调用的过程体复制到调用处，而将过程体的形式参数在文字上替换成相应的实在参数，即</a:t>
            </a:r>
            <a:r>
              <a:rPr lang="zh-CN" altLang="en-US" sz="1800">
                <a:solidFill>
                  <a:schemeClr val="tx2"/>
                </a:solidFill>
                <a:latin typeface="宋体" panose="02010600030101010101" pitchFamily="2" charset="-122"/>
              </a:rPr>
              <a:t>形、实参数名字的替换</a:t>
            </a:r>
            <a:r>
              <a:rPr lang="zh-CN" altLang="en-US" sz="1800">
                <a:latin typeface="宋体" panose="02010600030101010101" pitchFamily="2" charset="-122"/>
              </a:rPr>
              <a:t>。若在替换时发现过程体中的局部量与实参同名，则改用不同的标识符来表示这些局部量。为了表示实在参数的整体性，必要时，在替换前将实参用括号括起来。换名实际上是换地址。</a:t>
            </a:r>
          </a:p>
          <a:p>
            <a:pPr algn="just">
              <a:lnSpc>
                <a:spcPct val="90000"/>
              </a:lnSpc>
              <a:buFont typeface="Wingdings" panose="05000000000000000000" pitchFamily="2" charset="2"/>
              <a:buNone/>
            </a:pPr>
            <a:r>
              <a:rPr lang="zh-CN" altLang="en-US" sz="1800">
                <a:latin typeface="宋体" panose="02010600030101010101" pitchFamily="2" charset="-122"/>
              </a:rPr>
              <a:t>     </a:t>
            </a:r>
          </a:p>
          <a:p>
            <a:pPr algn="just">
              <a:lnSpc>
                <a:spcPct val="90000"/>
              </a:lnSpc>
              <a:buFont typeface="Wingdings" panose="05000000000000000000" pitchFamily="2" charset="2"/>
              <a:buNone/>
            </a:pPr>
            <a:r>
              <a:rPr lang="zh-CN" altLang="en-US" sz="1800">
                <a:latin typeface="宋体" panose="02010600030101010101" pitchFamily="2" charset="-122"/>
              </a:rPr>
              <a:t>    在程序段中，若以换名调用方式，则将实参</a:t>
            </a:r>
            <a:r>
              <a:rPr lang="en-US" altLang="zh-CN" sz="1800">
                <a:latin typeface="宋体" panose="02010600030101010101" pitchFamily="2" charset="-122"/>
              </a:rPr>
              <a:t>a+b</a:t>
            </a:r>
            <a:r>
              <a:rPr lang="zh-CN" altLang="en-US" sz="1800">
                <a:latin typeface="宋体" panose="02010600030101010101" pitchFamily="2" charset="-122"/>
              </a:rPr>
              <a:t>、</a:t>
            </a:r>
            <a:r>
              <a:rPr lang="en-US" altLang="zh-CN" sz="1800">
                <a:latin typeface="宋体" panose="02010600030101010101" pitchFamily="2" charset="-122"/>
              </a:rPr>
              <a:t>a</a:t>
            </a:r>
            <a:r>
              <a:rPr lang="zh-CN" altLang="en-US" sz="1800">
                <a:latin typeface="宋体" panose="02010600030101010101" pitchFamily="2" charset="-122"/>
              </a:rPr>
              <a:t>、</a:t>
            </a:r>
            <a:r>
              <a:rPr lang="en-US" altLang="zh-CN" sz="1800">
                <a:latin typeface="宋体" panose="02010600030101010101" pitchFamily="2" charset="-122"/>
              </a:rPr>
              <a:t>a</a:t>
            </a:r>
            <a:r>
              <a:rPr lang="zh-CN" altLang="en-US" sz="1800">
                <a:latin typeface="宋体" panose="02010600030101010101" pitchFamily="2" charset="-122"/>
              </a:rPr>
              <a:t>的参数子程序入口传递给</a:t>
            </a:r>
            <a:r>
              <a:rPr lang="en-US" altLang="zh-CN" sz="1800">
                <a:latin typeface="宋体" panose="02010600030101010101" pitchFamily="2" charset="-122"/>
              </a:rPr>
              <a:t>x</a:t>
            </a:r>
            <a:r>
              <a:rPr lang="zh-CN" altLang="en-US" sz="1800">
                <a:latin typeface="宋体" panose="02010600030101010101" pitchFamily="2" charset="-122"/>
              </a:rPr>
              <a:t>、</a:t>
            </a:r>
            <a:r>
              <a:rPr lang="en-US" altLang="zh-CN" sz="1800">
                <a:latin typeface="宋体" panose="02010600030101010101" pitchFamily="2" charset="-122"/>
              </a:rPr>
              <a:t>y</a:t>
            </a:r>
            <a:r>
              <a:rPr lang="zh-CN" altLang="en-US" sz="1800">
                <a:latin typeface="宋体" panose="02010600030101010101" pitchFamily="2" charset="-122"/>
              </a:rPr>
              <a:t>、</a:t>
            </a:r>
            <a:r>
              <a:rPr lang="en-US" altLang="zh-CN" sz="1800">
                <a:latin typeface="宋体" panose="02010600030101010101" pitchFamily="2" charset="-122"/>
              </a:rPr>
              <a:t>z</a:t>
            </a:r>
            <a:r>
              <a:rPr lang="zh-CN" altLang="en-US" sz="1800">
                <a:latin typeface="宋体" panose="02010600030101010101" pitchFamily="2" charset="-122"/>
              </a:rPr>
              <a:t>。执行过程体时，第③行变为</a:t>
            </a:r>
            <a:r>
              <a:rPr lang="en-US" altLang="zh-CN" sz="1800">
                <a:latin typeface="宋体" panose="02010600030101010101" pitchFamily="2" charset="-122"/>
              </a:rPr>
              <a:t>a:=a+1=2+1</a:t>
            </a:r>
            <a:r>
              <a:rPr lang="zh-CN" altLang="en-US" sz="1800">
                <a:latin typeface="宋体" panose="02010600030101010101" pitchFamily="2" charset="-122"/>
              </a:rPr>
              <a:t>。第④行相仿，得</a:t>
            </a:r>
            <a:r>
              <a:rPr lang="en-US" altLang="zh-CN" sz="1800">
                <a:latin typeface="宋体" panose="02010600030101010101" pitchFamily="2" charset="-122"/>
              </a:rPr>
              <a:t>a:=a+(a+b)=3+(3+3)=9</a:t>
            </a:r>
            <a:r>
              <a:rPr lang="zh-CN" altLang="en-US" sz="1800">
                <a:latin typeface="宋体" panose="02010600030101010101" pitchFamily="2" charset="-122"/>
              </a:rPr>
              <a:t>。即</a:t>
            </a:r>
            <a:r>
              <a:rPr lang="zh-CN" altLang="en-US" sz="1600">
                <a:latin typeface="宋体" panose="02010600030101010101" pitchFamily="2" charset="-122"/>
              </a:rPr>
              <a:t>第⑩行输出</a:t>
            </a:r>
            <a:r>
              <a:rPr lang="zh-CN" altLang="en-US" sz="1800">
                <a:latin typeface="宋体" panose="02010600030101010101" pitchFamily="2" charset="-122"/>
              </a:rPr>
              <a:t>的值是</a:t>
            </a:r>
            <a:r>
              <a:rPr lang="en-US" altLang="zh-CN" sz="1800">
                <a:latin typeface="宋体" panose="02010600030101010101" pitchFamily="2" charset="-122"/>
              </a:rPr>
              <a:t>9</a:t>
            </a:r>
          </a:p>
        </p:txBody>
      </p:sp>
      <p:sp>
        <p:nvSpPr>
          <p:cNvPr id="868355" name="Text Box 3"/>
          <p:cNvSpPr txBox="1">
            <a:spLocks noChangeArrowheads="1"/>
          </p:cNvSpPr>
          <p:nvPr/>
        </p:nvSpPr>
        <p:spPr bwMode="auto">
          <a:xfrm>
            <a:off x="7527926" y="914401"/>
            <a:ext cx="2911475"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① procedure p(x,y,z)</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② begin</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③     y:=y+1;</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④     z:=z+x</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⑤ end</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⑥   begin</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⑦      a:=2;</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⑧      b:=3;</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⑨      p(a+b,a,a);</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⑩        write(a)</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11end</a:t>
            </a:r>
            <a:endParaRPr lang="en-US" altLang="zh-CN">
              <a:latin typeface="Arial" panose="020B0604020202020204" pitchFamily="34" charset="0"/>
            </a:endParaRPr>
          </a:p>
          <a:p>
            <a:pPr>
              <a:spcBef>
                <a:spcPct val="0"/>
              </a:spcBef>
              <a:buFontTx/>
              <a:buNone/>
            </a:pPr>
            <a:endParaRPr lang="en-US" altLang="zh-CN">
              <a:latin typeface="Arial" panose="020B0604020202020204" pitchFamily="34" charset="0"/>
            </a:endParaRPr>
          </a:p>
          <a:p>
            <a:pPr>
              <a:spcBef>
                <a:spcPct val="0"/>
              </a:spcBef>
              <a:buFontTx/>
              <a:buNone/>
            </a:pPr>
            <a:endParaRPr lang="en-US" altLang="zh-CN">
              <a:latin typeface="Arial" panose="020B0604020202020204" pitchFamily="34" charset="0"/>
            </a:endParaRPr>
          </a:p>
          <a:p>
            <a:pPr>
              <a:spcBef>
                <a:spcPct val="0"/>
              </a:spcBef>
              <a:buFontTx/>
              <a:buNone/>
            </a:pPr>
            <a:endParaRPr lang="en-US" altLang="zh-CN">
              <a:latin typeface="Arial" panose="020B0604020202020204" pitchFamily="34" charset="0"/>
            </a:endParaRPr>
          </a:p>
          <a:p>
            <a:pPr>
              <a:spcBef>
                <a:spcPct val="0"/>
              </a:spcBef>
              <a:buFontTx/>
              <a:buNone/>
            </a:pPr>
            <a:endParaRPr lang="en-US" altLang="zh-CN">
              <a:latin typeface="Arial" panose="020B0604020202020204" pitchFamily="34" charset="0"/>
            </a:endParaRPr>
          </a:p>
          <a:p>
            <a:pPr>
              <a:spcBef>
                <a:spcPct val="0"/>
              </a:spcBef>
              <a:buFontTx/>
              <a:buNone/>
            </a:pPr>
            <a:endParaRPr lang="en-US" altLang="zh-CN">
              <a:latin typeface="Arial" panose="020B0604020202020204" pitchFamily="34" charset="0"/>
            </a:endParaRPr>
          </a:p>
        </p:txBody>
      </p:sp>
    </p:spTree>
    <p:extLst>
      <p:ext uri="{BB962C8B-B14F-4D97-AF65-F5344CB8AC3E}">
        <p14:creationId xmlns:p14="http://schemas.microsoft.com/office/powerpoint/2010/main" val="215198595"/>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378" name="Rectangle 2"/>
          <p:cNvSpPr>
            <a:spLocks noGrp="1" noChangeArrowheads="1"/>
          </p:cNvSpPr>
          <p:nvPr>
            <p:ph type="body" idx="1"/>
          </p:nvPr>
        </p:nvSpPr>
        <p:spPr>
          <a:xfrm>
            <a:off x="2209800" y="762000"/>
            <a:ext cx="5181600" cy="4876800"/>
          </a:xfrm>
        </p:spPr>
        <p:txBody>
          <a:bodyPr/>
          <a:lstStyle/>
          <a:p>
            <a:pPr algn="just">
              <a:buFont typeface="Wingdings" panose="05000000000000000000" pitchFamily="2" charset="2"/>
              <a:buNone/>
            </a:pPr>
            <a:r>
              <a:rPr lang="en-US" altLang="zh-CN" sz="1800" b="1">
                <a:solidFill>
                  <a:srgbClr val="FF3399"/>
                </a:solidFill>
                <a:latin typeface="宋体" panose="02010600030101010101" pitchFamily="2" charset="-122"/>
              </a:rPr>
              <a:t>(2)</a:t>
            </a:r>
            <a:r>
              <a:rPr lang="zh-CN" altLang="en-US" sz="1800">
                <a:latin typeface="宋体" panose="02010600030101010101" pitchFamily="2" charset="-122"/>
              </a:rPr>
              <a:t>传值</a:t>
            </a:r>
          </a:p>
          <a:p>
            <a:pPr>
              <a:buFont typeface="Wingdings" panose="05000000000000000000" pitchFamily="2" charset="2"/>
              <a:buNone/>
            </a:pPr>
            <a:r>
              <a:rPr lang="zh-CN" altLang="en-US" sz="1800">
                <a:latin typeface="宋体" panose="02010600030101010101" pitchFamily="2" charset="-122"/>
              </a:rPr>
              <a:t>     这是一种常用而又简单的参数传递方式</a:t>
            </a:r>
            <a:r>
              <a:rPr lang="en-US" altLang="zh-CN" sz="1800">
                <a:latin typeface="宋体" panose="02010600030101010101" pitchFamily="2" charset="-122"/>
              </a:rPr>
              <a:t>,</a:t>
            </a:r>
            <a:r>
              <a:rPr lang="zh-CN" altLang="en-US" sz="1800">
                <a:latin typeface="宋体" panose="02010600030101010101" pitchFamily="2" charset="-122"/>
              </a:rPr>
              <a:t>在执行过程体时，除了实参的值作为形参的初值进行运算之外，将不再与实参发生任何联系。因此，过程执行结果决不会改变实参之值。 </a:t>
            </a:r>
          </a:p>
          <a:p>
            <a:pPr algn="just">
              <a:buFont typeface="Wingdings" panose="05000000000000000000" pitchFamily="2" charset="2"/>
              <a:buNone/>
            </a:pPr>
            <a:endParaRPr lang="zh-CN" altLang="en-US" sz="1800">
              <a:latin typeface="宋体" panose="02010600030101010101" pitchFamily="2" charset="-122"/>
            </a:endParaRPr>
          </a:p>
          <a:p>
            <a:pPr algn="just">
              <a:buFont typeface="Wingdings" panose="05000000000000000000" pitchFamily="2" charset="2"/>
              <a:buNone/>
            </a:pPr>
            <a:r>
              <a:rPr lang="zh-CN" altLang="en-US" sz="1800">
                <a:latin typeface="宋体" panose="02010600030101010101" pitchFamily="2" charset="-122"/>
              </a:rPr>
              <a:t>  在程序段中第⑨行过程调用时，若是传值调用，则将实参表达式</a:t>
            </a:r>
            <a:r>
              <a:rPr lang="en-US" altLang="zh-CN" sz="1800">
                <a:latin typeface="宋体" panose="02010600030101010101" pitchFamily="2" charset="-122"/>
              </a:rPr>
              <a:t>a+b</a:t>
            </a:r>
            <a:r>
              <a:rPr lang="zh-CN" altLang="en-US" sz="1800">
                <a:latin typeface="宋体" panose="02010600030101010101" pitchFamily="2" charset="-122"/>
              </a:rPr>
              <a:t>、</a:t>
            </a:r>
            <a:r>
              <a:rPr lang="en-US" altLang="zh-CN" sz="1800">
                <a:latin typeface="宋体" panose="02010600030101010101" pitchFamily="2" charset="-122"/>
              </a:rPr>
              <a:t>a</a:t>
            </a:r>
            <a:r>
              <a:rPr lang="zh-CN" altLang="en-US" sz="1800">
                <a:latin typeface="宋体" panose="02010600030101010101" pitchFamily="2" charset="-122"/>
              </a:rPr>
              <a:t>、</a:t>
            </a:r>
            <a:r>
              <a:rPr lang="en-US" altLang="zh-CN" sz="1800">
                <a:latin typeface="宋体" panose="02010600030101010101" pitchFamily="2" charset="-122"/>
              </a:rPr>
              <a:t>a</a:t>
            </a:r>
            <a:r>
              <a:rPr lang="zh-CN" altLang="en-US" sz="1800">
                <a:latin typeface="宋体" panose="02010600030101010101" pitchFamily="2" charset="-122"/>
              </a:rPr>
              <a:t>的值</a:t>
            </a:r>
            <a:r>
              <a:rPr lang="en-US" altLang="zh-CN" sz="1800">
                <a:latin typeface="宋体" panose="02010600030101010101" pitchFamily="2" charset="-122"/>
              </a:rPr>
              <a:t>5</a:t>
            </a:r>
            <a:r>
              <a:rPr lang="zh-CN" altLang="en-US" sz="1800">
                <a:latin typeface="宋体" panose="02010600030101010101" pitchFamily="2" charset="-122"/>
              </a:rPr>
              <a:t>、</a:t>
            </a:r>
            <a:r>
              <a:rPr lang="en-US" altLang="zh-CN" sz="1800">
                <a:latin typeface="宋体" panose="02010600030101010101" pitchFamily="2" charset="-122"/>
              </a:rPr>
              <a:t>2</a:t>
            </a:r>
            <a:r>
              <a:rPr lang="zh-CN" altLang="en-US" sz="1800">
                <a:latin typeface="宋体" panose="02010600030101010101" pitchFamily="2" charset="-122"/>
              </a:rPr>
              <a:t>、</a:t>
            </a:r>
            <a:r>
              <a:rPr lang="en-US" altLang="zh-CN" sz="1800">
                <a:latin typeface="宋体" panose="02010600030101010101" pitchFamily="2" charset="-122"/>
              </a:rPr>
              <a:t>2</a:t>
            </a:r>
            <a:r>
              <a:rPr lang="zh-CN" altLang="en-US" sz="1800">
                <a:latin typeface="宋体" panose="02010600030101010101" pitchFamily="2" charset="-122"/>
              </a:rPr>
              <a:t>传递到被调用过程</a:t>
            </a:r>
            <a:r>
              <a:rPr lang="en-US" altLang="zh-CN" sz="1800">
                <a:latin typeface="宋体" panose="02010600030101010101" pitchFamily="2" charset="-122"/>
              </a:rPr>
              <a:t>P</a:t>
            </a:r>
            <a:r>
              <a:rPr lang="zh-CN" altLang="en-US" sz="1800">
                <a:latin typeface="宋体" panose="02010600030101010101" pitchFamily="2" charset="-122"/>
              </a:rPr>
              <a:t>的</a:t>
            </a:r>
            <a:r>
              <a:rPr lang="en-US" altLang="zh-CN" sz="1800">
                <a:latin typeface="宋体" panose="02010600030101010101" pitchFamily="2" charset="-122"/>
              </a:rPr>
              <a:t>x</a:t>
            </a:r>
            <a:r>
              <a:rPr lang="zh-CN" altLang="en-US" sz="1800">
                <a:latin typeface="宋体" panose="02010600030101010101" pitchFamily="2" charset="-122"/>
              </a:rPr>
              <a:t>、</a:t>
            </a:r>
            <a:r>
              <a:rPr lang="en-US" altLang="zh-CN" sz="1800">
                <a:latin typeface="宋体" panose="02010600030101010101" pitchFamily="2" charset="-122"/>
              </a:rPr>
              <a:t>y</a:t>
            </a:r>
            <a:r>
              <a:rPr lang="zh-CN" altLang="en-US" sz="1800">
                <a:latin typeface="宋体" panose="02010600030101010101" pitchFamily="2" charset="-122"/>
              </a:rPr>
              <a:t>、</a:t>
            </a:r>
            <a:r>
              <a:rPr lang="en-US" altLang="zh-CN" sz="1800">
                <a:latin typeface="宋体" panose="02010600030101010101" pitchFamily="2" charset="-122"/>
              </a:rPr>
              <a:t>z</a:t>
            </a:r>
            <a:r>
              <a:rPr lang="zh-CN" altLang="en-US" sz="1800">
                <a:latin typeface="宋体" panose="02010600030101010101" pitchFamily="2" charset="-122"/>
              </a:rPr>
              <a:t>形式单元中，执行过程体后，它们不可能改变实参</a:t>
            </a:r>
            <a:r>
              <a:rPr lang="en-US" altLang="zh-CN" sz="1800">
                <a:latin typeface="宋体" panose="02010600030101010101" pitchFamily="2" charset="-122"/>
              </a:rPr>
              <a:t>a</a:t>
            </a:r>
            <a:r>
              <a:rPr lang="zh-CN" altLang="en-US" sz="1800">
                <a:latin typeface="宋体" panose="02010600030101010101" pitchFamily="2" charset="-122"/>
              </a:rPr>
              <a:t>的值，因此，第⑩行输出为</a:t>
            </a:r>
            <a:r>
              <a:rPr lang="en-US" altLang="zh-CN" sz="1800">
                <a:latin typeface="宋体" panose="02010600030101010101" pitchFamily="2" charset="-122"/>
              </a:rPr>
              <a:t>2</a:t>
            </a:r>
            <a:r>
              <a:rPr lang="zh-CN" altLang="en-US" sz="1800">
                <a:latin typeface="宋体" panose="02010600030101010101" pitchFamily="2" charset="-122"/>
              </a:rPr>
              <a:t>。 </a:t>
            </a:r>
          </a:p>
        </p:txBody>
      </p:sp>
      <p:sp>
        <p:nvSpPr>
          <p:cNvPr id="869379" name="Text Box 3"/>
          <p:cNvSpPr txBox="1">
            <a:spLocks noChangeArrowheads="1"/>
          </p:cNvSpPr>
          <p:nvPr/>
        </p:nvSpPr>
        <p:spPr bwMode="auto">
          <a:xfrm>
            <a:off x="7620000" y="762001"/>
            <a:ext cx="2819400"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① procedure p(x,y,z)</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② begin</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③     y:=y+1;</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④     z:=z+x</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⑤ end</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⑥   begin</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⑦      a:=2;</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⑧      b:=3;</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⑨      p(a+b,a,a);</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⑩        write(a)</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11end</a:t>
            </a:r>
            <a:endParaRPr lang="en-US" altLang="zh-CN">
              <a:latin typeface="Arial" panose="020B0604020202020204" pitchFamily="34" charset="0"/>
            </a:endParaRPr>
          </a:p>
          <a:p>
            <a:pPr>
              <a:spcBef>
                <a:spcPct val="0"/>
              </a:spcBef>
              <a:buFontTx/>
              <a:buNone/>
            </a:pPr>
            <a:endParaRPr lang="en-US" altLang="zh-CN">
              <a:latin typeface="Arial" panose="020B0604020202020204" pitchFamily="34" charset="0"/>
            </a:endParaRPr>
          </a:p>
          <a:p>
            <a:pPr>
              <a:spcBef>
                <a:spcPct val="0"/>
              </a:spcBef>
              <a:buFontTx/>
              <a:buNone/>
            </a:pPr>
            <a:endParaRPr lang="en-US" altLang="zh-CN">
              <a:latin typeface="Arial" panose="020B0604020202020204" pitchFamily="34" charset="0"/>
            </a:endParaRPr>
          </a:p>
        </p:txBody>
      </p:sp>
    </p:spTree>
    <p:extLst>
      <p:ext uri="{BB962C8B-B14F-4D97-AF65-F5344CB8AC3E}">
        <p14:creationId xmlns:p14="http://schemas.microsoft.com/office/powerpoint/2010/main" val="4001235006"/>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02" name="Text Box 2"/>
          <p:cNvSpPr txBox="1">
            <a:spLocks noChangeArrowheads="1"/>
          </p:cNvSpPr>
          <p:nvPr/>
        </p:nvSpPr>
        <p:spPr bwMode="auto">
          <a:xfrm>
            <a:off x="1752600" y="304801"/>
            <a:ext cx="5638800" cy="618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a:solidFill>
                  <a:srgbClr val="FF3399"/>
                </a:solidFill>
                <a:latin typeface="宋体" panose="02010600030101010101" pitchFamily="2" charset="-122"/>
              </a:rPr>
              <a:t>(3)</a:t>
            </a:r>
            <a:r>
              <a:rPr kumimoji="1" lang="zh-CN" altLang="en-US" sz="2000">
                <a:latin typeface="宋体" panose="02010600030101010101" pitchFamily="2" charset="-122"/>
              </a:rPr>
              <a:t>传地址</a:t>
            </a:r>
          </a:p>
          <a:p>
            <a:pPr>
              <a:spcBef>
                <a:spcPct val="0"/>
              </a:spcBef>
              <a:buFontTx/>
              <a:buNone/>
            </a:pPr>
            <a:r>
              <a:rPr kumimoji="1" lang="zh-CN" altLang="en-US" sz="2000">
                <a:latin typeface="宋体" panose="02010600030101010101" pitchFamily="2" charset="-122"/>
              </a:rPr>
              <a:t>这也是一种常用参数传递方式，有很多语言采用这种方式，也称引用调用</a:t>
            </a:r>
            <a:r>
              <a:rPr kumimoji="1" lang="en-US" altLang="zh-CN" sz="2000">
                <a:latin typeface="宋体" panose="02010600030101010101" pitchFamily="2" charset="-122"/>
              </a:rPr>
              <a:t>.</a:t>
            </a:r>
          </a:p>
          <a:p>
            <a:pPr>
              <a:spcBef>
                <a:spcPct val="0"/>
              </a:spcBef>
              <a:buFontTx/>
              <a:buChar char="•"/>
            </a:pPr>
            <a:r>
              <a:rPr kumimoji="1" lang="zh-CN" altLang="en-US" sz="2000">
                <a:latin typeface="宋体" panose="02010600030101010101" pitchFamily="2" charset="-122"/>
              </a:rPr>
              <a:t>如果实参是一个变量，则直接传送它的地址；  </a:t>
            </a:r>
          </a:p>
          <a:p>
            <a:pPr>
              <a:spcBef>
                <a:spcPct val="0"/>
              </a:spcBef>
              <a:buFontTx/>
              <a:buChar char="•"/>
            </a:pPr>
            <a:r>
              <a:rPr kumimoji="1" lang="zh-CN" altLang="en-US" sz="2000">
                <a:latin typeface="宋体" panose="02010600030101010101" pitchFamily="2" charset="-122"/>
              </a:rPr>
              <a:t>如果实参是数或表达式，则先计算出它的值，并把它存入一个临时单元 中，然后传递这个临时单元地址。 </a:t>
            </a:r>
          </a:p>
          <a:p>
            <a:pPr>
              <a:spcBef>
                <a:spcPct val="0"/>
              </a:spcBef>
              <a:buFontTx/>
              <a:buNone/>
            </a:pPr>
            <a:r>
              <a:rPr kumimoji="1" lang="zh-CN" altLang="en-US" sz="2000">
                <a:latin typeface="宋体" panose="02010600030101010101" pitchFamily="2" charset="-122"/>
              </a:rPr>
              <a:t>  在执行过程体时，对形式参数的任何引用或赋值，都按对形式单元</a:t>
            </a:r>
          </a:p>
          <a:p>
            <a:pPr>
              <a:spcBef>
                <a:spcPct val="0"/>
              </a:spcBef>
              <a:buFontTx/>
              <a:buNone/>
            </a:pPr>
            <a:r>
              <a:rPr kumimoji="1" lang="zh-CN" altLang="en-US" sz="2000">
                <a:latin typeface="宋体" panose="02010600030101010101" pitchFamily="2" charset="-122"/>
              </a:rPr>
              <a:t>间接访问的寻址方式为其产生代码。显然，按此种方式实现形实结合，在执行过程时，</a:t>
            </a:r>
            <a:r>
              <a:rPr kumimoji="1" lang="zh-CN" altLang="en-US" sz="2000"/>
              <a:t>对形参的赋值将会相应的影响实在参数之值。</a:t>
            </a:r>
          </a:p>
          <a:p>
            <a:pPr>
              <a:spcBef>
                <a:spcPct val="0"/>
              </a:spcBef>
              <a:buFontTx/>
              <a:buNone/>
            </a:pPr>
            <a:r>
              <a:rPr kumimoji="1" lang="zh-CN" altLang="en-US" sz="2000">
                <a:latin typeface="宋体" panose="02010600030101010101" pitchFamily="2" charset="-122"/>
              </a:rPr>
              <a:t>由程序段第⑨行过程调用，如果采用传地址调用方式，则先计算表达式</a:t>
            </a:r>
            <a:r>
              <a:rPr kumimoji="1" lang="en-US" altLang="zh-CN" sz="2000">
                <a:latin typeface="宋体" panose="02010600030101010101" pitchFamily="2" charset="-122"/>
              </a:rPr>
              <a:t>a+b</a:t>
            </a:r>
            <a:r>
              <a:rPr kumimoji="1" lang="zh-CN" altLang="en-US" sz="2000">
                <a:latin typeface="宋体" panose="02010600030101010101" pitchFamily="2" charset="-122"/>
              </a:rPr>
              <a:t>的值为</a:t>
            </a:r>
            <a:r>
              <a:rPr kumimoji="1" lang="en-US" altLang="zh-CN" sz="2000">
                <a:latin typeface="宋体" panose="02010600030101010101" pitchFamily="2" charset="-122"/>
              </a:rPr>
              <a:t>5</a:t>
            </a:r>
            <a:r>
              <a:rPr kumimoji="1" lang="zh-CN" altLang="en-US" sz="2000">
                <a:latin typeface="宋体" panose="02010600030101010101" pitchFamily="2" charset="-122"/>
              </a:rPr>
              <a:t>，存</a:t>
            </a:r>
          </a:p>
          <a:p>
            <a:pPr algn="just">
              <a:spcBef>
                <a:spcPct val="0"/>
              </a:spcBef>
              <a:buFontTx/>
              <a:buNone/>
            </a:pPr>
            <a:r>
              <a:rPr kumimoji="1" lang="zh-CN" altLang="en-US" sz="2000">
                <a:latin typeface="宋体" panose="02010600030101010101" pitchFamily="2" charset="-122"/>
              </a:rPr>
              <a:t>于</a:t>
            </a:r>
            <a:r>
              <a:rPr kumimoji="1" lang="en-US" altLang="zh-CN" sz="2000">
                <a:latin typeface="宋体" panose="02010600030101010101" pitchFamily="2" charset="-122"/>
              </a:rPr>
              <a:t>t</a:t>
            </a:r>
            <a:r>
              <a:rPr kumimoji="1" lang="zh-CN" altLang="en-US" sz="2000">
                <a:latin typeface="宋体" panose="02010600030101010101" pitchFamily="2" charset="-122"/>
              </a:rPr>
              <a:t>中，然后将</a:t>
            </a:r>
            <a:r>
              <a:rPr kumimoji="1" lang="en-US" altLang="zh-CN" sz="2000">
                <a:latin typeface="宋体" panose="02010600030101010101" pitchFamily="2" charset="-122"/>
              </a:rPr>
              <a:t>t</a:t>
            </a:r>
            <a:r>
              <a:rPr kumimoji="1" lang="zh-CN" altLang="en-US" sz="2000">
                <a:latin typeface="宋体" panose="02010600030101010101" pitchFamily="2" charset="-122"/>
              </a:rPr>
              <a:t>、</a:t>
            </a:r>
            <a:r>
              <a:rPr kumimoji="1" lang="en-US" altLang="zh-CN" sz="2000">
                <a:latin typeface="宋体" panose="02010600030101010101" pitchFamily="2" charset="-122"/>
              </a:rPr>
              <a:t>a</a:t>
            </a:r>
            <a:r>
              <a:rPr kumimoji="1" lang="zh-CN" altLang="en-US" sz="2000">
                <a:latin typeface="宋体" panose="02010600030101010101" pitchFamily="2" charset="-122"/>
              </a:rPr>
              <a:t>、</a:t>
            </a:r>
            <a:r>
              <a:rPr kumimoji="1" lang="en-US" altLang="zh-CN" sz="2000">
                <a:latin typeface="宋体" panose="02010600030101010101" pitchFamily="2" charset="-122"/>
              </a:rPr>
              <a:t>a</a:t>
            </a:r>
            <a:r>
              <a:rPr kumimoji="1" lang="zh-CN" altLang="en-US" sz="2000">
                <a:latin typeface="宋体" panose="02010600030101010101" pitchFamily="2" charset="-122"/>
              </a:rPr>
              <a:t>的地址传递给</a:t>
            </a:r>
            <a:r>
              <a:rPr kumimoji="1" lang="en-US" altLang="zh-CN" sz="2000">
                <a:latin typeface="宋体" panose="02010600030101010101" pitchFamily="2" charset="-122"/>
              </a:rPr>
              <a:t>x</a:t>
            </a:r>
            <a:r>
              <a:rPr kumimoji="1" lang="zh-CN" altLang="en-US" sz="2000">
                <a:latin typeface="宋体" panose="02010600030101010101" pitchFamily="2" charset="-122"/>
              </a:rPr>
              <a:t>、</a:t>
            </a:r>
            <a:r>
              <a:rPr kumimoji="1" lang="en-US" altLang="zh-CN" sz="2000">
                <a:latin typeface="宋体" panose="02010600030101010101" pitchFamily="2" charset="-122"/>
              </a:rPr>
              <a:t>y</a:t>
            </a:r>
            <a:r>
              <a:rPr kumimoji="1" lang="zh-CN" altLang="en-US" sz="2000">
                <a:latin typeface="宋体" panose="02010600030101010101" pitchFamily="2" charset="-122"/>
              </a:rPr>
              <a:t>、</a:t>
            </a:r>
            <a:r>
              <a:rPr kumimoji="1" lang="en-US" altLang="zh-CN" sz="2000">
                <a:latin typeface="宋体" panose="02010600030101010101" pitchFamily="2" charset="-122"/>
              </a:rPr>
              <a:t>z</a:t>
            </a:r>
            <a:r>
              <a:rPr kumimoji="1" lang="zh-CN" altLang="en-US" sz="2000">
                <a:latin typeface="宋体" panose="02010600030101010101" pitchFamily="2" charset="-122"/>
              </a:rPr>
              <a:t>的形式单元中</a:t>
            </a:r>
            <a:r>
              <a:rPr kumimoji="1" lang="en-US" altLang="zh-CN" sz="2000">
                <a:latin typeface="宋体" panose="02010600030101010101" pitchFamily="2" charset="-122"/>
              </a:rPr>
              <a:t>,</a:t>
            </a:r>
            <a:r>
              <a:rPr kumimoji="1" lang="zh-CN" altLang="en-US" sz="2000">
                <a:latin typeface="宋体" panose="02010600030101010101" pitchFamily="2" charset="-122"/>
              </a:rPr>
              <a:t>过程体第③、④行对</a:t>
            </a:r>
            <a:r>
              <a:rPr kumimoji="1" lang="en-US" altLang="zh-CN" sz="2000">
                <a:latin typeface="宋体" panose="02010600030101010101" pitchFamily="2" charset="-122"/>
              </a:rPr>
              <a:t>x</a:t>
            </a:r>
            <a:r>
              <a:rPr kumimoji="1" lang="zh-CN" altLang="en-US" sz="2000">
                <a:latin typeface="宋体" panose="02010600030101010101" pitchFamily="2" charset="-122"/>
              </a:rPr>
              <a:t>、</a:t>
            </a:r>
            <a:r>
              <a:rPr kumimoji="1" lang="en-US" altLang="zh-CN" sz="2000">
                <a:latin typeface="宋体" panose="02010600030101010101" pitchFamily="2" charset="-122"/>
              </a:rPr>
              <a:t>y</a:t>
            </a:r>
            <a:r>
              <a:rPr kumimoji="1" lang="zh-CN" altLang="en-US" sz="2000">
                <a:latin typeface="宋体" panose="02010600030101010101" pitchFamily="2" charset="-122"/>
              </a:rPr>
              <a:t>、</a:t>
            </a:r>
            <a:r>
              <a:rPr kumimoji="1" lang="en-US" altLang="zh-CN" sz="2000">
                <a:latin typeface="宋体" panose="02010600030101010101" pitchFamily="2" charset="-122"/>
              </a:rPr>
              <a:t>z</a:t>
            </a:r>
            <a:r>
              <a:rPr kumimoji="1" lang="zh-CN" altLang="en-US" sz="2000">
                <a:latin typeface="宋体" panose="02010600030101010101" pitchFamily="2" charset="-122"/>
              </a:rPr>
              <a:t>的</a:t>
            </a:r>
          </a:p>
          <a:p>
            <a:pPr algn="just">
              <a:spcBef>
                <a:spcPct val="0"/>
              </a:spcBef>
              <a:buFontTx/>
              <a:buNone/>
            </a:pPr>
            <a:r>
              <a:rPr kumimoji="1" lang="zh-CN" altLang="en-US" sz="2000">
                <a:latin typeface="宋体" panose="02010600030101010101" pitchFamily="2" charset="-122"/>
              </a:rPr>
              <a:t>引用都是间接引用，由③行</a:t>
            </a:r>
            <a:r>
              <a:rPr kumimoji="1" lang="en-US" altLang="zh-CN" sz="2000">
                <a:latin typeface="宋体" panose="02010600030101010101" pitchFamily="2" charset="-122"/>
              </a:rPr>
              <a:t>y</a:t>
            </a:r>
            <a:r>
              <a:rPr kumimoji="1" lang="zh-CN" altLang="en-US" sz="2000">
                <a:latin typeface="宋体" panose="02010600030101010101" pitchFamily="2" charset="-122"/>
              </a:rPr>
              <a:t>所指</a:t>
            </a:r>
            <a:r>
              <a:rPr kumimoji="1" lang="en-US" altLang="zh-CN" sz="2000">
                <a:latin typeface="宋体" panose="02010600030101010101" pitchFamily="2" charset="-122"/>
              </a:rPr>
              <a:t>a</a:t>
            </a:r>
            <a:r>
              <a:rPr kumimoji="1" lang="zh-CN" altLang="en-US" sz="2000">
                <a:latin typeface="宋体" panose="02010600030101010101" pitchFamily="2" charset="-122"/>
              </a:rPr>
              <a:t>中值加</a:t>
            </a:r>
            <a:r>
              <a:rPr kumimoji="1" lang="en-US" altLang="zh-CN" sz="2000">
                <a:latin typeface="宋体" panose="02010600030101010101" pitchFamily="2" charset="-122"/>
              </a:rPr>
              <a:t>1,</a:t>
            </a:r>
            <a:r>
              <a:rPr kumimoji="1" lang="zh-CN" altLang="en-US" sz="2000">
                <a:latin typeface="宋体" panose="02010600030101010101" pitchFamily="2" charset="-122"/>
              </a:rPr>
              <a:t>结果是</a:t>
            </a:r>
            <a:r>
              <a:rPr kumimoji="1" lang="en-US" altLang="zh-CN" sz="2000">
                <a:latin typeface="宋体" panose="02010600030101010101" pitchFamily="2" charset="-122"/>
              </a:rPr>
              <a:t>3, </a:t>
            </a:r>
            <a:r>
              <a:rPr kumimoji="1" lang="zh-CN" altLang="en-US" sz="2000">
                <a:latin typeface="宋体" panose="02010600030101010101" pitchFamily="2" charset="-122"/>
              </a:rPr>
              <a:t>存入</a:t>
            </a:r>
            <a:r>
              <a:rPr kumimoji="1" lang="en-US" altLang="zh-CN" sz="2000">
                <a:latin typeface="宋体" panose="02010600030101010101" pitchFamily="2" charset="-122"/>
              </a:rPr>
              <a:t>y</a:t>
            </a:r>
            <a:r>
              <a:rPr kumimoji="1" lang="zh-CN" altLang="en-US" sz="2000">
                <a:latin typeface="宋体" panose="02010600030101010101" pitchFamily="2" charset="-122"/>
              </a:rPr>
              <a:t>所指</a:t>
            </a:r>
            <a:r>
              <a:rPr kumimoji="1" lang="en-US" altLang="zh-CN" sz="2000">
                <a:latin typeface="宋体" panose="02010600030101010101" pitchFamily="2" charset="-122"/>
              </a:rPr>
              <a:t>a</a:t>
            </a:r>
            <a:r>
              <a:rPr kumimoji="1" lang="zh-CN" altLang="en-US" sz="2000">
                <a:latin typeface="宋体" panose="02010600030101010101" pitchFamily="2" charset="-122"/>
              </a:rPr>
              <a:t>中。由④行</a:t>
            </a:r>
            <a:r>
              <a:rPr kumimoji="1" lang="en-US" altLang="zh-CN" sz="2000">
                <a:latin typeface="宋体" panose="02010600030101010101" pitchFamily="2" charset="-122"/>
              </a:rPr>
              <a:t>z</a:t>
            </a:r>
            <a:r>
              <a:rPr kumimoji="1" lang="zh-CN" altLang="en-US" sz="2000">
                <a:latin typeface="宋体" panose="02010600030101010101" pitchFamily="2" charset="-122"/>
              </a:rPr>
              <a:t>所指</a:t>
            </a:r>
            <a:r>
              <a:rPr kumimoji="1" lang="en-US" altLang="zh-CN" sz="2000">
                <a:latin typeface="宋体" panose="02010600030101010101" pitchFamily="2" charset="-122"/>
              </a:rPr>
              <a:t>a</a:t>
            </a:r>
            <a:r>
              <a:rPr kumimoji="1" lang="zh-CN" altLang="en-US" sz="2000">
                <a:latin typeface="宋体" panose="02010600030101010101" pitchFamily="2" charset="-122"/>
              </a:rPr>
              <a:t>的值为</a:t>
            </a:r>
          </a:p>
          <a:p>
            <a:pPr algn="just">
              <a:spcBef>
                <a:spcPct val="0"/>
              </a:spcBef>
              <a:buFontTx/>
              <a:buNone/>
            </a:pPr>
            <a:r>
              <a:rPr kumimoji="1" lang="en-US" altLang="zh-CN" sz="2000">
                <a:latin typeface="宋体" panose="02010600030101010101" pitchFamily="2" charset="-122"/>
              </a:rPr>
              <a:t>3</a:t>
            </a:r>
            <a:r>
              <a:rPr kumimoji="1" lang="zh-CN" altLang="en-US" sz="2000">
                <a:latin typeface="宋体" panose="02010600030101010101" pitchFamily="2" charset="-122"/>
              </a:rPr>
              <a:t>与</a:t>
            </a:r>
            <a:r>
              <a:rPr kumimoji="1" lang="en-US" altLang="zh-CN" sz="2000">
                <a:latin typeface="宋体" panose="02010600030101010101" pitchFamily="2" charset="-122"/>
              </a:rPr>
              <a:t>x</a:t>
            </a:r>
            <a:r>
              <a:rPr kumimoji="1" lang="zh-CN" altLang="en-US" sz="2000">
                <a:latin typeface="宋体" panose="02010600030101010101" pitchFamily="2" charset="-122"/>
              </a:rPr>
              <a:t>所指</a:t>
            </a:r>
            <a:r>
              <a:rPr kumimoji="1" lang="en-US" altLang="zh-CN" sz="2000">
                <a:latin typeface="宋体" panose="02010600030101010101" pitchFamily="2" charset="-122"/>
              </a:rPr>
              <a:t>t</a:t>
            </a:r>
            <a:r>
              <a:rPr kumimoji="1" lang="zh-CN" altLang="en-US" sz="2000">
                <a:latin typeface="宋体" panose="02010600030101010101" pitchFamily="2" charset="-122"/>
              </a:rPr>
              <a:t>的值为</a:t>
            </a:r>
            <a:r>
              <a:rPr kumimoji="1" lang="en-US" altLang="zh-CN" sz="2000">
                <a:latin typeface="宋体" panose="02010600030101010101" pitchFamily="2" charset="-122"/>
              </a:rPr>
              <a:t>5</a:t>
            </a:r>
            <a:r>
              <a:rPr kumimoji="1" lang="zh-CN" altLang="en-US" sz="2000">
                <a:latin typeface="宋体" panose="02010600030101010101" pitchFamily="2" charset="-122"/>
              </a:rPr>
              <a:t>相加</a:t>
            </a:r>
            <a:r>
              <a:rPr kumimoji="1" lang="en-US" altLang="zh-CN" sz="2000">
                <a:latin typeface="宋体" panose="02010600030101010101" pitchFamily="2" charset="-122"/>
              </a:rPr>
              <a:t>,</a:t>
            </a:r>
            <a:r>
              <a:rPr kumimoji="1" lang="zh-CN" altLang="en-US" sz="2000">
                <a:latin typeface="宋体" panose="02010600030101010101" pitchFamily="2" charset="-122"/>
              </a:rPr>
              <a:t>结果为</a:t>
            </a:r>
            <a:r>
              <a:rPr kumimoji="1" lang="en-US" altLang="zh-CN" sz="2000">
                <a:latin typeface="宋体" panose="02010600030101010101" pitchFamily="2" charset="-122"/>
              </a:rPr>
              <a:t>8,</a:t>
            </a:r>
            <a:r>
              <a:rPr kumimoji="1" lang="zh-CN" altLang="en-US" sz="2000">
                <a:latin typeface="宋体" panose="02010600030101010101" pitchFamily="2" charset="-122"/>
              </a:rPr>
              <a:t>存入</a:t>
            </a:r>
            <a:r>
              <a:rPr kumimoji="1" lang="en-US" altLang="zh-CN" sz="2000">
                <a:latin typeface="宋体" panose="02010600030101010101" pitchFamily="2" charset="-122"/>
              </a:rPr>
              <a:t>z</a:t>
            </a:r>
            <a:r>
              <a:rPr kumimoji="1" lang="zh-CN" altLang="en-US" sz="2000">
                <a:latin typeface="宋体" panose="02010600030101010101" pitchFamily="2" charset="-122"/>
              </a:rPr>
              <a:t>所指的</a:t>
            </a:r>
          </a:p>
          <a:p>
            <a:pPr>
              <a:spcBef>
                <a:spcPct val="0"/>
              </a:spcBef>
              <a:buFontTx/>
              <a:buNone/>
            </a:pPr>
            <a:r>
              <a:rPr kumimoji="1" lang="en-US" altLang="zh-CN" sz="2000"/>
              <a:t>a</a:t>
            </a:r>
            <a:r>
              <a:rPr kumimoji="1" lang="zh-CN" altLang="en-US" sz="2000">
                <a:latin typeface="宋体" panose="02010600030101010101" pitchFamily="2" charset="-122"/>
              </a:rPr>
              <a:t>中</a:t>
            </a:r>
            <a:r>
              <a:rPr kumimoji="1" lang="en-US" altLang="zh-CN" sz="2000"/>
              <a:t>,</a:t>
            </a:r>
            <a:r>
              <a:rPr kumimoji="1" lang="zh-CN" altLang="en-US" sz="2000">
                <a:latin typeface="宋体" panose="02010600030101010101" pitchFamily="2" charset="-122"/>
              </a:rPr>
              <a:t>所以第</a:t>
            </a:r>
            <a:r>
              <a:rPr lang="zh-CN" altLang="en-US" sz="2000">
                <a:effectLst>
                  <a:outerShdw blurRad="38100" dist="38100" dir="2700000" algn="tl">
                    <a:srgbClr val="000000"/>
                  </a:outerShdw>
                </a:effectLst>
                <a:latin typeface="宋体" panose="02010600030101010101" pitchFamily="2" charset="-122"/>
              </a:rPr>
              <a:t>第⑩</a:t>
            </a:r>
            <a:r>
              <a:rPr kumimoji="1" lang="zh-CN" altLang="en-US" sz="2000">
                <a:latin typeface="宋体" panose="02010600030101010101" pitchFamily="2" charset="-122"/>
              </a:rPr>
              <a:t>行输出为</a:t>
            </a:r>
            <a:r>
              <a:rPr kumimoji="1" lang="en-US" altLang="zh-CN" sz="2000"/>
              <a:t>8</a:t>
            </a:r>
            <a:r>
              <a:rPr kumimoji="1" lang="zh-CN" altLang="en-US" sz="2000">
                <a:latin typeface="宋体" panose="02010600030101010101" pitchFamily="2" charset="-122"/>
              </a:rPr>
              <a:t>。</a:t>
            </a:r>
            <a:r>
              <a:rPr kumimoji="1" lang="zh-CN" altLang="en-US" sz="2000"/>
              <a:t> </a:t>
            </a:r>
            <a:r>
              <a:rPr kumimoji="1" lang="zh-CN" altLang="en-US" sz="2000">
                <a:latin typeface="宋体" panose="02010600030101010101" pitchFamily="2" charset="-122"/>
              </a:rPr>
              <a:t> </a:t>
            </a:r>
          </a:p>
        </p:txBody>
      </p:sp>
      <p:sp>
        <p:nvSpPr>
          <p:cNvPr id="870403" name="Text Box 3"/>
          <p:cNvSpPr txBox="1">
            <a:spLocks noChangeArrowheads="1"/>
          </p:cNvSpPr>
          <p:nvPr/>
        </p:nvSpPr>
        <p:spPr bwMode="auto">
          <a:xfrm>
            <a:off x="7543801" y="685801"/>
            <a:ext cx="2759075"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① procedure p(x,y,z)</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② begin</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③     y:=y+1;</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④     z:=z+x</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⑤ end</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⑥   begin</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⑦      a:=2;</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⑧      b:=3;</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⑨      p(a+b,a,a);</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⑩        write(a)</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11end</a:t>
            </a:r>
            <a:endParaRPr lang="en-US" altLang="zh-CN">
              <a:latin typeface="Arial" panose="020B0604020202020204" pitchFamily="34" charset="0"/>
            </a:endParaRPr>
          </a:p>
          <a:p>
            <a:pPr>
              <a:spcBef>
                <a:spcPct val="0"/>
              </a:spcBef>
              <a:buFontTx/>
              <a:buNone/>
            </a:pPr>
            <a:endParaRPr lang="en-US" altLang="zh-CN">
              <a:latin typeface="Arial" panose="020B0604020202020204" pitchFamily="34" charset="0"/>
            </a:endParaRPr>
          </a:p>
          <a:p>
            <a:pPr>
              <a:spcBef>
                <a:spcPct val="0"/>
              </a:spcBef>
              <a:buFontTx/>
              <a:buNone/>
            </a:pPr>
            <a:endParaRPr lang="en-US" altLang="zh-CN">
              <a:latin typeface="Arial" panose="020B0604020202020204" pitchFamily="34" charset="0"/>
            </a:endParaRPr>
          </a:p>
        </p:txBody>
      </p:sp>
    </p:spTree>
    <p:extLst>
      <p:ext uri="{BB962C8B-B14F-4D97-AF65-F5344CB8AC3E}">
        <p14:creationId xmlns:p14="http://schemas.microsoft.com/office/powerpoint/2010/main" val="399662631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70402"/>
                                        </p:tgtEl>
                                        <p:attrNameLst>
                                          <p:attrName>style.visibility</p:attrName>
                                        </p:attrNameLst>
                                      </p:cBhvr>
                                      <p:to>
                                        <p:strVal val="visible"/>
                                      </p:to>
                                    </p:set>
                                    <p:anim calcmode="lin" valueType="num">
                                      <p:cBhvr additive="base">
                                        <p:cTn id="7" dur="500" fill="hold"/>
                                        <p:tgtEl>
                                          <p:spTgt spid="870402"/>
                                        </p:tgtEl>
                                        <p:attrNameLst>
                                          <p:attrName>ppt_x</p:attrName>
                                        </p:attrNameLst>
                                      </p:cBhvr>
                                      <p:tavLst>
                                        <p:tav tm="0">
                                          <p:val>
                                            <p:strVal val="0-#ppt_w/2"/>
                                          </p:val>
                                        </p:tav>
                                        <p:tav tm="100000">
                                          <p:val>
                                            <p:strVal val="#ppt_x"/>
                                          </p:val>
                                        </p:tav>
                                      </p:tavLst>
                                    </p:anim>
                                    <p:anim calcmode="lin" valueType="num">
                                      <p:cBhvr additive="base">
                                        <p:cTn id="8" dur="500" fill="hold"/>
                                        <p:tgtEl>
                                          <p:spTgt spid="87040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0402" grpId="0" autoUpdateAnimBg="0"/>
    </p:bld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1426" name="Text Box 2"/>
          <p:cNvSpPr txBox="1">
            <a:spLocks noChangeArrowheads="1"/>
          </p:cNvSpPr>
          <p:nvPr/>
        </p:nvSpPr>
        <p:spPr bwMode="auto">
          <a:xfrm>
            <a:off x="1676400" y="457201"/>
            <a:ext cx="5943600" cy="6492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a:latin typeface="Arial" panose="020B0604020202020204" pitchFamily="34" charset="0"/>
              </a:rPr>
              <a:t>(4)</a:t>
            </a:r>
            <a:r>
              <a:rPr kumimoji="1" lang="zh-CN" altLang="en-US" sz="2000">
                <a:latin typeface="Arial" panose="020B0604020202020204" pitchFamily="34" charset="0"/>
              </a:rPr>
              <a:t>传结果</a:t>
            </a:r>
          </a:p>
          <a:p>
            <a:pPr>
              <a:spcBef>
                <a:spcPct val="0"/>
              </a:spcBef>
              <a:buFontTx/>
              <a:buNone/>
            </a:pPr>
            <a:r>
              <a:rPr kumimoji="1" lang="zh-CN" altLang="en-US" sz="2000">
                <a:latin typeface="Arial" panose="020B0604020202020204" pitchFamily="34" charset="0"/>
              </a:rPr>
              <a:t>    这是一种综合了传值调用和传地址调用特点混合形式的参数传递，</a:t>
            </a:r>
          </a:p>
          <a:p>
            <a:pPr>
              <a:spcBef>
                <a:spcPct val="0"/>
              </a:spcBef>
              <a:buFontTx/>
              <a:buNone/>
            </a:pPr>
            <a:r>
              <a:rPr kumimoji="1" lang="zh-CN" altLang="en-US" sz="2000">
                <a:latin typeface="Arial" panose="020B0604020202020204" pitchFamily="34" charset="0"/>
              </a:rPr>
              <a:t>也称复写恢复。 </a:t>
            </a:r>
          </a:p>
          <a:p>
            <a:pPr>
              <a:spcBef>
                <a:spcPct val="0"/>
              </a:spcBef>
              <a:buFontTx/>
              <a:buNone/>
            </a:pPr>
            <a:r>
              <a:rPr kumimoji="1" lang="zh-CN" altLang="en-US" sz="2000">
                <a:latin typeface="Arial" panose="020B0604020202020204" pitchFamily="34" charset="0"/>
              </a:rPr>
              <a:t>   编译时让每个形参对应两个相邻形式单元，第一个存放实参的地址，第二个存放实参之值，当执行过程体时，对过程体中形参任何引用都处理成是对它的第二个单元的直接引用。当过程调用结束返回前，再把第二个单元的内容存放到第一个单元中的实参地址之中。</a:t>
            </a:r>
            <a:r>
              <a:rPr kumimoji="1" lang="en-US" altLang="zh-CN" sz="2000">
                <a:latin typeface="Arial" panose="020B0604020202020204" pitchFamily="34" charset="0"/>
              </a:rPr>
              <a:t>FORTRAN</a:t>
            </a:r>
            <a:r>
              <a:rPr kumimoji="1" lang="zh-CN" altLang="en-US" sz="2000">
                <a:latin typeface="Arial" panose="020B0604020202020204" pitchFamily="34" charset="0"/>
              </a:rPr>
              <a:t>语言既采用传结果，也采用传地址调用。</a:t>
            </a:r>
          </a:p>
          <a:p>
            <a:pPr>
              <a:spcBef>
                <a:spcPct val="0"/>
              </a:spcBef>
              <a:buFontTx/>
              <a:buNone/>
            </a:pPr>
            <a:r>
              <a:rPr kumimoji="1" lang="zh-CN" altLang="en-US" sz="2000">
                <a:latin typeface="Arial" panose="020B0604020202020204" pitchFamily="34" charset="0"/>
              </a:rPr>
              <a:t>在程序段中，如果用传结果传递参数，则过程调用时先计算表达式</a:t>
            </a:r>
            <a:r>
              <a:rPr kumimoji="1" lang="en-US" altLang="zh-CN" sz="2000">
                <a:latin typeface="Arial" panose="020B0604020202020204" pitchFamily="34" charset="0"/>
              </a:rPr>
              <a:t>a+b</a:t>
            </a:r>
            <a:r>
              <a:rPr kumimoji="1" lang="zh-CN" altLang="en-US" sz="2000">
                <a:latin typeface="Arial" panose="020B0604020202020204" pitchFamily="34" charset="0"/>
              </a:rPr>
              <a:t>的值存于</a:t>
            </a:r>
            <a:r>
              <a:rPr kumimoji="1" lang="en-US" altLang="zh-CN" sz="2000">
                <a:latin typeface="Arial" panose="020B0604020202020204" pitchFamily="34" charset="0"/>
              </a:rPr>
              <a:t>t</a:t>
            </a:r>
            <a:r>
              <a:rPr kumimoji="1" lang="zh-CN" altLang="en-US" sz="2000">
                <a:latin typeface="Arial" panose="020B0604020202020204" pitchFamily="34" charset="0"/>
              </a:rPr>
              <a:t>中，然后将实参</a:t>
            </a:r>
            <a:r>
              <a:rPr kumimoji="1" lang="en-US" altLang="zh-CN" sz="2000">
                <a:latin typeface="Arial" panose="020B0604020202020204" pitchFamily="34" charset="0"/>
              </a:rPr>
              <a:t>t,a,a</a:t>
            </a:r>
            <a:r>
              <a:rPr kumimoji="1" lang="zh-CN" altLang="en-US" sz="2000">
                <a:latin typeface="Arial" panose="020B0604020202020204" pitchFamily="34" charset="0"/>
              </a:rPr>
              <a:t>地址传递给过程参数第一形式单元</a:t>
            </a:r>
            <a:r>
              <a:rPr kumimoji="1" lang="en-US" altLang="zh-CN" sz="2000">
                <a:latin typeface="Arial" panose="020B0604020202020204" pitchFamily="34" charset="0"/>
              </a:rPr>
              <a:t>x</a:t>
            </a:r>
            <a:r>
              <a:rPr kumimoji="1" lang="en-US" altLang="zh-CN" sz="2000" baseline="-25000">
                <a:latin typeface="Arial" panose="020B0604020202020204" pitchFamily="34" charset="0"/>
              </a:rPr>
              <a:t>1</a:t>
            </a:r>
            <a:r>
              <a:rPr kumimoji="1" lang="en-US" altLang="zh-CN" sz="2000">
                <a:latin typeface="Arial" panose="020B0604020202020204" pitchFamily="34" charset="0"/>
              </a:rPr>
              <a:t>,y</a:t>
            </a:r>
            <a:r>
              <a:rPr kumimoji="1" lang="en-US" altLang="zh-CN" sz="2000" baseline="-25000">
                <a:latin typeface="Arial" panose="020B0604020202020204" pitchFamily="34" charset="0"/>
              </a:rPr>
              <a:t>1</a:t>
            </a:r>
            <a:r>
              <a:rPr kumimoji="1" lang="en-US" altLang="zh-CN" sz="2000">
                <a:latin typeface="Arial" panose="020B0604020202020204" pitchFamily="34" charset="0"/>
              </a:rPr>
              <a:t>,z</a:t>
            </a:r>
            <a:r>
              <a:rPr kumimoji="1" lang="en-US" altLang="zh-CN" sz="2000" baseline="-25000">
                <a:latin typeface="Arial" panose="020B0604020202020204" pitchFamily="34" charset="0"/>
              </a:rPr>
              <a:t>1</a:t>
            </a:r>
            <a:r>
              <a:rPr kumimoji="1" lang="zh-CN" altLang="en-US" sz="2000">
                <a:latin typeface="Arial" panose="020B0604020202020204" pitchFamily="34" charset="0"/>
              </a:rPr>
              <a:t>，再将实参</a:t>
            </a:r>
            <a:r>
              <a:rPr kumimoji="1" lang="en-US" altLang="zh-CN" sz="2000">
                <a:latin typeface="Arial" panose="020B0604020202020204" pitchFamily="34" charset="0"/>
              </a:rPr>
              <a:t>5,2,2</a:t>
            </a:r>
            <a:r>
              <a:rPr kumimoji="1" lang="zh-CN" altLang="en-US" sz="2000">
                <a:latin typeface="Arial" panose="020B0604020202020204" pitchFamily="34" charset="0"/>
              </a:rPr>
              <a:t>传递给过程参数第二形式单元</a:t>
            </a:r>
            <a:r>
              <a:rPr kumimoji="1" lang="en-US" altLang="zh-CN" sz="2000">
                <a:latin typeface="Arial" panose="020B0604020202020204" pitchFamily="34" charset="0"/>
              </a:rPr>
              <a:t>x</a:t>
            </a:r>
            <a:r>
              <a:rPr kumimoji="1" lang="en-US" altLang="zh-CN" sz="2000" baseline="-25000">
                <a:latin typeface="Arial" panose="020B0604020202020204" pitchFamily="34" charset="0"/>
              </a:rPr>
              <a:t>2</a:t>
            </a:r>
            <a:r>
              <a:rPr kumimoji="1" lang="en-US" altLang="zh-CN" sz="2000">
                <a:latin typeface="Arial" panose="020B0604020202020204" pitchFamily="34" charset="0"/>
              </a:rPr>
              <a:t>,y</a:t>
            </a:r>
            <a:r>
              <a:rPr kumimoji="1" lang="en-US" altLang="zh-CN" sz="2000" baseline="-25000">
                <a:latin typeface="Arial" panose="020B0604020202020204" pitchFamily="34" charset="0"/>
              </a:rPr>
              <a:t>2</a:t>
            </a:r>
            <a:r>
              <a:rPr kumimoji="1" lang="en-US" altLang="zh-CN" sz="2000">
                <a:latin typeface="Arial" panose="020B0604020202020204" pitchFamily="34" charset="0"/>
              </a:rPr>
              <a:t>,z</a:t>
            </a:r>
            <a:r>
              <a:rPr kumimoji="1" lang="en-US" altLang="zh-CN" sz="2000" baseline="-25000">
                <a:latin typeface="Arial" panose="020B0604020202020204" pitchFamily="34" charset="0"/>
              </a:rPr>
              <a:t>2</a:t>
            </a:r>
            <a:r>
              <a:rPr kumimoji="1" lang="zh-CN" altLang="en-US" sz="2000">
                <a:latin typeface="Arial" panose="020B0604020202020204" pitchFamily="34" charset="0"/>
              </a:rPr>
              <a:t>中。过程体中第③、④行就引用过程参数第二形式单元：</a:t>
            </a:r>
          </a:p>
          <a:p>
            <a:pPr algn="just">
              <a:spcBef>
                <a:spcPct val="0"/>
              </a:spcBef>
              <a:buFontTx/>
              <a:buNone/>
            </a:pPr>
            <a:r>
              <a:rPr kumimoji="1" lang="zh-CN" altLang="en-US" sz="2000">
                <a:latin typeface="Arial" panose="020B0604020202020204" pitchFamily="34" charset="0"/>
              </a:rPr>
              <a:t></a:t>
            </a:r>
            <a:r>
              <a:rPr kumimoji="1" lang="en-US" altLang="zh-CN" sz="2000">
                <a:latin typeface="Arial" panose="020B0604020202020204" pitchFamily="34" charset="0"/>
              </a:rPr>
              <a:t>y</a:t>
            </a:r>
            <a:r>
              <a:rPr kumimoji="1" lang="en-US" altLang="zh-CN" sz="2000" baseline="-25000">
                <a:latin typeface="Arial" panose="020B0604020202020204" pitchFamily="34" charset="0"/>
              </a:rPr>
              <a:t>2</a:t>
            </a:r>
            <a:r>
              <a:rPr kumimoji="1" lang="en-US" altLang="zh-CN" sz="2000">
                <a:latin typeface="Arial" panose="020B0604020202020204" pitchFamily="34" charset="0"/>
              </a:rPr>
              <a:t> := y</a:t>
            </a:r>
            <a:r>
              <a:rPr kumimoji="1" lang="en-US" altLang="zh-CN" sz="2000" baseline="-25000">
                <a:latin typeface="Arial" panose="020B0604020202020204" pitchFamily="34" charset="0"/>
              </a:rPr>
              <a:t>2</a:t>
            </a:r>
            <a:r>
              <a:rPr kumimoji="1" lang="en-US" altLang="zh-CN" sz="2000">
                <a:latin typeface="Arial" panose="020B0604020202020204" pitchFamily="34" charset="0"/>
              </a:rPr>
              <a:t> +1</a:t>
            </a:r>
          </a:p>
          <a:p>
            <a:pPr algn="just">
              <a:spcBef>
                <a:spcPct val="0"/>
              </a:spcBef>
              <a:buFontTx/>
              <a:buNone/>
            </a:pPr>
            <a:r>
              <a:rPr kumimoji="1" lang="en-US" altLang="zh-CN" sz="2000">
                <a:latin typeface="Arial" panose="020B0604020202020204" pitchFamily="34" charset="0"/>
              </a:rPr>
              <a:t>  z</a:t>
            </a:r>
            <a:r>
              <a:rPr kumimoji="1" lang="en-US" altLang="zh-CN" sz="2000" baseline="-25000">
                <a:latin typeface="Arial" panose="020B0604020202020204" pitchFamily="34" charset="0"/>
              </a:rPr>
              <a:t>2</a:t>
            </a:r>
            <a:r>
              <a:rPr kumimoji="1" lang="en-US" altLang="zh-CN" sz="2000">
                <a:latin typeface="Arial" panose="020B0604020202020204" pitchFamily="34" charset="0"/>
              </a:rPr>
              <a:t>:=z</a:t>
            </a:r>
            <a:r>
              <a:rPr kumimoji="1" lang="en-US" altLang="zh-CN" sz="2000" baseline="-25000">
                <a:latin typeface="Arial" panose="020B0604020202020204" pitchFamily="34" charset="0"/>
              </a:rPr>
              <a:t>2</a:t>
            </a:r>
            <a:r>
              <a:rPr kumimoji="1" lang="en-US" altLang="zh-CN" sz="2000">
                <a:latin typeface="Arial" panose="020B0604020202020204" pitchFamily="34" charset="0"/>
              </a:rPr>
              <a:t>+x</a:t>
            </a:r>
            <a:r>
              <a:rPr kumimoji="1" lang="en-US" altLang="zh-CN" sz="2000" baseline="-25000">
                <a:latin typeface="Arial" panose="020B0604020202020204" pitchFamily="34" charset="0"/>
              </a:rPr>
              <a:t>2</a:t>
            </a:r>
            <a:r>
              <a:rPr kumimoji="1" lang="en-US" altLang="zh-CN" sz="2000">
                <a:latin typeface="Arial" panose="020B0604020202020204" pitchFamily="34" charset="0"/>
              </a:rPr>
              <a:t></a:t>
            </a:r>
          </a:p>
          <a:p>
            <a:pPr algn="just">
              <a:spcBef>
                <a:spcPct val="0"/>
              </a:spcBef>
              <a:buFontTx/>
              <a:buNone/>
            </a:pPr>
            <a:r>
              <a:rPr kumimoji="1" lang="zh-CN" altLang="en-US" sz="2000">
                <a:latin typeface="Arial" panose="020B0604020202020204" pitchFamily="34" charset="0"/>
              </a:rPr>
              <a:t>返回时将</a:t>
            </a:r>
            <a:r>
              <a:rPr kumimoji="1" lang="en-US" altLang="zh-CN" sz="2000">
                <a:latin typeface="Arial" panose="020B0604020202020204" pitchFamily="34" charset="0"/>
              </a:rPr>
              <a:t>x</a:t>
            </a:r>
            <a:r>
              <a:rPr kumimoji="1" lang="en-US" altLang="zh-CN" sz="2000" baseline="-25000">
                <a:latin typeface="Arial" panose="020B0604020202020204" pitchFamily="34" charset="0"/>
              </a:rPr>
              <a:t>2</a:t>
            </a:r>
            <a:r>
              <a:rPr kumimoji="1" lang="en-US" altLang="zh-CN" sz="2000">
                <a:latin typeface="Arial" panose="020B0604020202020204" pitchFamily="34" charset="0"/>
              </a:rPr>
              <a:t>, y</a:t>
            </a:r>
            <a:r>
              <a:rPr kumimoji="1" lang="en-US" altLang="zh-CN" sz="2000" baseline="-25000">
                <a:latin typeface="Arial" panose="020B0604020202020204" pitchFamily="34" charset="0"/>
              </a:rPr>
              <a:t>2</a:t>
            </a:r>
            <a:r>
              <a:rPr kumimoji="1" lang="en-US" altLang="zh-CN" sz="2000">
                <a:latin typeface="Arial" panose="020B0604020202020204" pitchFamily="34" charset="0"/>
              </a:rPr>
              <a:t>, z</a:t>
            </a:r>
            <a:r>
              <a:rPr kumimoji="1" lang="en-US" altLang="zh-CN" sz="2000" baseline="-25000">
                <a:latin typeface="Arial" panose="020B0604020202020204" pitchFamily="34" charset="0"/>
              </a:rPr>
              <a:t>2</a:t>
            </a:r>
            <a:r>
              <a:rPr kumimoji="1" lang="zh-CN" altLang="en-US" sz="2000">
                <a:latin typeface="Arial" panose="020B0604020202020204" pitchFamily="34" charset="0"/>
              </a:rPr>
              <a:t>的值</a:t>
            </a:r>
            <a:r>
              <a:rPr kumimoji="1" lang="en-US" altLang="zh-CN" sz="2000">
                <a:latin typeface="Arial" panose="020B0604020202020204" pitchFamily="34" charset="0"/>
              </a:rPr>
              <a:t>5,3,7</a:t>
            </a:r>
            <a:r>
              <a:rPr kumimoji="1" lang="zh-CN" altLang="en-US" sz="2000">
                <a:latin typeface="Arial" panose="020B0604020202020204" pitchFamily="34" charset="0"/>
              </a:rPr>
              <a:t>按过程参数第一单元依次传递给</a:t>
            </a:r>
            <a:r>
              <a:rPr kumimoji="1" lang="en-US" altLang="zh-CN" sz="2000">
                <a:latin typeface="Arial" panose="020B0604020202020204" pitchFamily="34" charset="0"/>
              </a:rPr>
              <a:t>t,a,a,</a:t>
            </a:r>
            <a:r>
              <a:rPr kumimoji="1" lang="zh-CN" altLang="en-US" sz="2000">
                <a:latin typeface="Arial" panose="020B0604020202020204" pitchFamily="34" charset="0"/>
              </a:rPr>
              <a:t>故输出为</a:t>
            </a:r>
            <a:r>
              <a:rPr kumimoji="1" lang="en-US" altLang="zh-CN" sz="2000">
                <a:latin typeface="Arial" panose="020B0604020202020204" pitchFamily="34" charset="0"/>
              </a:rPr>
              <a:t>7</a:t>
            </a:r>
            <a:r>
              <a:rPr kumimoji="1" lang="zh-CN" altLang="en-US" sz="2000">
                <a:latin typeface="Arial" panose="020B0604020202020204" pitchFamily="34" charset="0"/>
              </a:rPr>
              <a:t>。</a:t>
            </a:r>
            <a:r>
              <a:rPr kumimoji="1" lang="zh-CN" altLang="en-US" sz="2000">
                <a:latin typeface="宋体" panose="02010600030101010101" pitchFamily="2" charset="-122"/>
              </a:rPr>
              <a:t></a:t>
            </a:r>
          </a:p>
          <a:p>
            <a:pPr>
              <a:spcBef>
                <a:spcPct val="0"/>
              </a:spcBef>
              <a:buFontTx/>
              <a:buNone/>
            </a:pPr>
            <a:endParaRPr kumimoji="1" lang="en-US" altLang="zh-CN" sz="2000">
              <a:latin typeface="宋体" panose="02010600030101010101" pitchFamily="2" charset="-122"/>
            </a:endParaRPr>
          </a:p>
        </p:txBody>
      </p:sp>
      <p:sp>
        <p:nvSpPr>
          <p:cNvPr id="871427" name="Text Box 3"/>
          <p:cNvSpPr txBox="1">
            <a:spLocks noChangeArrowheads="1"/>
          </p:cNvSpPr>
          <p:nvPr/>
        </p:nvSpPr>
        <p:spPr bwMode="auto">
          <a:xfrm>
            <a:off x="7772400" y="838201"/>
            <a:ext cx="2895600" cy="4955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① procedure p(x,y,z)</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② begin</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③     y:=y+1;</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④     z:=z+x</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⑤ end</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⑥   begin</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⑦      a:=2;</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⑧      b:=3;</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⑨      p(a+b,a,a);</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⑩        write(a)</a:t>
            </a:r>
          </a:p>
          <a:p>
            <a:pPr algn="just">
              <a:lnSpc>
                <a:spcPct val="90000"/>
              </a:lnSpc>
              <a:buClr>
                <a:schemeClr val="hlink"/>
              </a:buClr>
              <a:buSzPct val="80000"/>
            </a:pPr>
            <a:r>
              <a:rPr lang="en-US" altLang="zh-CN" sz="2000">
                <a:effectLst>
                  <a:outerShdw blurRad="38100" dist="38100" dir="2700000" algn="tl">
                    <a:srgbClr val="000000"/>
                  </a:outerShdw>
                </a:effectLst>
                <a:latin typeface="Arial" panose="020B0604020202020204" pitchFamily="34" charset="0"/>
              </a:rPr>
              <a:t>  11</a:t>
            </a:r>
            <a:endParaRPr lang="en-US" altLang="zh-CN">
              <a:latin typeface="Arial" panose="020B0604020202020204" pitchFamily="34" charset="0"/>
            </a:endParaRPr>
          </a:p>
          <a:p>
            <a:pPr>
              <a:spcBef>
                <a:spcPct val="0"/>
              </a:spcBef>
              <a:buFontTx/>
              <a:buNone/>
            </a:pPr>
            <a:r>
              <a:rPr kumimoji="1" lang="zh-CN" altLang="en-US" sz="2000">
                <a:latin typeface="宋体" panose="02010600030101010101" pitchFamily="2" charset="-122"/>
              </a:rPr>
              <a:t>由此可以看出，对例子中的实参</a:t>
            </a:r>
            <a:r>
              <a:rPr kumimoji="1" lang="en-US" altLang="zh-CN" sz="2000">
                <a:latin typeface="宋体" panose="02010600030101010101" pitchFamily="2" charset="-122"/>
              </a:rPr>
              <a:t>a</a:t>
            </a:r>
            <a:r>
              <a:rPr kumimoji="1" lang="zh-CN" altLang="en-US" sz="2000">
                <a:latin typeface="宋体" panose="02010600030101010101" pitchFamily="2" charset="-122"/>
              </a:rPr>
              <a:t>初值为</a:t>
            </a:r>
            <a:r>
              <a:rPr kumimoji="1" lang="en-US" altLang="zh-CN" sz="2000">
                <a:latin typeface="宋体" panose="02010600030101010101" pitchFamily="2" charset="-122"/>
              </a:rPr>
              <a:t>2</a:t>
            </a:r>
            <a:r>
              <a:rPr kumimoji="1" lang="zh-CN" altLang="en-US" sz="2000">
                <a:latin typeface="宋体" panose="02010600030101010101" pitchFamily="2" charset="-122"/>
              </a:rPr>
              <a:t>，经过过程的换名、传值、</a:t>
            </a:r>
          </a:p>
          <a:p>
            <a:pPr>
              <a:spcBef>
                <a:spcPct val="0"/>
              </a:spcBef>
              <a:buFontTx/>
              <a:buNone/>
            </a:pPr>
            <a:r>
              <a:rPr kumimoji="1" lang="zh-CN" altLang="en-US" sz="2000">
                <a:latin typeface="宋体" panose="02010600030101010101" pitchFamily="2" charset="-122"/>
              </a:rPr>
              <a:t>传地址、传结果调用后，值分别为</a:t>
            </a:r>
            <a:r>
              <a:rPr kumimoji="1" lang="en-US" altLang="zh-CN" sz="2000">
                <a:latin typeface="宋体" panose="02010600030101010101" pitchFamily="2" charset="-122"/>
              </a:rPr>
              <a:t>9</a:t>
            </a:r>
            <a:r>
              <a:rPr kumimoji="1" lang="zh-CN" altLang="en-US" sz="2000">
                <a:latin typeface="宋体" panose="02010600030101010101" pitchFamily="2" charset="-122"/>
              </a:rPr>
              <a:t>，</a:t>
            </a:r>
            <a:r>
              <a:rPr kumimoji="1" lang="en-US" altLang="zh-CN" sz="2000">
                <a:latin typeface="宋体" panose="02010600030101010101" pitchFamily="2" charset="-122"/>
              </a:rPr>
              <a:t>2</a:t>
            </a:r>
            <a:r>
              <a:rPr kumimoji="1" lang="zh-CN" altLang="en-US" sz="2000">
                <a:latin typeface="宋体" panose="02010600030101010101" pitchFamily="2" charset="-122"/>
              </a:rPr>
              <a:t>，</a:t>
            </a:r>
            <a:r>
              <a:rPr kumimoji="1" lang="en-US" altLang="zh-CN" sz="2000">
                <a:latin typeface="宋体" panose="02010600030101010101" pitchFamily="2" charset="-122"/>
              </a:rPr>
              <a:t>8</a:t>
            </a:r>
            <a:r>
              <a:rPr kumimoji="1" lang="zh-CN" altLang="en-US" sz="2000">
                <a:latin typeface="宋体" panose="02010600030101010101" pitchFamily="2" charset="-122"/>
              </a:rPr>
              <a:t>，</a:t>
            </a:r>
            <a:r>
              <a:rPr kumimoji="1" lang="en-US" altLang="zh-CN" sz="2000">
                <a:latin typeface="宋体" panose="02010600030101010101" pitchFamily="2" charset="-122"/>
              </a:rPr>
              <a:t>7</a:t>
            </a:r>
          </a:p>
          <a:p>
            <a:pPr>
              <a:spcBef>
                <a:spcPct val="0"/>
              </a:spcBef>
              <a:buFontTx/>
              <a:buNone/>
            </a:pPr>
            <a:endParaRPr lang="en-US" altLang="zh-CN">
              <a:latin typeface="Arial" panose="020B0604020202020204" pitchFamily="34" charset="0"/>
            </a:endParaRPr>
          </a:p>
        </p:txBody>
      </p:sp>
    </p:spTree>
    <p:extLst>
      <p:ext uri="{BB962C8B-B14F-4D97-AF65-F5344CB8AC3E}">
        <p14:creationId xmlns:p14="http://schemas.microsoft.com/office/powerpoint/2010/main" val="127091081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71426"/>
                                        </p:tgtEl>
                                        <p:attrNameLst>
                                          <p:attrName>style.visibility</p:attrName>
                                        </p:attrNameLst>
                                      </p:cBhvr>
                                      <p:to>
                                        <p:strVal val="visible"/>
                                      </p:to>
                                    </p:set>
                                    <p:anim calcmode="lin" valueType="num">
                                      <p:cBhvr additive="base">
                                        <p:cTn id="7" dur="500" fill="hold"/>
                                        <p:tgtEl>
                                          <p:spTgt spid="871426"/>
                                        </p:tgtEl>
                                        <p:attrNameLst>
                                          <p:attrName>ppt_x</p:attrName>
                                        </p:attrNameLst>
                                      </p:cBhvr>
                                      <p:tavLst>
                                        <p:tav tm="0">
                                          <p:val>
                                            <p:strVal val="0-#ppt_w/2"/>
                                          </p:val>
                                        </p:tav>
                                        <p:tav tm="100000">
                                          <p:val>
                                            <p:strVal val="#ppt_x"/>
                                          </p:val>
                                        </p:tav>
                                      </p:tavLst>
                                    </p:anim>
                                    <p:anim calcmode="lin" valueType="num">
                                      <p:cBhvr additive="base">
                                        <p:cTn id="8" dur="500" fill="hold"/>
                                        <p:tgtEl>
                                          <p:spTgt spid="8714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1426" grpId="0" autoUpdateAnimBg="0"/>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2450" name="Rectangle 2"/>
          <p:cNvSpPr>
            <a:spLocks noGrp="1" noChangeArrowheads="1"/>
          </p:cNvSpPr>
          <p:nvPr>
            <p:ph type="body" idx="1"/>
          </p:nvPr>
        </p:nvSpPr>
        <p:spPr>
          <a:xfrm>
            <a:off x="1828800" y="228600"/>
            <a:ext cx="8382000" cy="6172200"/>
          </a:xfrm>
        </p:spPr>
        <p:txBody>
          <a:bodyPr/>
          <a:lstStyle/>
          <a:p>
            <a:pPr>
              <a:lnSpc>
                <a:spcPct val="90000"/>
              </a:lnSpc>
              <a:spcBef>
                <a:spcPct val="0"/>
              </a:spcBef>
              <a:buFontTx/>
              <a:buNone/>
            </a:pPr>
            <a:r>
              <a:rPr kumimoji="1" lang="en-US" altLang="zh-CN" sz="3200" b="1" dirty="0">
                <a:solidFill>
                  <a:srgbClr val="FF3399"/>
                </a:solidFill>
                <a:latin typeface="宋体" panose="02010600030101010101" pitchFamily="2" charset="-122"/>
              </a:rPr>
              <a:t>§5.3 </a:t>
            </a:r>
            <a:r>
              <a:rPr kumimoji="1" lang="zh-CN" altLang="en-US" sz="3200" b="1" dirty="0">
                <a:solidFill>
                  <a:srgbClr val="FF3399"/>
                </a:solidFill>
                <a:latin typeface="宋体" panose="02010600030101010101" pitchFamily="2" charset="-122"/>
              </a:rPr>
              <a:t>自底向上语法制导翻译</a:t>
            </a:r>
            <a:endParaRPr lang="zh-CN" altLang="en-US" sz="3200" b="1" dirty="0">
              <a:solidFill>
                <a:srgbClr val="FF3399"/>
              </a:solidFill>
              <a:latin typeface="宋体" panose="02010600030101010101" pitchFamily="2" charset="-122"/>
            </a:endParaRPr>
          </a:p>
          <a:p>
            <a:pPr>
              <a:lnSpc>
                <a:spcPct val="90000"/>
              </a:lnSpc>
              <a:buFont typeface="Wingdings" panose="05000000000000000000" pitchFamily="2" charset="2"/>
              <a:buNone/>
            </a:pPr>
            <a:r>
              <a:rPr lang="zh-CN" altLang="en-US" sz="1800" dirty="0">
                <a:latin typeface="宋体" panose="02010600030101010101" pitchFamily="2" charset="-122"/>
              </a:rPr>
              <a:t>   </a:t>
            </a:r>
            <a:r>
              <a:rPr lang="zh-CN" altLang="en-US" sz="2400" b="1" dirty="0">
                <a:solidFill>
                  <a:srgbClr val="C00000"/>
                </a:solidFill>
                <a:latin typeface="宋体" panose="02010600030101010101" pitchFamily="2" charset="-122"/>
              </a:rPr>
              <a:t>五、过程语句的翻译</a:t>
            </a:r>
            <a:endParaRPr lang="zh-CN" altLang="en-US" sz="2400" b="1" dirty="0">
              <a:solidFill>
                <a:srgbClr val="C00000"/>
              </a:solidFill>
            </a:endParaRPr>
          </a:p>
          <a:p>
            <a:pPr>
              <a:lnSpc>
                <a:spcPct val="90000"/>
              </a:lnSpc>
              <a:buFont typeface="Wingdings" panose="05000000000000000000" pitchFamily="2" charset="2"/>
              <a:buNone/>
            </a:pPr>
            <a:r>
              <a:rPr lang="zh-CN" altLang="en-US" sz="2400" b="1" dirty="0">
                <a:solidFill>
                  <a:srgbClr val="C00000"/>
                </a:solidFill>
                <a:latin typeface="宋体" panose="02010600030101010101" pitchFamily="2" charset="-122"/>
              </a:rPr>
              <a:t>     </a:t>
            </a:r>
            <a:r>
              <a:rPr lang="en-US" altLang="zh-CN" sz="2000" b="1" dirty="0">
                <a:solidFill>
                  <a:srgbClr val="C00000"/>
                </a:solidFill>
                <a:latin typeface="宋体" panose="02010600030101010101" pitchFamily="2" charset="-122"/>
              </a:rPr>
              <a:t>2.</a:t>
            </a:r>
            <a:r>
              <a:rPr lang="zh-CN" altLang="en-US" sz="2000" b="1" dirty="0">
                <a:solidFill>
                  <a:srgbClr val="C00000"/>
                </a:solidFill>
                <a:latin typeface="宋体" panose="02010600030101010101" pitchFamily="2" charset="-122"/>
              </a:rPr>
              <a:t>过程语句的翻译</a:t>
            </a:r>
          </a:p>
          <a:p>
            <a:pPr algn="just">
              <a:lnSpc>
                <a:spcPct val="90000"/>
              </a:lnSpc>
              <a:buFont typeface="Wingdings" panose="05000000000000000000" pitchFamily="2" charset="2"/>
              <a:buNone/>
            </a:pPr>
            <a:r>
              <a:rPr lang="zh-CN" altLang="en-US" sz="1800" dirty="0">
                <a:latin typeface="宋体" panose="02010600030101010101" pitchFamily="2" charset="-122"/>
              </a:rPr>
              <a:t>  上面我们叙述了过程调用时参数传递的几种形式，下面我们以传地址方式来讨论过程语句的翻译。</a:t>
            </a:r>
          </a:p>
          <a:p>
            <a:pPr algn="just">
              <a:lnSpc>
                <a:spcPct val="90000"/>
              </a:lnSpc>
              <a:buFont typeface="Wingdings" panose="05000000000000000000" pitchFamily="2" charset="2"/>
              <a:buNone/>
            </a:pPr>
            <a:r>
              <a:rPr lang="zh-CN" altLang="en-US" sz="1800" dirty="0">
                <a:latin typeface="宋体" panose="02010600030101010101" pitchFamily="2" charset="-122"/>
              </a:rPr>
              <a:t>假定用四元式</a:t>
            </a:r>
            <a:r>
              <a:rPr lang="en-US" altLang="zh-CN" sz="1800" dirty="0">
                <a:latin typeface="宋体" panose="02010600030101010101" pitchFamily="2" charset="-122"/>
              </a:rPr>
              <a:t>(call, ,  ,p)</a:t>
            </a:r>
            <a:r>
              <a:rPr lang="zh-CN" altLang="en-US" sz="1800" dirty="0">
                <a:latin typeface="宋体" panose="02010600030101010101" pitchFamily="2" charset="-122"/>
              </a:rPr>
              <a:t>表示转入过程</a:t>
            </a:r>
            <a:r>
              <a:rPr lang="en-US" altLang="zh-CN" sz="1800" dirty="0">
                <a:latin typeface="宋体" panose="02010600030101010101" pitchFamily="2" charset="-122"/>
              </a:rPr>
              <a:t>p</a:t>
            </a:r>
            <a:r>
              <a:rPr lang="zh-CN" altLang="en-US" sz="1800" dirty="0">
                <a:latin typeface="宋体" panose="02010600030101010101" pitchFamily="2" charset="-122"/>
              </a:rPr>
              <a:t>的转子指令。用四元式</a:t>
            </a:r>
          </a:p>
          <a:p>
            <a:pPr algn="just">
              <a:lnSpc>
                <a:spcPct val="90000"/>
              </a:lnSpc>
              <a:buFont typeface="Wingdings" panose="05000000000000000000" pitchFamily="2" charset="2"/>
              <a:buNone/>
            </a:pPr>
            <a:r>
              <a:rPr lang="en-US" altLang="zh-CN" sz="1800" dirty="0">
                <a:latin typeface="宋体" panose="02010600030101010101" pitchFamily="2" charset="-122"/>
              </a:rPr>
              <a:t>(par, , , a)</a:t>
            </a:r>
            <a:r>
              <a:rPr lang="zh-CN" altLang="en-US" sz="1800" dirty="0">
                <a:latin typeface="宋体" panose="02010600030101010101" pitchFamily="2" charset="-122"/>
              </a:rPr>
              <a:t>表示实参</a:t>
            </a:r>
            <a:r>
              <a:rPr lang="en-US" altLang="zh-CN" sz="1800" dirty="0">
                <a:latin typeface="宋体" panose="02010600030101010101" pitchFamily="2" charset="-122"/>
              </a:rPr>
              <a:t>a</a:t>
            </a:r>
            <a:r>
              <a:rPr lang="zh-CN" altLang="en-US" sz="1800" dirty="0">
                <a:latin typeface="宋体" panose="02010600030101010101" pitchFamily="2" charset="-122"/>
              </a:rPr>
              <a:t>的地址。在语义翻译时，把过程</a:t>
            </a:r>
            <a:r>
              <a:rPr lang="en-US" altLang="zh-CN" sz="1800" dirty="0">
                <a:latin typeface="宋体" panose="02010600030101010101" pitchFamily="2" charset="-122"/>
              </a:rPr>
              <a:t>p</a:t>
            </a:r>
            <a:r>
              <a:rPr lang="zh-CN" altLang="en-US" sz="1800" dirty="0">
                <a:latin typeface="宋体" panose="02010600030101010101" pitchFamily="2" charset="-122"/>
              </a:rPr>
              <a:t>的各实参地址放到转子指令的上面。例如，对于过程调用</a:t>
            </a:r>
          </a:p>
          <a:p>
            <a:pPr algn="just">
              <a:lnSpc>
                <a:spcPct val="90000"/>
              </a:lnSpc>
              <a:buFont typeface="Wingdings" panose="05000000000000000000" pitchFamily="2" charset="2"/>
              <a:buNone/>
            </a:pPr>
            <a:r>
              <a:rPr lang="en-US" altLang="zh-CN" sz="1800" dirty="0">
                <a:latin typeface="宋体" panose="02010600030101010101" pitchFamily="2" charset="-122"/>
              </a:rPr>
              <a:t>call p (</a:t>
            </a:r>
            <a:r>
              <a:rPr lang="en-US" altLang="zh-CN" sz="1800" dirty="0" err="1">
                <a:latin typeface="宋体" panose="02010600030101010101" pitchFamily="2" charset="-122"/>
              </a:rPr>
              <a:t>a+b,x,c+d</a:t>
            </a:r>
            <a:r>
              <a:rPr lang="en-US" altLang="zh-CN" sz="1800" dirty="0">
                <a:latin typeface="宋体" panose="02010600030101010101" pitchFamily="2" charset="-122"/>
              </a:rPr>
              <a:t>)</a:t>
            </a:r>
          </a:p>
          <a:p>
            <a:pPr algn="just">
              <a:lnSpc>
                <a:spcPct val="90000"/>
              </a:lnSpc>
              <a:buFont typeface="Wingdings" panose="05000000000000000000" pitchFamily="2" charset="2"/>
              <a:buNone/>
            </a:pPr>
            <a:r>
              <a:rPr lang="zh-CN" altLang="en-US" sz="1800" dirty="0">
                <a:latin typeface="宋体" panose="02010600030101010101" pitchFamily="2" charset="-122"/>
              </a:rPr>
              <a:t>将被翻译成如下四元式序列：</a:t>
            </a:r>
          </a:p>
          <a:p>
            <a:pPr algn="just">
              <a:lnSpc>
                <a:spcPct val="90000"/>
              </a:lnSpc>
              <a:buFont typeface="Wingdings" panose="05000000000000000000" pitchFamily="2" charset="2"/>
              <a:buNone/>
            </a:pPr>
            <a:r>
              <a:rPr lang="en-US" altLang="zh-CN" sz="1800" dirty="0">
                <a:latin typeface="宋体" panose="02010600030101010101" pitchFamily="2" charset="-122"/>
              </a:rPr>
              <a:t>(+, a, b, T</a:t>
            </a:r>
            <a:r>
              <a:rPr lang="en-US" altLang="zh-CN" sz="1800" baseline="-25000" dirty="0">
                <a:latin typeface="宋体" panose="02010600030101010101" pitchFamily="2" charset="-122"/>
              </a:rPr>
              <a:t>1</a:t>
            </a:r>
            <a:r>
              <a:rPr lang="en-US" altLang="zh-CN" sz="1800" dirty="0">
                <a:latin typeface="宋体" panose="02010600030101010101" pitchFamily="2" charset="-122"/>
              </a:rPr>
              <a:t>)</a:t>
            </a:r>
          </a:p>
          <a:p>
            <a:pPr algn="just">
              <a:lnSpc>
                <a:spcPct val="90000"/>
              </a:lnSpc>
              <a:buFont typeface="Wingdings" panose="05000000000000000000" pitchFamily="2" charset="2"/>
              <a:buNone/>
            </a:pPr>
            <a:r>
              <a:rPr lang="en-US" altLang="zh-CN" sz="1800" dirty="0">
                <a:latin typeface="宋体" panose="02010600030101010101" pitchFamily="2" charset="-122"/>
              </a:rPr>
              <a:t>(+, c, d, T</a:t>
            </a:r>
            <a:r>
              <a:rPr lang="en-US" altLang="zh-CN" sz="1800" baseline="-25000" dirty="0">
                <a:latin typeface="宋体" panose="02010600030101010101" pitchFamily="2" charset="-122"/>
              </a:rPr>
              <a:t>2</a:t>
            </a:r>
            <a:r>
              <a:rPr lang="en-US" altLang="zh-CN" sz="1800" dirty="0">
                <a:latin typeface="宋体" panose="02010600030101010101" pitchFamily="2" charset="-122"/>
              </a:rPr>
              <a:t>)</a:t>
            </a:r>
          </a:p>
          <a:p>
            <a:pPr algn="just">
              <a:lnSpc>
                <a:spcPct val="90000"/>
              </a:lnSpc>
              <a:buFont typeface="Wingdings" panose="05000000000000000000" pitchFamily="2" charset="2"/>
              <a:buNone/>
            </a:pPr>
            <a:r>
              <a:rPr lang="en-US" altLang="zh-CN" sz="1800" dirty="0">
                <a:latin typeface="宋体" panose="02010600030101010101" pitchFamily="2" charset="-122"/>
              </a:rPr>
              <a:t>(par, , , T</a:t>
            </a:r>
            <a:r>
              <a:rPr lang="en-US" altLang="zh-CN" sz="1800" baseline="-25000" dirty="0">
                <a:latin typeface="宋体" panose="02010600030101010101" pitchFamily="2" charset="-122"/>
              </a:rPr>
              <a:t>1</a:t>
            </a:r>
            <a:r>
              <a:rPr lang="en-US" altLang="zh-CN" sz="1800" dirty="0">
                <a:latin typeface="宋体" panose="02010600030101010101" pitchFamily="2" charset="-122"/>
              </a:rPr>
              <a:t>)</a:t>
            </a:r>
          </a:p>
          <a:p>
            <a:pPr algn="just">
              <a:lnSpc>
                <a:spcPct val="90000"/>
              </a:lnSpc>
              <a:buFont typeface="Wingdings" panose="05000000000000000000" pitchFamily="2" charset="2"/>
              <a:buNone/>
            </a:pPr>
            <a:r>
              <a:rPr lang="en-US" altLang="zh-CN" sz="1800" dirty="0">
                <a:latin typeface="宋体" panose="02010600030101010101" pitchFamily="2" charset="-122"/>
              </a:rPr>
              <a:t>(par, , , x)</a:t>
            </a:r>
          </a:p>
          <a:p>
            <a:pPr algn="just">
              <a:lnSpc>
                <a:spcPct val="90000"/>
              </a:lnSpc>
              <a:buFont typeface="Wingdings" panose="05000000000000000000" pitchFamily="2" charset="2"/>
              <a:buNone/>
            </a:pPr>
            <a:r>
              <a:rPr lang="en-US" altLang="zh-CN" sz="1800" dirty="0">
                <a:latin typeface="宋体" panose="02010600030101010101" pitchFamily="2" charset="-122"/>
              </a:rPr>
              <a:t>(par, , , T</a:t>
            </a:r>
            <a:r>
              <a:rPr lang="en-US" altLang="zh-CN" sz="1800" baseline="-25000" dirty="0">
                <a:latin typeface="宋体" panose="02010600030101010101" pitchFamily="2" charset="-122"/>
              </a:rPr>
              <a:t>2</a:t>
            </a:r>
            <a:r>
              <a:rPr lang="en-US" altLang="zh-CN" sz="1800" dirty="0">
                <a:latin typeface="宋体" panose="02010600030101010101" pitchFamily="2" charset="-122"/>
              </a:rPr>
              <a:t>)</a:t>
            </a:r>
          </a:p>
          <a:p>
            <a:pPr>
              <a:lnSpc>
                <a:spcPct val="90000"/>
              </a:lnSpc>
              <a:buFont typeface="Wingdings" panose="05000000000000000000" pitchFamily="2" charset="2"/>
              <a:buNone/>
            </a:pPr>
            <a:r>
              <a:rPr lang="en-US" altLang="zh-CN" sz="1800" dirty="0">
                <a:latin typeface="宋体" panose="02010600030101010101" pitchFamily="2" charset="-122"/>
              </a:rPr>
              <a:t>(call,  , ,P)   /* </a:t>
            </a:r>
            <a:r>
              <a:rPr lang="zh-CN" altLang="en-US" sz="1800" dirty="0">
                <a:latin typeface="宋体" panose="02010600030101010101" pitchFamily="2" charset="-122"/>
              </a:rPr>
              <a:t>转子指令 *</a:t>
            </a:r>
            <a:r>
              <a:rPr lang="en-US" altLang="zh-CN" sz="1800" dirty="0">
                <a:latin typeface="宋体" panose="02010600030101010101" pitchFamily="2" charset="-122"/>
              </a:rPr>
              <a:t>/ </a:t>
            </a:r>
          </a:p>
        </p:txBody>
      </p:sp>
    </p:spTree>
    <p:extLst>
      <p:ext uri="{BB962C8B-B14F-4D97-AF65-F5344CB8AC3E}">
        <p14:creationId xmlns:p14="http://schemas.microsoft.com/office/powerpoint/2010/main" val="2007531794"/>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3474" name="Rectangle 2"/>
          <p:cNvSpPr>
            <a:spLocks noGrp="1" noChangeArrowheads="1"/>
          </p:cNvSpPr>
          <p:nvPr>
            <p:ph type="body" idx="1"/>
          </p:nvPr>
        </p:nvSpPr>
        <p:spPr>
          <a:xfrm>
            <a:off x="2057400" y="685800"/>
            <a:ext cx="8153400" cy="5715000"/>
          </a:xfrm>
        </p:spPr>
        <p:txBody>
          <a:bodyPr/>
          <a:lstStyle/>
          <a:p>
            <a:pPr algn="just">
              <a:buFont typeface="Wingdings" panose="05000000000000000000" pitchFamily="2" charset="2"/>
              <a:buNone/>
            </a:pPr>
            <a:r>
              <a:rPr lang="en-US" altLang="zh-CN" sz="1800">
                <a:latin typeface="宋体" panose="02010600030101010101" pitchFamily="2" charset="-122"/>
                <a:cs typeface="Courier New" panose="02070309020205020404" pitchFamily="49" charset="0"/>
              </a:rPr>
              <a:t>  </a:t>
            </a:r>
            <a:r>
              <a:rPr lang="zh-CN" altLang="en-US" sz="1800">
                <a:latin typeface="宋体" panose="02010600030101010101" pitchFamily="2" charset="-122"/>
                <a:cs typeface="Courier New" panose="02070309020205020404" pitchFamily="49" charset="0"/>
              </a:rPr>
              <a:t>计算实参表达式的四元式必须排放在参数四元式的前面，这意味着在翻译过程调用语句时，必须设置队列之类装置，用于暂存各实参的地址，以便最后生成过程调用四元式。设转子指令地址为</a:t>
            </a:r>
            <a:r>
              <a:rPr lang="en-US" altLang="zh-CN" sz="1800">
                <a:latin typeface="宋体" panose="02010600030101010101" pitchFamily="2" charset="-122"/>
                <a:cs typeface="Courier New" panose="02070309020205020404" pitchFamily="49" charset="0"/>
              </a:rPr>
              <a:t>K</a:t>
            </a:r>
            <a:r>
              <a:rPr lang="zh-CN" altLang="en-US" sz="1800">
                <a:latin typeface="宋体" panose="02010600030101010101" pitchFamily="2" charset="-122"/>
                <a:cs typeface="Courier New" panose="02070309020205020404" pitchFamily="49" charset="0"/>
              </a:rPr>
              <a:t>，则参数</a:t>
            </a:r>
            <a:r>
              <a:rPr lang="en-US" altLang="zh-CN" sz="2000">
                <a:latin typeface="宋体" panose="02010600030101010101" pitchFamily="2" charset="-122"/>
              </a:rPr>
              <a:t>T</a:t>
            </a:r>
            <a:r>
              <a:rPr lang="en-US" altLang="zh-CN" sz="2000" baseline="-25000">
                <a:latin typeface="宋体" panose="02010600030101010101" pitchFamily="2" charset="-122"/>
              </a:rPr>
              <a:t>1</a:t>
            </a:r>
            <a:r>
              <a:rPr lang="en-US" altLang="zh-CN" sz="1800">
                <a:latin typeface="宋体" panose="02010600030101010101" pitchFamily="2" charset="-122"/>
                <a:cs typeface="Courier New" panose="02070309020205020404" pitchFamily="49" charset="0"/>
              </a:rPr>
              <a:t> </a:t>
            </a:r>
            <a:r>
              <a:rPr lang="zh-CN" altLang="en-US" sz="1800">
                <a:latin typeface="宋体" panose="02010600030101010101" pitchFamily="2" charset="-122"/>
                <a:cs typeface="Courier New" panose="02070309020205020404" pitchFamily="49" charset="0"/>
              </a:rPr>
              <a:t>，</a:t>
            </a:r>
            <a:r>
              <a:rPr lang="en-US" altLang="zh-CN" sz="1800">
                <a:latin typeface="宋体" panose="02010600030101010101" pitchFamily="2" charset="-122"/>
                <a:cs typeface="Courier New" panose="02070309020205020404" pitchFamily="49" charset="0"/>
              </a:rPr>
              <a:t>x</a:t>
            </a:r>
            <a:r>
              <a:rPr lang="zh-CN" altLang="en-US" sz="1800">
                <a:latin typeface="宋体" panose="02010600030101010101" pitchFamily="2" charset="-122"/>
                <a:cs typeface="Courier New" panose="02070309020205020404" pitchFamily="49" charset="0"/>
              </a:rPr>
              <a:t>， </a:t>
            </a:r>
            <a:r>
              <a:rPr lang="en-US" altLang="zh-CN" sz="2000">
                <a:latin typeface="宋体" panose="02010600030101010101" pitchFamily="2" charset="-122"/>
              </a:rPr>
              <a:t>T</a:t>
            </a:r>
            <a:r>
              <a:rPr lang="en-US" altLang="zh-CN" sz="2000" baseline="-25000">
                <a:latin typeface="宋体" panose="02010600030101010101" pitchFamily="2" charset="-122"/>
              </a:rPr>
              <a:t>2</a:t>
            </a:r>
            <a:r>
              <a:rPr lang="zh-CN" altLang="en-US" sz="1800">
                <a:latin typeface="宋体" panose="02010600030101010101" pitchFamily="2" charset="-122"/>
                <a:cs typeface="Courier New" panose="02070309020205020404" pitchFamily="49" charset="0"/>
              </a:rPr>
              <a:t>的地址依次为</a:t>
            </a:r>
            <a:r>
              <a:rPr lang="en-US" altLang="zh-CN" sz="1800">
                <a:latin typeface="宋体" panose="02010600030101010101" pitchFamily="2" charset="-122"/>
                <a:cs typeface="Courier New" panose="02070309020205020404" pitchFamily="49" charset="0"/>
              </a:rPr>
              <a:t>K-3</a:t>
            </a:r>
            <a:r>
              <a:rPr lang="zh-CN" altLang="en-US" sz="1800">
                <a:latin typeface="宋体" panose="02010600030101010101" pitchFamily="2" charset="-122"/>
                <a:cs typeface="Courier New" panose="02070309020205020404" pitchFamily="49" charset="0"/>
              </a:rPr>
              <a:t>，</a:t>
            </a:r>
            <a:r>
              <a:rPr lang="en-US" altLang="zh-CN" sz="1800">
                <a:latin typeface="宋体" panose="02010600030101010101" pitchFamily="2" charset="-122"/>
                <a:cs typeface="Courier New" panose="02070309020205020404" pitchFamily="49" charset="0"/>
              </a:rPr>
              <a:t>K-2</a:t>
            </a:r>
            <a:r>
              <a:rPr lang="zh-CN" altLang="en-US" sz="1800">
                <a:latin typeface="宋体" panose="02010600030101010101" pitchFamily="2" charset="-122"/>
                <a:cs typeface="Courier New" panose="02070309020205020404" pitchFamily="49" charset="0"/>
              </a:rPr>
              <a:t>和</a:t>
            </a:r>
            <a:r>
              <a:rPr lang="en-US" altLang="zh-CN" sz="1800">
                <a:latin typeface="宋体" panose="02010600030101010101" pitchFamily="2" charset="-122"/>
                <a:cs typeface="Courier New" panose="02070309020205020404" pitchFamily="49" charset="0"/>
              </a:rPr>
              <a:t>K-1</a:t>
            </a:r>
            <a:r>
              <a:rPr lang="zh-CN" altLang="en-US" sz="1800">
                <a:latin typeface="宋体" panose="02010600030101010101" pitchFamily="2" charset="-122"/>
                <a:cs typeface="Courier New" panose="02070309020205020404" pitchFamily="49" charset="0"/>
              </a:rPr>
              <a:t>，被调程序就根据转子指令</a:t>
            </a:r>
          </a:p>
          <a:p>
            <a:pPr algn="just">
              <a:buFont typeface="Wingdings" panose="05000000000000000000" pitchFamily="2" charset="2"/>
              <a:buNone/>
            </a:pPr>
            <a:r>
              <a:rPr lang="zh-CN" altLang="en-US" sz="1800">
                <a:latin typeface="宋体" panose="02010600030101010101" pitchFamily="2" charset="-122"/>
                <a:cs typeface="Courier New" panose="02070309020205020404" pitchFamily="49" charset="0"/>
              </a:rPr>
              <a:t>   的地址</a:t>
            </a:r>
            <a:r>
              <a:rPr lang="en-US" altLang="zh-CN" sz="1800">
                <a:latin typeface="宋体" panose="02010600030101010101" pitchFamily="2" charset="-122"/>
                <a:cs typeface="Courier New" panose="02070309020205020404" pitchFamily="49" charset="0"/>
              </a:rPr>
              <a:t>K</a:t>
            </a:r>
            <a:r>
              <a:rPr lang="zh-CN" altLang="en-US" sz="1800">
                <a:latin typeface="宋体" panose="02010600030101010101" pitchFamily="2" charset="-122"/>
                <a:cs typeface="Courier New" panose="02070309020205020404" pitchFamily="49" charset="0"/>
              </a:rPr>
              <a:t>，依次取得各实参的地址。</a:t>
            </a:r>
          </a:p>
          <a:p>
            <a:pPr algn="just">
              <a:buFont typeface="Wingdings" panose="05000000000000000000" pitchFamily="2" charset="2"/>
              <a:buNone/>
            </a:pPr>
            <a:r>
              <a:rPr lang="zh-CN" altLang="en-US" sz="1800">
                <a:latin typeface="宋体" panose="02010600030101010101" pitchFamily="2" charset="-122"/>
              </a:rPr>
              <a:t>   </a:t>
            </a:r>
          </a:p>
          <a:p>
            <a:pPr algn="just">
              <a:buFont typeface="Wingdings" panose="05000000000000000000" pitchFamily="2" charset="2"/>
              <a:buNone/>
            </a:pPr>
            <a:r>
              <a:rPr lang="zh-CN" altLang="en-US" sz="1800">
                <a:latin typeface="宋体" panose="02010600030101010101" pitchFamily="2" charset="-122"/>
              </a:rPr>
              <a:t> 关于过程调用语句的文法和</a:t>
            </a:r>
            <a:r>
              <a:rPr lang="zh-CN" altLang="en-US" sz="1800">
                <a:latin typeface="宋体" panose="02010600030101010101" pitchFamily="2" charset="-122"/>
                <a:cs typeface="Courier New" panose="02070309020205020404" pitchFamily="49" charset="0"/>
              </a:rPr>
              <a:t>过程语句语法制导翻译各语义子程序</a:t>
            </a:r>
            <a:r>
              <a:rPr lang="zh-CN" altLang="en-US" sz="1800">
                <a:latin typeface="宋体" panose="02010600030101010101" pitchFamily="2" charset="-122"/>
              </a:rPr>
              <a:t>我们不再详细叙述，</a:t>
            </a:r>
            <a:r>
              <a:rPr lang="zh-CN" altLang="en-US" sz="1800">
                <a:latin typeface="宋体" panose="02010600030101010101" pitchFamily="2" charset="-122"/>
                <a:cs typeface="Courier New" panose="02070309020205020404" pitchFamily="49" charset="0"/>
              </a:rPr>
              <a:t>过程语句语法制导翻译</a:t>
            </a:r>
            <a:r>
              <a:rPr lang="zh-CN" altLang="en-US" sz="1800">
                <a:latin typeface="宋体" panose="02010600030101010101" pitchFamily="2" charset="-122"/>
              </a:rPr>
              <a:t>还是比较复杂，</a:t>
            </a:r>
            <a:r>
              <a:rPr lang="zh-CN" altLang="en-US" sz="1800">
                <a:latin typeface="宋体" panose="02010600030101010101" pitchFamily="2" charset="-122"/>
                <a:cs typeface="Courier New" panose="02070309020205020404" pitchFamily="49" charset="0"/>
              </a:rPr>
              <a:t>上面我们仅侧重讨论了形参是简单变量而实参是变量或表达式的参数传递问题。</a:t>
            </a:r>
          </a:p>
          <a:p>
            <a:pPr algn="just">
              <a:buFont typeface="Wingdings" panose="05000000000000000000" pitchFamily="2" charset="2"/>
              <a:buNone/>
            </a:pPr>
            <a:r>
              <a:rPr lang="zh-CN" altLang="en-US" sz="1800">
                <a:latin typeface="宋体" panose="02010600030101010101" pitchFamily="2" charset="-122"/>
                <a:cs typeface="Courier New" panose="02070309020205020404" pitchFamily="49" charset="0"/>
              </a:rPr>
              <a:t>  事实上，在通常情况下，形参和实参还有其它类别，如数组、过程、标号、开关等，对于这些类型式的</a:t>
            </a:r>
            <a:r>
              <a:rPr lang="zh-CN" altLang="en-US" sz="1800">
                <a:latin typeface="宋体" panose="02010600030101010101" pitchFamily="2" charset="-122"/>
              </a:rPr>
              <a:t>参数处理就更复杂。</a:t>
            </a:r>
          </a:p>
        </p:txBody>
      </p:sp>
    </p:spTree>
    <p:extLst>
      <p:ext uri="{BB962C8B-B14F-4D97-AF65-F5344CB8AC3E}">
        <p14:creationId xmlns:p14="http://schemas.microsoft.com/office/powerpoint/2010/main" val="1577544930"/>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6546" name="Rectangle 2"/>
          <p:cNvSpPr>
            <a:spLocks noGrp="1" noChangeArrowheads="1"/>
          </p:cNvSpPr>
          <p:nvPr>
            <p:ph type="body" idx="1"/>
          </p:nvPr>
        </p:nvSpPr>
        <p:spPr>
          <a:xfrm>
            <a:off x="1981200" y="288925"/>
            <a:ext cx="8229600" cy="6019800"/>
          </a:xfrm>
        </p:spPr>
        <p:txBody>
          <a:bodyPr/>
          <a:lstStyle/>
          <a:p>
            <a:pPr>
              <a:lnSpc>
                <a:spcPct val="90000"/>
              </a:lnSpc>
              <a:spcBef>
                <a:spcPct val="0"/>
              </a:spcBef>
              <a:buFontTx/>
              <a:buNone/>
            </a:pPr>
            <a:r>
              <a:rPr kumimoji="1" lang="en-US" altLang="zh-CN" sz="3200" b="1" dirty="0">
                <a:solidFill>
                  <a:srgbClr val="FF3399"/>
                </a:solidFill>
                <a:latin typeface="宋体" panose="02010600030101010101" pitchFamily="2" charset="-122"/>
              </a:rPr>
              <a:t>§5.3 </a:t>
            </a:r>
            <a:r>
              <a:rPr kumimoji="1" lang="zh-CN" altLang="en-US" sz="3200" b="1" dirty="0">
                <a:solidFill>
                  <a:srgbClr val="FF3399"/>
                </a:solidFill>
                <a:latin typeface="宋体" panose="02010600030101010101" pitchFamily="2" charset="-122"/>
              </a:rPr>
              <a:t>自底向上语法制导翻译</a:t>
            </a:r>
          </a:p>
          <a:p>
            <a:pPr>
              <a:lnSpc>
                <a:spcPct val="90000"/>
              </a:lnSpc>
              <a:spcBef>
                <a:spcPct val="0"/>
              </a:spcBef>
              <a:buFontTx/>
              <a:buNone/>
            </a:pPr>
            <a:r>
              <a:rPr kumimoji="1" lang="zh-CN" altLang="en-US" sz="1600" b="1" dirty="0">
                <a:solidFill>
                  <a:srgbClr val="FFFF00"/>
                </a:solidFill>
                <a:latin typeface="宋体" panose="02010600030101010101" pitchFamily="2" charset="-122"/>
              </a:rPr>
              <a:t>  </a:t>
            </a:r>
            <a:r>
              <a:rPr kumimoji="1" lang="zh-CN" altLang="en-US" b="1" dirty="0">
                <a:solidFill>
                  <a:srgbClr val="C00000"/>
                </a:solidFill>
                <a:latin typeface="宋体" panose="02010600030101010101" pitchFamily="2" charset="-122"/>
              </a:rPr>
              <a:t>六、说明语句的翻译</a:t>
            </a:r>
          </a:p>
          <a:p>
            <a:pPr>
              <a:lnSpc>
                <a:spcPct val="90000"/>
              </a:lnSpc>
              <a:spcBef>
                <a:spcPct val="0"/>
              </a:spcBef>
              <a:buFontTx/>
              <a:buNone/>
            </a:pPr>
            <a:r>
              <a:rPr kumimoji="1" lang="zh-CN" altLang="en-US" sz="2400" b="1" dirty="0">
                <a:solidFill>
                  <a:srgbClr val="C00000"/>
                </a:solidFill>
                <a:latin typeface="宋体" panose="02010600030101010101" pitchFamily="2" charset="-122"/>
              </a:rPr>
              <a:t>    </a:t>
            </a:r>
            <a:r>
              <a:rPr kumimoji="1" lang="en-US" altLang="zh-CN" sz="2400" b="1" dirty="0">
                <a:solidFill>
                  <a:srgbClr val="C00000"/>
                </a:solidFill>
                <a:latin typeface="宋体" panose="02010600030101010101" pitchFamily="2" charset="-122"/>
              </a:rPr>
              <a:t>1.</a:t>
            </a:r>
            <a:r>
              <a:rPr kumimoji="1" lang="zh-CN" altLang="en-US" sz="2400" b="1" dirty="0">
                <a:solidFill>
                  <a:srgbClr val="C00000"/>
                </a:solidFill>
                <a:latin typeface="宋体" panose="02010600030101010101" pitchFamily="2" charset="-122"/>
              </a:rPr>
              <a:t>变量说明的翻译</a:t>
            </a:r>
          </a:p>
          <a:p>
            <a:pPr>
              <a:lnSpc>
                <a:spcPct val="90000"/>
              </a:lnSpc>
              <a:spcBef>
                <a:spcPct val="0"/>
              </a:spcBef>
              <a:buFontTx/>
              <a:buNone/>
            </a:pPr>
            <a:r>
              <a:rPr kumimoji="1" lang="zh-CN" altLang="en-US" sz="2000" b="1" dirty="0">
                <a:solidFill>
                  <a:srgbClr val="FF3399"/>
                </a:solidFill>
                <a:latin typeface="宋体" panose="02010600030101010101" pitchFamily="2" charset="-122"/>
              </a:rPr>
              <a:t> </a:t>
            </a:r>
            <a:r>
              <a:rPr kumimoji="1" lang="en-US" altLang="zh-CN" sz="1800" b="1" dirty="0">
                <a:solidFill>
                  <a:srgbClr val="FF3399"/>
                </a:solidFill>
                <a:latin typeface="宋体" panose="02010600030101010101" pitchFamily="2" charset="-122"/>
              </a:rPr>
              <a:t>(1)</a:t>
            </a:r>
            <a:r>
              <a:rPr kumimoji="1" lang="zh-CN" altLang="en-US" sz="1800" dirty="0">
                <a:latin typeface="宋体" panose="02010600030101010101" pitchFamily="2" charset="-122"/>
              </a:rPr>
              <a:t>变量说明的文法</a:t>
            </a:r>
          </a:p>
          <a:p>
            <a:pPr algn="just">
              <a:lnSpc>
                <a:spcPct val="90000"/>
              </a:lnSpc>
              <a:buFont typeface="Wingdings" panose="05000000000000000000" pitchFamily="2" charset="2"/>
              <a:buNone/>
            </a:pPr>
            <a:r>
              <a:rPr lang="zh-CN" altLang="en-US" sz="1800" dirty="0">
                <a:latin typeface="宋体" panose="02010600030101010101" pitchFamily="2" charset="-122"/>
              </a:rPr>
              <a:t>  </a:t>
            </a:r>
            <a:r>
              <a:rPr lang="zh-CN" altLang="en-US" sz="1600" dirty="0">
                <a:latin typeface="宋体" panose="02010600030101010101" pitchFamily="2" charset="-122"/>
              </a:rPr>
              <a:t>在许多程序语言中，最简单说明语句是变量说明，即用一个基本字来定义一串名字的性质，如下列形式</a:t>
            </a:r>
          </a:p>
          <a:p>
            <a:pPr algn="just">
              <a:lnSpc>
                <a:spcPct val="90000"/>
              </a:lnSpc>
              <a:buFont typeface="Wingdings" panose="05000000000000000000" pitchFamily="2" charset="2"/>
              <a:buNone/>
            </a:pPr>
            <a:r>
              <a:rPr lang="zh-CN" altLang="en-US" sz="1600" dirty="0">
                <a:latin typeface="宋体" panose="02010600030101010101" pitchFamily="2" charset="-122"/>
              </a:rPr>
              <a:t>    </a:t>
            </a:r>
            <a:r>
              <a:rPr lang="en-US" altLang="zh-CN" sz="1600" dirty="0">
                <a:latin typeface="宋体" panose="02010600030101010101" pitchFamily="2" charset="-122"/>
              </a:rPr>
              <a:t>t,V</a:t>
            </a:r>
            <a:r>
              <a:rPr lang="en-US" altLang="zh-CN" sz="1600" baseline="-25000" dirty="0">
                <a:latin typeface="宋体" panose="02010600030101010101" pitchFamily="2" charset="-122"/>
              </a:rPr>
              <a:t>1</a:t>
            </a:r>
            <a:r>
              <a:rPr lang="en-US" altLang="zh-CN" sz="1600" dirty="0">
                <a:latin typeface="宋体" panose="02010600030101010101" pitchFamily="2" charset="-122"/>
              </a:rPr>
              <a:t>,V</a:t>
            </a:r>
            <a:r>
              <a:rPr lang="en-US" altLang="zh-CN" sz="1600" baseline="-25000" dirty="0">
                <a:latin typeface="宋体" panose="02010600030101010101" pitchFamily="2" charset="-122"/>
              </a:rPr>
              <a:t>2</a:t>
            </a:r>
            <a:r>
              <a:rPr lang="en-US" altLang="zh-CN" sz="1600" dirty="0">
                <a:latin typeface="宋体" panose="02010600030101010101" pitchFamily="2" charset="-122"/>
              </a:rPr>
              <a:t>,</a:t>
            </a:r>
            <a:r>
              <a:rPr lang="en-US" altLang="zh-CN" sz="1600" dirty="0">
                <a:latin typeface="Courier New" panose="02070309020205020404" pitchFamily="49" charset="0"/>
              </a:rPr>
              <a:t>…</a:t>
            </a:r>
            <a:r>
              <a:rPr lang="en-US" altLang="zh-CN" sz="1600" dirty="0">
                <a:latin typeface="宋体" panose="02010600030101010101" pitchFamily="2" charset="-122"/>
              </a:rPr>
              <a:t>,</a:t>
            </a:r>
            <a:r>
              <a:rPr lang="en-US" altLang="zh-CN" sz="1600" dirty="0" err="1">
                <a:latin typeface="宋体" panose="02010600030101010101" pitchFamily="2" charset="-122"/>
              </a:rPr>
              <a:t>V</a:t>
            </a:r>
            <a:r>
              <a:rPr lang="en-US" altLang="zh-CN" sz="1600" baseline="-25000" dirty="0" err="1">
                <a:latin typeface="宋体" panose="02010600030101010101" pitchFamily="2" charset="-122"/>
              </a:rPr>
              <a:t>n</a:t>
            </a:r>
            <a:r>
              <a:rPr lang="en-US" altLang="zh-CN" sz="1600" dirty="0">
                <a:latin typeface="宋体" panose="02010600030101010101" pitchFamily="2" charset="-122"/>
              </a:rPr>
              <a:t></a:t>
            </a:r>
          </a:p>
          <a:p>
            <a:pPr algn="just">
              <a:lnSpc>
                <a:spcPct val="90000"/>
              </a:lnSpc>
              <a:buFont typeface="Wingdings" panose="05000000000000000000" pitchFamily="2" charset="2"/>
              <a:buNone/>
            </a:pPr>
            <a:r>
              <a:rPr lang="zh-CN" altLang="en-US" sz="1600" dirty="0">
                <a:latin typeface="宋体" panose="02010600030101010101" pitchFamily="2" charset="-122"/>
              </a:rPr>
              <a:t>其中</a:t>
            </a:r>
            <a:r>
              <a:rPr lang="en-US" altLang="zh-CN" sz="1600" dirty="0">
                <a:latin typeface="宋体" panose="02010600030101010101" pitchFamily="2" charset="-122"/>
              </a:rPr>
              <a:t>t</a:t>
            </a:r>
            <a:r>
              <a:rPr lang="zh-CN" altLang="en-US" sz="1600" dirty="0">
                <a:latin typeface="宋体" panose="02010600030101010101" pitchFamily="2" charset="-122"/>
              </a:rPr>
              <a:t>是用来指明变量名字</a:t>
            </a:r>
            <a:r>
              <a:rPr lang="en-US" altLang="zh-CN" sz="1600" dirty="0">
                <a:latin typeface="宋体" panose="02010600030101010101" pitchFamily="2" charset="-122"/>
              </a:rPr>
              <a:t>V</a:t>
            </a:r>
            <a:r>
              <a:rPr lang="en-US" altLang="zh-CN" sz="1600" baseline="-25000" dirty="0">
                <a:latin typeface="宋体" panose="02010600030101010101" pitchFamily="2" charset="-122"/>
              </a:rPr>
              <a:t>1</a:t>
            </a:r>
            <a:r>
              <a:rPr lang="en-US" altLang="zh-CN" sz="1600" dirty="0">
                <a:latin typeface="宋体" panose="02010600030101010101" pitchFamily="2" charset="-122"/>
              </a:rPr>
              <a:t>,V</a:t>
            </a:r>
            <a:r>
              <a:rPr lang="en-US" altLang="zh-CN" sz="1600" baseline="-25000" dirty="0">
                <a:latin typeface="宋体" panose="02010600030101010101" pitchFamily="2" charset="-122"/>
              </a:rPr>
              <a:t>2</a:t>
            </a:r>
            <a:r>
              <a:rPr lang="en-US" altLang="zh-CN" sz="1600" dirty="0">
                <a:latin typeface="宋体" panose="02010600030101010101" pitchFamily="2" charset="-122"/>
              </a:rPr>
              <a:t>,</a:t>
            </a:r>
            <a:r>
              <a:rPr lang="en-US" altLang="zh-CN" sz="1600" dirty="0">
                <a:latin typeface="Courier New" panose="02070309020205020404" pitchFamily="49" charset="0"/>
              </a:rPr>
              <a:t>…</a:t>
            </a:r>
            <a:r>
              <a:rPr lang="en-US" altLang="zh-CN" sz="1600" dirty="0">
                <a:latin typeface="宋体" panose="02010600030101010101" pitchFamily="2" charset="-122"/>
              </a:rPr>
              <a:t>,</a:t>
            </a:r>
            <a:r>
              <a:rPr lang="en-US" altLang="zh-CN" sz="1600" dirty="0" err="1">
                <a:latin typeface="宋体" panose="02010600030101010101" pitchFamily="2" charset="-122"/>
              </a:rPr>
              <a:t>V</a:t>
            </a:r>
            <a:r>
              <a:rPr lang="en-US" altLang="zh-CN" sz="1600" baseline="-25000" dirty="0" err="1">
                <a:latin typeface="宋体" panose="02010600030101010101" pitchFamily="2" charset="-122"/>
              </a:rPr>
              <a:t>n</a:t>
            </a:r>
            <a:r>
              <a:rPr lang="zh-CN" altLang="en-US" sz="1600" dirty="0">
                <a:latin typeface="宋体" panose="02010600030101010101" pitchFamily="2" charset="-122"/>
              </a:rPr>
              <a:t>的类型说明符</a:t>
            </a:r>
            <a:r>
              <a:rPr lang="en-US" altLang="zh-CN" sz="1600" dirty="0">
                <a:latin typeface="宋体" panose="02010600030101010101" pitchFamily="2" charset="-122"/>
              </a:rPr>
              <a:t>,</a:t>
            </a:r>
            <a:r>
              <a:rPr lang="zh-CN" altLang="en-US" sz="1600" dirty="0">
                <a:latin typeface="宋体" panose="02010600030101010101" pitchFamily="2" charset="-122"/>
              </a:rPr>
              <a:t>语言种类不同</a:t>
            </a:r>
            <a:r>
              <a:rPr lang="en-US" altLang="zh-CN" sz="1600" dirty="0">
                <a:latin typeface="宋体" panose="02010600030101010101" pitchFamily="2" charset="-122"/>
              </a:rPr>
              <a:t>,</a:t>
            </a:r>
            <a:r>
              <a:rPr lang="zh-CN" altLang="en-US" sz="1600" dirty="0">
                <a:latin typeface="宋体" panose="02010600030101010101" pitchFamily="2" charset="-122"/>
              </a:rPr>
              <a:t>其类型说明符</a:t>
            </a:r>
            <a:r>
              <a:rPr lang="en-US" altLang="zh-CN" sz="1600" dirty="0">
                <a:latin typeface="宋体" panose="02010600030101010101" pitchFamily="2" charset="-122"/>
              </a:rPr>
              <a:t>t</a:t>
            </a:r>
            <a:r>
              <a:rPr lang="zh-CN" altLang="en-US" sz="1600" dirty="0">
                <a:latin typeface="宋体" panose="02010600030101010101" pitchFamily="2" charset="-122"/>
              </a:rPr>
              <a:t>也不同</a:t>
            </a:r>
            <a:r>
              <a:rPr lang="en-US" altLang="zh-CN" sz="1600" dirty="0">
                <a:latin typeface="宋体" panose="02010600030101010101" pitchFamily="2" charset="-122"/>
              </a:rPr>
              <a:t>,t</a:t>
            </a:r>
            <a:r>
              <a:rPr lang="zh-CN" altLang="en-US" sz="1600" dirty="0">
                <a:latin typeface="宋体" panose="02010600030101010101" pitchFamily="2" charset="-122"/>
              </a:rPr>
              <a:t>可以是</a:t>
            </a:r>
            <a:r>
              <a:rPr lang="en-US" altLang="zh-CN" sz="1600" dirty="0" err="1">
                <a:latin typeface="宋体" panose="02010600030101010101" pitchFamily="2" charset="-122"/>
              </a:rPr>
              <a:t>integer,real,char,boolean</a:t>
            </a:r>
            <a:r>
              <a:rPr lang="en-US" altLang="zh-CN" sz="1600" dirty="0">
                <a:latin typeface="Times New Roman" panose="02020603050405020304" pitchFamily="18" charset="0"/>
              </a:rPr>
              <a:t>…</a:t>
            </a:r>
            <a:r>
              <a:rPr lang="zh-CN" altLang="en-US" sz="1600" dirty="0">
                <a:latin typeface="宋体" panose="02010600030101010101" pitchFamily="2" charset="-122"/>
              </a:rPr>
              <a:t>等等</a:t>
            </a:r>
            <a:r>
              <a:rPr lang="en-US" altLang="zh-CN" sz="1600" dirty="0">
                <a:latin typeface="宋体" panose="02010600030101010101" pitchFamily="2" charset="-122"/>
              </a:rPr>
              <a:t>,</a:t>
            </a:r>
            <a:r>
              <a:rPr lang="zh-CN" altLang="en-US" sz="1600" dirty="0">
                <a:latin typeface="宋体" panose="02010600030101010101" pitchFamily="2" charset="-122"/>
              </a:rPr>
              <a:t>而</a:t>
            </a:r>
            <a:r>
              <a:rPr lang="en-US" altLang="zh-CN" sz="1600" dirty="0">
                <a:latin typeface="宋体" panose="02010600030101010101" pitchFamily="2" charset="-122"/>
              </a:rPr>
              <a:t>V</a:t>
            </a:r>
            <a:r>
              <a:rPr lang="en-US" altLang="zh-CN" sz="1600" baseline="-25000" dirty="0">
                <a:latin typeface="宋体" panose="02010600030101010101" pitchFamily="2" charset="-122"/>
              </a:rPr>
              <a:t>i</a:t>
            </a:r>
            <a:r>
              <a:rPr lang="en-US" altLang="zh-CN" sz="1600" dirty="0">
                <a:latin typeface="宋体" panose="02010600030101010101" pitchFamily="2" charset="-122"/>
              </a:rPr>
              <a:t> </a:t>
            </a:r>
            <a:r>
              <a:rPr lang="zh-CN" altLang="en-US" sz="1600" dirty="0">
                <a:latin typeface="宋体" panose="02010600030101010101" pitchFamily="2" charset="-122"/>
              </a:rPr>
              <a:t>可以是简单变量名、数组名等等。</a:t>
            </a:r>
          </a:p>
          <a:p>
            <a:pPr algn="just">
              <a:lnSpc>
                <a:spcPct val="90000"/>
              </a:lnSpc>
              <a:buFont typeface="Wingdings" panose="05000000000000000000" pitchFamily="2" charset="2"/>
              <a:buNone/>
            </a:pPr>
            <a:r>
              <a:rPr lang="zh-CN" altLang="en-US" sz="1600" dirty="0">
                <a:latin typeface="宋体" panose="02010600030101010101" pitchFamily="2" charset="-122"/>
                <a:cs typeface="Courier New" panose="02070309020205020404" pitchFamily="49" charset="0"/>
              </a:rPr>
              <a:t>下面我们讨论</a:t>
            </a:r>
            <a:r>
              <a:rPr lang="en-US" altLang="zh-CN" sz="1600" dirty="0">
                <a:latin typeface="宋体" panose="02010600030101010101" pitchFamily="2" charset="-122"/>
              </a:rPr>
              <a:t>V</a:t>
            </a:r>
            <a:r>
              <a:rPr lang="en-US" altLang="zh-CN" sz="1600" baseline="-25000" dirty="0">
                <a:latin typeface="宋体" panose="02010600030101010101" pitchFamily="2" charset="-122"/>
              </a:rPr>
              <a:t>i</a:t>
            </a:r>
            <a:r>
              <a:rPr lang="zh-CN" altLang="en-US" sz="1600" dirty="0">
                <a:latin typeface="宋体" panose="02010600030101010101" pitchFamily="2" charset="-122"/>
                <a:cs typeface="Courier New" panose="02070309020205020404" pitchFamily="49" charset="0"/>
              </a:rPr>
              <a:t>是简单变量情形</a:t>
            </a:r>
            <a:r>
              <a:rPr lang="en-US" altLang="zh-CN" sz="1600" dirty="0">
                <a:latin typeface="宋体" panose="02010600030101010101" pitchFamily="2" charset="-122"/>
                <a:cs typeface="Courier New" panose="02070309020205020404" pitchFamily="49" charset="0"/>
              </a:rPr>
              <a:t>,</a:t>
            </a:r>
            <a:r>
              <a:rPr lang="zh-CN" altLang="en-US" sz="1600" dirty="0">
                <a:latin typeface="宋体" panose="02010600030101010101" pitchFamily="2" charset="-122"/>
                <a:cs typeface="Courier New" panose="02070309020205020404" pitchFamily="49" charset="0"/>
              </a:rPr>
              <a:t>仅考虑</a:t>
            </a:r>
            <a:r>
              <a:rPr lang="en-US" altLang="zh-CN" sz="1600" dirty="0">
                <a:latin typeface="宋体" panose="02010600030101010101" pitchFamily="2" charset="-122"/>
                <a:cs typeface="Courier New" panose="02070309020205020404" pitchFamily="49" charset="0"/>
              </a:rPr>
              <a:t>t</a:t>
            </a:r>
            <a:r>
              <a:rPr lang="zh-CN" altLang="en-US" sz="1600" dirty="0">
                <a:latin typeface="宋体" panose="02010600030101010101" pitchFamily="2" charset="-122"/>
                <a:cs typeface="Courier New" panose="02070309020205020404" pitchFamily="49" charset="0"/>
              </a:rPr>
              <a:t>为</a:t>
            </a:r>
            <a:r>
              <a:rPr lang="en-US" altLang="zh-CN" sz="1600" dirty="0">
                <a:latin typeface="宋体" panose="02010600030101010101" pitchFamily="2" charset="-122"/>
                <a:cs typeface="Courier New" panose="02070309020205020404" pitchFamily="49" charset="0"/>
              </a:rPr>
              <a:t>integer</a:t>
            </a:r>
            <a:r>
              <a:rPr lang="zh-CN" altLang="en-US" sz="1600" dirty="0">
                <a:latin typeface="宋体" panose="02010600030101010101" pitchFamily="2" charset="-122"/>
                <a:cs typeface="Courier New" panose="02070309020205020404" pitchFamily="49" charset="0"/>
              </a:rPr>
              <a:t>和</a:t>
            </a:r>
            <a:r>
              <a:rPr lang="en-US" altLang="zh-CN" sz="1600" dirty="0">
                <a:latin typeface="宋体" panose="02010600030101010101" pitchFamily="2" charset="-122"/>
                <a:cs typeface="Courier New" panose="02070309020205020404" pitchFamily="49" charset="0"/>
              </a:rPr>
              <a:t>real</a:t>
            </a:r>
            <a:r>
              <a:rPr lang="zh-CN" altLang="en-US" sz="1600" dirty="0">
                <a:latin typeface="宋体" panose="02010600030101010101" pitchFamily="2" charset="-122"/>
                <a:cs typeface="Courier New" panose="02070309020205020404" pitchFamily="49" charset="0"/>
              </a:rPr>
              <a:t>。这种说明语句的文法一般可描述如下</a:t>
            </a:r>
            <a:r>
              <a:rPr lang="en-US" altLang="zh-CN" sz="1600" dirty="0">
                <a:latin typeface="宋体" panose="02010600030101010101" pitchFamily="2" charset="-122"/>
                <a:cs typeface="Courier New" panose="02070309020205020404" pitchFamily="49" charset="0"/>
              </a:rPr>
              <a:t>:</a:t>
            </a:r>
          </a:p>
          <a:p>
            <a:pPr algn="just">
              <a:lnSpc>
                <a:spcPct val="90000"/>
              </a:lnSpc>
              <a:buFont typeface="Wingdings" panose="05000000000000000000" pitchFamily="2" charset="2"/>
              <a:buNone/>
            </a:pPr>
            <a:r>
              <a:rPr lang="en-US" altLang="zh-CN" sz="1600" dirty="0">
                <a:latin typeface="宋体" panose="02010600030101010101" pitchFamily="2" charset="-122"/>
                <a:cs typeface="Courier New" panose="02070309020205020404" pitchFamily="49" charset="0"/>
              </a:rPr>
              <a:t>D∷=integer </a:t>
            </a:r>
            <a:r>
              <a:rPr lang="en-US" altLang="zh-CN" sz="1600" dirty="0" err="1">
                <a:latin typeface="宋体" panose="02010600030101010101" pitchFamily="2" charset="-122"/>
                <a:cs typeface="Courier New" panose="02070309020205020404" pitchFamily="49" charset="0"/>
              </a:rPr>
              <a:t>namelist</a:t>
            </a:r>
            <a:r>
              <a:rPr lang="en-US" altLang="zh-CN" sz="1600" dirty="0">
                <a:latin typeface="宋体" panose="02010600030101010101" pitchFamily="2" charset="-122"/>
                <a:cs typeface="Courier New" panose="02070309020205020404" pitchFamily="49" charset="0"/>
              </a:rPr>
              <a:t></a:t>
            </a:r>
          </a:p>
          <a:p>
            <a:pPr algn="just">
              <a:lnSpc>
                <a:spcPct val="90000"/>
              </a:lnSpc>
              <a:buFont typeface="Wingdings" panose="05000000000000000000" pitchFamily="2" charset="2"/>
              <a:buNone/>
            </a:pPr>
            <a:r>
              <a:rPr lang="en-US" altLang="zh-CN" sz="1600" dirty="0">
                <a:latin typeface="宋体" panose="02010600030101010101" pitchFamily="2" charset="-122"/>
                <a:cs typeface="Courier New" panose="02070309020205020404" pitchFamily="49" charset="0"/>
              </a:rPr>
              <a:t>       |real </a:t>
            </a:r>
            <a:r>
              <a:rPr lang="en-US" altLang="zh-CN" sz="1600" dirty="0" err="1">
                <a:latin typeface="宋体" panose="02010600030101010101" pitchFamily="2" charset="-122"/>
                <a:cs typeface="Courier New" panose="02070309020205020404" pitchFamily="49" charset="0"/>
              </a:rPr>
              <a:t>namelist</a:t>
            </a:r>
            <a:r>
              <a:rPr lang="en-US" altLang="zh-CN" sz="1600" dirty="0">
                <a:latin typeface="宋体" panose="02010600030101010101" pitchFamily="2" charset="-122"/>
                <a:cs typeface="Courier New" panose="02070309020205020404" pitchFamily="49" charset="0"/>
              </a:rPr>
              <a:t></a:t>
            </a:r>
          </a:p>
          <a:p>
            <a:pPr algn="just">
              <a:lnSpc>
                <a:spcPct val="90000"/>
              </a:lnSpc>
              <a:buFont typeface="Wingdings" panose="05000000000000000000" pitchFamily="2" charset="2"/>
              <a:buNone/>
            </a:pPr>
            <a:r>
              <a:rPr lang="en-US" altLang="zh-CN" sz="1600" dirty="0" err="1">
                <a:latin typeface="宋体" panose="02010600030101010101" pitchFamily="2" charset="-122"/>
                <a:cs typeface="Courier New" panose="02070309020205020404" pitchFamily="49" charset="0"/>
              </a:rPr>
              <a:t>namelist</a:t>
            </a:r>
            <a:r>
              <a:rPr lang="en-US" altLang="zh-CN" sz="1600" dirty="0">
                <a:latin typeface="宋体" panose="02010600030101010101" pitchFamily="2" charset="-122"/>
                <a:cs typeface="Courier New" panose="02070309020205020404" pitchFamily="49" charset="0"/>
              </a:rPr>
              <a:t>∷= </a:t>
            </a:r>
            <a:r>
              <a:rPr lang="en-US" altLang="zh-CN" sz="1600" dirty="0" err="1">
                <a:latin typeface="宋体" panose="02010600030101010101" pitchFamily="2" charset="-122"/>
                <a:cs typeface="Courier New" panose="02070309020205020404" pitchFamily="49" charset="0"/>
              </a:rPr>
              <a:t>namelist,i</a:t>
            </a:r>
            <a:r>
              <a:rPr lang="en-US" altLang="zh-CN" sz="1600" dirty="0">
                <a:latin typeface="宋体" panose="02010600030101010101" pitchFamily="2" charset="-122"/>
                <a:cs typeface="Courier New" panose="02070309020205020404" pitchFamily="49" charset="0"/>
              </a:rPr>
              <a:t></a:t>
            </a:r>
          </a:p>
          <a:p>
            <a:pPr algn="just">
              <a:lnSpc>
                <a:spcPct val="90000"/>
              </a:lnSpc>
              <a:buFont typeface="Wingdings" panose="05000000000000000000" pitchFamily="2" charset="2"/>
              <a:buNone/>
            </a:pPr>
            <a:r>
              <a:rPr lang="en-US" altLang="zh-CN" sz="1600" dirty="0">
                <a:latin typeface="宋体" panose="02010600030101010101" pitchFamily="2" charset="-122"/>
              </a:rPr>
              <a:t>       |</a:t>
            </a:r>
            <a:r>
              <a:rPr lang="en-US" altLang="zh-CN" sz="1600" dirty="0" err="1">
                <a:latin typeface="宋体" panose="02010600030101010101" pitchFamily="2" charset="-122"/>
              </a:rPr>
              <a:t>i</a:t>
            </a:r>
            <a:r>
              <a:rPr lang="en-US" altLang="zh-CN" sz="1600" dirty="0">
                <a:latin typeface="宋体" panose="02010600030101010101" pitchFamily="2" charset="-122"/>
              </a:rPr>
              <a:t></a:t>
            </a:r>
          </a:p>
          <a:p>
            <a:pPr algn="just">
              <a:lnSpc>
                <a:spcPct val="90000"/>
              </a:lnSpc>
              <a:buFont typeface="Wingdings" panose="05000000000000000000" pitchFamily="2" charset="2"/>
              <a:buNone/>
            </a:pPr>
            <a:r>
              <a:rPr lang="en-US" altLang="zh-CN" sz="1600" dirty="0">
                <a:latin typeface="宋体" panose="02010600030101010101" pitchFamily="2" charset="-122"/>
                <a:cs typeface="Courier New" panose="02070309020205020404" pitchFamily="49" charset="0"/>
              </a:rPr>
              <a:t>  </a:t>
            </a:r>
            <a:r>
              <a:rPr lang="zh-CN" altLang="en-US" sz="1600" dirty="0">
                <a:latin typeface="宋体" panose="02010600030101010101" pitchFamily="2" charset="-122"/>
                <a:cs typeface="Courier New" panose="02070309020205020404" pitchFamily="49" charset="0"/>
              </a:rPr>
              <a:t>这里</a:t>
            </a:r>
            <a:r>
              <a:rPr lang="en-US" altLang="zh-CN" sz="1600" dirty="0">
                <a:latin typeface="宋体" panose="02010600030101010101" pitchFamily="2" charset="-122"/>
                <a:cs typeface="Courier New" panose="02070309020205020404" pitchFamily="49" charset="0"/>
              </a:rPr>
              <a:t>integer</a:t>
            </a:r>
            <a:r>
              <a:rPr lang="zh-CN" altLang="en-US" sz="1600" dirty="0">
                <a:latin typeface="宋体" panose="02010600030101010101" pitchFamily="2" charset="-122"/>
                <a:cs typeface="Courier New" panose="02070309020205020404" pitchFamily="49" charset="0"/>
              </a:rPr>
              <a:t>和</a:t>
            </a:r>
            <a:r>
              <a:rPr lang="en-US" altLang="zh-CN" sz="1600" dirty="0">
                <a:latin typeface="宋体" panose="02010600030101010101" pitchFamily="2" charset="-122"/>
                <a:cs typeface="Courier New" panose="02070309020205020404" pitchFamily="49" charset="0"/>
              </a:rPr>
              <a:t>real</a:t>
            </a:r>
            <a:r>
              <a:rPr lang="zh-CN" altLang="en-US" sz="1600" dirty="0">
                <a:latin typeface="宋体" panose="02010600030101010101" pitchFamily="2" charset="-122"/>
                <a:cs typeface="Courier New" panose="02070309020205020404" pitchFamily="49" charset="0"/>
              </a:rPr>
              <a:t>是类型标识符，分别表示整型和实型。用这个文法来制导翻译存在着这样一个问题，我们只能在把所有名字都归约成</a:t>
            </a:r>
            <a:r>
              <a:rPr lang="en-US" altLang="zh-CN" sz="1600" dirty="0" err="1">
                <a:latin typeface="宋体" panose="02010600030101010101" pitchFamily="2" charset="-122"/>
                <a:cs typeface="Courier New" panose="02070309020205020404" pitchFamily="49" charset="0"/>
              </a:rPr>
              <a:t>namelist</a:t>
            </a:r>
            <a:r>
              <a:rPr lang="zh-CN" altLang="en-US" sz="1600" dirty="0">
                <a:latin typeface="宋体" panose="02010600030101010101" pitchFamily="2" charset="-122"/>
                <a:cs typeface="Courier New" panose="02070309020205020404" pitchFamily="49" charset="0"/>
              </a:rPr>
              <a:t>后才能把它们的性质登记进符号表，</a:t>
            </a:r>
            <a:r>
              <a:rPr lang="zh-CN" altLang="en-US" sz="1600" dirty="0">
                <a:latin typeface="宋体" panose="02010600030101010101" pitchFamily="2" charset="-122"/>
              </a:rPr>
              <a:t>因此，要到上述文法进行改写。</a:t>
            </a:r>
            <a:endParaRPr lang="zh-CN" altLang="en-US" sz="1800" dirty="0">
              <a:latin typeface="宋体" panose="02010600030101010101" pitchFamily="2" charset="-122"/>
            </a:endParaRPr>
          </a:p>
        </p:txBody>
      </p:sp>
    </p:spTree>
    <p:extLst>
      <p:ext uri="{BB962C8B-B14F-4D97-AF65-F5344CB8AC3E}">
        <p14:creationId xmlns:p14="http://schemas.microsoft.com/office/powerpoint/2010/main" val="1828852852"/>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7570" name="Rectangle 2"/>
          <p:cNvSpPr>
            <a:spLocks noGrp="1" noChangeArrowheads="1"/>
          </p:cNvSpPr>
          <p:nvPr>
            <p:ph type="body" idx="1"/>
          </p:nvPr>
        </p:nvSpPr>
        <p:spPr>
          <a:xfrm>
            <a:off x="2057400" y="836614"/>
            <a:ext cx="8153400" cy="5564187"/>
          </a:xfrm>
        </p:spPr>
        <p:txBody>
          <a:bodyPr/>
          <a:lstStyle/>
          <a:p>
            <a:pPr algn="just">
              <a:buFont typeface="Wingdings" panose="05000000000000000000" pitchFamily="2" charset="2"/>
              <a:buNone/>
            </a:pPr>
            <a:r>
              <a:rPr lang="en-US" altLang="zh-CN" sz="1800" b="1">
                <a:solidFill>
                  <a:srgbClr val="FF3399"/>
                </a:solidFill>
                <a:latin typeface="宋体" panose="02010600030101010101" pitchFamily="2" charset="-122"/>
              </a:rPr>
              <a:t>(2)</a:t>
            </a:r>
            <a:r>
              <a:rPr lang="zh-CN" altLang="en-US" sz="1800">
                <a:latin typeface="宋体" panose="02010600030101010101" pitchFamily="2" charset="-122"/>
              </a:rPr>
              <a:t>文法规则的改写</a:t>
            </a:r>
          </a:p>
          <a:p>
            <a:pPr algn="just">
              <a:buFont typeface="Wingdings" panose="05000000000000000000" pitchFamily="2" charset="2"/>
              <a:buNone/>
            </a:pPr>
            <a:r>
              <a:rPr lang="zh-CN" altLang="en-US" sz="1800">
                <a:latin typeface="宋体" panose="02010600030101010101" pitchFamily="2" charset="-122"/>
                <a:cs typeface="Courier New" panose="02070309020205020404" pitchFamily="49" charset="0"/>
              </a:rPr>
              <a:t> 把上述文法改写成</a:t>
            </a:r>
            <a:r>
              <a:rPr lang="zh-CN" altLang="en-US" sz="1800">
                <a:latin typeface="宋体" panose="02010600030101010101" pitchFamily="2" charset="-122"/>
              </a:rPr>
              <a:t>：</a:t>
            </a:r>
            <a:r>
              <a:rPr lang="zh-CN" altLang="en-US" sz="1800">
                <a:latin typeface="宋体" panose="02010600030101010101" pitchFamily="2" charset="-122"/>
                <a:cs typeface="Courier New" panose="02070309020205020404" pitchFamily="49" charset="0"/>
              </a:rPr>
              <a:t></a:t>
            </a:r>
          </a:p>
          <a:p>
            <a:pPr algn="just">
              <a:buFont typeface="Wingdings" panose="05000000000000000000" pitchFamily="2" charset="2"/>
              <a:buNone/>
            </a:pPr>
            <a:r>
              <a:rPr lang="zh-CN" altLang="en-US" sz="1800">
                <a:latin typeface="宋体" panose="02010600030101010101" pitchFamily="2" charset="-122"/>
                <a:cs typeface="Courier New" panose="02070309020205020404" pitchFamily="49" charset="0"/>
              </a:rPr>
              <a:t>  </a:t>
            </a:r>
            <a:r>
              <a:rPr lang="en-US" altLang="zh-CN" sz="1800" b="1">
                <a:solidFill>
                  <a:srgbClr val="00FF00"/>
                </a:solidFill>
                <a:latin typeface="宋体" panose="02010600030101010101" pitchFamily="2" charset="-122"/>
                <a:cs typeface="Courier New" panose="02070309020205020404" pitchFamily="49" charset="0"/>
              </a:rPr>
              <a:t>1)</a:t>
            </a:r>
            <a:r>
              <a:rPr lang="en-US" altLang="zh-CN" sz="1800">
                <a:latin typeface="宋体" panose="02010600030101010101" pitchFamily="2" charset="-122"/>
                <a:cs typeface="Courier New" panose="02070309020205020404" pitchFamily="49" charset="0"/>
              </a:rPr>
              <a:t> D∷=D,i</a:t>
            </a:r>
          </a:p>
          <a:p>
            <a:pPr algn="just">
              <a:buFont typeface="Wingdings" panose="05000000000000000000" pitchFamily="2" charset="2"/>
              <a:buNone/>
            </a:pPr>
            <a:r>
              <a:rPr lang="en-US" altLang="zh-CN" sz="1800" b="1">
                <a:solidFill>
                  <a:srgbClr val="00FF00"/>
                </a:solidFill>
                <a:latin typeface="宋体" panose="02010600030101010101" pitchFamily="2" charset="-122"/>
                <a:cs typeface="Courier New" panose="02070309020205020404" pitchFamily="49" charset="0"/>
              </a:rPr>
              <a:t>  2)</a:t>
            </a:r>
            <a:r>
              <a:rPr lang="en-US" altLang="zh-CN" sz="1800">
                <a:latin typeface="宋体" panose="02010600030101010101" pitchFamily="2" charset="-122"/>
                <a:cs typeface="Courier New" panose="02070309020205020404" pitchFamily="49" charset="0"/>
              </a:rPr>
              <a:t>    |integer i</a:t>
            </a:r>
          </a:p>
          <a:p>
            <a:pPr algn="just">
              <a:buFont typeface="Wingdings" panose="05000000000000000000" pitchFamily="2" charset="2"/>
              <a:buNone/>
            </a:pPr>
            <a:r>
              <a:rPr lang="en-US" altLang="zh-CN" sz="1800">
                <a:latin typeface="宋体" panose="02010600030101010101" pitchFamily="2" charset="-122"/>
                <a:cs typeface="Courier New" panose="02070309020205020404" pitchFamily="49" charset="0"/>
              </a:rPr>
              <a:t>  </a:t>
            </a:r>
            <a:r>
              <a:rPr lang="en-US" altLang="zh-CN" sz="1800" b="1">
                <a:solidFill>
                  <a:srgbClr val="00FF00"/>
                </a:solidFill>
                <a:latin typeface="宋体" panose="02010600030101010101" pitchFamily="2" charset="-122"/>
                <a:cs typeface="Courier New" panose="02070309020205020404" pitchFamily="49" charset="0"/>
              </a:rPr>
              <a:t>3)</a:t>
            </a:r>
            <a:r>
              <a:rPr lang="en-US" altLang="zh-CN" sz="1800">
                <a:latin typeface="宋体" panose="02010600030101010101" pitchFamily="2" charset="-122"/>
                <a:cs typeface="Courier New" panose="02070309020205020404" pitchFamily="49" charset="0"/>
              </a:rPr>
              <a:t>    |real i</a:t>
            </a:r>
          </a:p>
          <a:p>
            <a:pPr algn="just">
              <a:buFont typeface="Wingdings" panose="05000000000000000000" pitchFamily="2" charset="2"/>
              <a:buNone/>
            </a:pPr>
            <a:r>
              <a:rPr lang="en-US" altLang="zh-CN" sz="1800">
                <a:latin typeface="宋体" panose="02010600030101010101" pitchFamily="2" charset="-122"/>
                <a:cs typeface="Courier New" panose="02070309020205020404" pitchFamily="49" charset="0"/>
              </a:rPr>
              <a:t>   </a:t>
            </a:r>
            <a:r>
              <a:rPr lang="zh-CN" altLang="en-US" sz="1800">
                <a:latin typeface="宋体" panose="02010600030101010101" pitchFamily="2" charset="-122"/>
                <a:cs typeface="Courier New" panose="02070309020205020404" pitchFamily="49" charset="0"/>
              </a:rPr>
              <a:t>这样，每当读进一个标识符</a:t>
            </a:r>
            <a:r>
              <a:rPr lang="en-US" altLang="zh-CN" sz="1800">
                <a:latin typeface="宋体" panose="02010600030101010101" pitchFamily="2" charset="-122"/>
                <a:cs typeface="Courier New" panose="02070309020205020404" pitchFamily="49" charset="0"/>
              </a:rPr>
              <a:t>i</a:t>
            </a:r>
            <a:r>
              <a:rPr lang="zh-CN" altLang="en-US" sz="1800">
                <a:latin typeface="宋体" panose="02010600030101010101" pitchFamily="2" charset="-122"/>
                <a:cs typeface="Courier New" panose="02070309020205020404" pitchFamily="49" charset="0"/>
              </a:rPr>
              <a:t>时，就可把它的类型登记在符号表中，用不着把它们集中起来</a:t>
            </a:r>
            <a:r>
              <a:rPr lang="zh-CN" altLang="en-US" sz="1800">
                <a:latin typeface="宋体" panose="02010600030101010101" pitchFamily="2" charset="-122"/>
              </a:rPr>
              <a:t>再成批登记了</a:t>
            </a:r>
          </a:p>
          <a:p>
            <a:pPr algn="just">
              <a:buFont typeface="Wingdings" panose="05000000000000000000" pitchFamily="2" charset="2"/>
              <a:buNone/>
            </a:pPr>
            <a:r>
              <a:rPr lang="en-US" altLang="zh-CN" sz="1800" b="1">
                <a:solidFill>
                  <a:srgbClr val="FF3399"/>
                </a:solidFill>
                <a:latin typeface="宋体" panose="02010600030101010101" pitchFamily="2" charset="-122"/>
              </a:rPr>
              <a:t>(3)</a:t>
            </a:r>
            <a:r>
              <a:rPr kumimoji="1" lang="zh-CN" altLang="en-US" sz="1800">
                <a:latin typeface="宋体" panose="02010600030101010101" pitchFamily="2" charset="-122"/>
              </a:rPr>
              <a:t>变量说明文法的语义子程序 </a:t>
            </a:r>
          </a:p>
          <a:p>
            <a:pPr algn="just">
              <a:buFont typeface="Wingdings" panose="05000000000000000000" pitchFamily="2" charset="2"/>
              <a:buNone/>
            </a:pPr>
            <a:r>
              <a:rPr kumimoji="1" lang="zh-CN" altLang="en-US" sz="1800">
                <a:latin typeface="宋体" panose="02010600030101010101" pitchFamily="2" charset="-122"/>
              </a:rPr>
              <a:t>  </a:t>
            </a:r>
            <a:r>
              <a:rPr kumimoji="1" lang="en-US" altLang="zh-CN" sz="1800">
                <a:latin typeface="宋体" panose="02010600030101010101" pitchFamily="2" charset="-122"/>
              </a:rPr>
              <a:t>1)</a:t>
            </a:r>
            <a:r>
              <a:rPr kumimoji="1" lang="zh-CN" altLang="en-US" sz="1800">
                <a:latin typeface="宋体" panose="02010600030101010101" pitchFamily="2" charset="-122"/>
              </a:rPr>
              <a:t>语义变量和语义过程 </a:t>
            </a:r>
          </a:p>
          <a:p>
            <a:pPr algn="just">
              <a:buFont typeface="Wingdings" panose="05000000000000000000" pitchFamily="2" charset="2"/>
              <a:buNone/>
            </a:pPr>
            <a:r>
              <a:rPr kumimoji="1" lang="zh-CN" altLang="en-US" sz="1800">
                <a:latin typeface="宋体" panose="02010600030101010101" pitchFamily="2" charset="-122"/>
                <a:cs typeface="Courier New" panose="02070309020205020404" pitchFamily="49" charset="0"/>
              </a:rPr>
              <a:t>  </a:t>
            </a:r>
            <a:r>
              <a:rPr kumimoji="1" lang="zh-CN" altLang="en-US" sz="1800">
                <a:latin typeface="宋体" panose="02010600030101010101" pitchFamily="2" charset="-122"/>
              </a:rPr>
              <a:t>①</a:t>
            </a:r>
            <a:r>
              <a:rPr kumimoji="1" lang="zh-CN" altLang="en-US" sz="1800">
                <a:latin typeface="宋体" panose="02010600030101010101" pitchFamily="2" charset="-122"/>
                <a:cs typeface="Courier New" panose="02070309020205020404" pitchFamily="49" charset="0"/>
              </a:rPr>
              <a:t>对于非终结符</a:t>
            </a:r>
            <a:r>
              <a:rPr kumimoji="1" lang="en-US" altLang="zh-CN" sz="1800">
                <a:latin typeface="宋体" panose="02010600030101010101" pitchFamily="2" charset="-122"/>
                <a:cs typeface="Courier New" panose="02070309020205020404" pitchFamily="49" charset="0"/>
              </a:rPr>
              <a:t>D</a:t>
            </a:r>
            <a:r>
              <a:rPr kumimoji="1" lang="zh-CN" altLang="en-US" sz="1800">
                <a:latin typeface="宋体" panose="02010600030101010101" pitchFamily="2" charset="-122"/>
                <a:cs typeface="Courier New" panose="02070309020205020404" pitchFamily="49" charset="0"/>
              </a:rPr>
              <a:t>，语义变量</a:t>
            </a:r>
            <a:r>
              <a:rPr kumimoji="1" lang="en-US" altLang="zh-CN" sz="1800">
                <a:latin typeface="宋体" panose="02010600030101010101" pitchFamily="2" charset="-122"/>
                <a:cs typeface="Courier New" panose="02070309020205020404" pitchFamily="49" charset="0"/>
              </a:rPr>
              <a:t>D</a:t>
            </a:r>
            <a:r>
              <a:rPr kumimoji="1" lang="en-US" altLang="zh-CN" sz="1800">
                <a:latin typeface="Courier New" panose="02070309020205020404" pitchFamily="49" charset="0"/>
                <a:cs typeface="Courier New" panose="02070309020205020404" pitchFamily="49" charset="0"/>
              </a:rPr>
              <a:t>·</a:t>
            </a:r>
            <a:r>
              <a:rPr kumimoji="1" lang="en-US" altLang="zh-CN" sz="1800">
                <a:latin typeface="宋体" panose="02010600030101010101" pitchFamily="2" charset="-122"/>
                <a:cs typeface="Courier New" panose="02070309020205020404" pitchFamily="49" charset="0"/>
              </a:rPr>
              <a:t>ATT</a:t>
            </a:r>
            <a:r>
              <a:rPr kumimoji="1" lang="zh-CN" altLang="en-US" sz="1800">
                <a:latin typeface="宋体" panose="02010600030101010101" pitchFamily="2" charset="-122"/>
                <a:cs typeface="Courier New" panose="02070309020205020404" pitchFamily="49" charset="0"/>
              </a:rPr>
              <a:t>记录了说明语句所规定的类型。</a:t>
            </a:r>
          </a:p>
          <a:p>
            <a:pPr algn="just">
              <a:buFont typeface="Wingdings" panose="05000000000000000000" pitchFamily="2" charset="2"/>
              <a:buNone/>
            </a:pPr>
            <a:r>
              <a:rPr kumimoji="1" lang="zh-CN" altLang="en-US" sz="1800">
                <a:latin typeface="宋体" panose="02010600030101010101" pitchFamily="2" charset="-122"/>
              </a:rPr>
              <a:t>  ②</a:t>
            </a:r>
            <a:r>
              <a:rPr kumimoji="1" lang="zh-CN" altLang="en-US" sz="1800">
                <a:latin typeface="宋体" panose="02010600030101010101" pitchFamily="2" charset="-122"/>
                <a:cs typeface="Courier New" panose="02070309020205020404" pitchFamily="49" charset="0"/>
              </a:rPr>
              <a:t>过程</a:t>
            </a:r>
            <a:r>
              <a:rPr kumimoji="1" lang="en-US" altLang="zh-CN" sz="1800">
                <a:latin typeface="宋体" panose="02010600030101010101" pitchFamily="2" charset="-122"/>
                <a:cs typeface="Courier New" panose="02070309020205020404" pitchFamily="49" charset="0"/>
              </a:rPr>
              <a:t>FILL(P</a:t>
            </a:r>
            <a:r>
              <a:rPr kumimoji="1" lang="zh-CN" altLang="en-US" sz="1800">
                <a:latin typeface="宋体" panose="02010600030101010101" pitchFamily="2" charset="-122"/>
                <a:cs typeface="Courier New" panose="02070309020205020404" pitchFamily="49" charset="0"/>
              </a:rPr>
              <a:t>，</a:t>
            </a:r>
            <a:r>
              <a:rPr kumimoji="1" lang="en-US" altLang="zh-CN" sz="1800">
                <a:latin typeface="宋体" panose="02010600030101010101" pitchFamily="2" charset="-122"/>
                <a:cs typeface="Courier New" panose="02070309020205020404" pitchFamily="49" charset="0"/>
              </a:rPr>
              <a:t>A)</a:t>
            </a:r>
            <a:r>
              <a:rPr kumimoji="1" lang="zh-CN" altLang="en-US" sz="1800">
                <a:latin typeface="宋体" panose="02010600030101010101" pitchFamily="2" charset="-122"/>
                <a:cs typeface="Courier New" panose="02070309020205020404" pitchFamily="49" charset="0"/>
              </a:rPr>
              <a:t>其功能是把代码</a:t>
            </a:r>
            <a:r>
              <a:rPr kumimoji="1" lang="en-US" altLang="zh-CN" sz="1800">
                <a:latin typeface="宋体" panose="02010600030101010101" pitchFamily="2" charset="-122"/>
                <a:cs typeface="Courier New" panose="02070309020205020404" pitchFamily="49" charset="0"/>
              </a:rPr>
              <a:t>A</a:t>
            </a:r>
            <a:r>
              <a:rPr kumimoji="1" lang="zh-CN" altLang="en-US" sz="1800">
                <a:latin typeface="宋体" panose="02010600030101010101" pitchFamily="2" charset="-122"/>
                <a:cs typeface="Courier New" panose="02070309020205020404" pitchFamily="49" charset="0"/>
              </a:rPr>
              <a:t>所</a:t>
            </a:r>
          </a:p>
          <a:p>
            <a:pPr algn="just">
              <a:buFont typeface="Wingdings" panose="05000000000000000000" pitchFamily="2" charset="2"/>
              <a:buNone/>
            </a:pPr>
            <a:r>
              <a:rPr kumimoji="1" lang="zh-CN" altLang="en-US" sz="1800">
                <a:latin typeface="宋体" panose="02010600030101010101" pitchFamily="2" charset="-122"/>
                <a:cs typeface="Courier New" panose="02070309020205020404" pitchFamily="49" charset="0"/>
              </a:rPr>
              <a:t>    标志类型</a:t>
            </a:r>
            <a:r>
              <a:rPr kumimoji="1" lang="en-US" altLang="zh-CN" sz="1800">
                <a:latin typeface="宋体" panose="02010600030101010101" pitchFamily="2" charset="-122"/>
                <a:cs typeface="Courier New" panose="02070309020205020404" pitchFamily="49" charset="0"/>
              </a:rPr>
              <a:t>(int-</a:t>
            </a:r>
            <a:r>
              <a:rPr kumimoji="1" lang="zh-CN" altLang="en-US" sz="1800">
                <a:latin typeface="宋体" panose="02010600030101010101" pitchFamily="2" charset="-122"/>
                <a:cs typeface="Courier New" panose="02070309020205020404" pitchFamily="49" charset="0"/>
              </a:rPr>
              <a:t>整型，</a:t>
            </a:r>
            <a:r>
              <a:rPr kumimoji="1" lang="en-US" altLang="zh-CN" sz="1800">
                <a:latin typeface="宋体" panose="02010600030101010101" pitchFamily="2" charset="-122"/>
                <a:cs typeface="Courier New" panose="02070309020205020404" pitchFamily="49" charset="0"/>
              </a:rPr>
              <a:t>real-</a:t>
            </a:r>
            <a:r>
              <a:rPr kumimoji="1" lang="zh-CN" altLang="en-US" sz="1800">
                <a:latin typeface="宋体" panose="02010600030101010101" pitchFamily="2" charset="-122"/>
                <a:cs typeface="Courier New" panose="02070309020205020404" pitchFamily="49" charset="0"/>
              </a:rPr>
              <a:t>实型</a:t>
            </a:r>
            <a:r>
              <a:rPr kumimoji="1" lang="en-US" altLang="zh-CN" sz="1800">
                <a:latin typeface="宋体" panose="02010600030101010101" pitchFamily="2" charset="-122"/>
                <a:cs typeface="Courier New" panose="02070309020205020404" pitchFamily="49" charset="0"/>
              </a:rPr>
              <a:t>)</a:t>
            </a:r>
            <a:r>
              <a:rPr kumimoji="1" lang="zh-CN" altLang="en-US" sz="1800">
                <a:latin typeface="宋体" panose="02010600030101010101" pitchFamily="2" charset="-122"/>
                <a:cs typeface="Courier New" panose="02070309020205020404" pitchFamily="49" charset="0"/>
              </a:rPr>
              <a:t>填写到由</a:t>
            </a:r>
            <a:r>
              <a:rPr kumimoji="1" lang="en-US" altLang="zh-CN" sz="1800">
                <a:latin typeface="宋体" panose="02010600030101010101" pitchFamily="2" charset="-122"/>
                <a:cs typeface="Courier New" panose="02070309020205020404" pitchFamily="49" charset="0"/>
              </a:rPr>
              <a:t>P</a:t>
            </a:r>
            <a:r>
              <a:rPr kumimoji="1" lang="zh-CN" altLang="en-US" sz="1800">
                <a:latin typeface="宋体" panose="02010600030101010101" pitchFamily="2" charset="-122"/>
                <a:cs typeface="Courier New" panose="02070309020205020404" pitchFamily="49" charset="0"/>
              </a:rPr>
              <a:t>所指的符号表登记项</a:t>
            </a:r>
            <a:r>
              <a:rPr kumimoji="1" lang="zh-CN" altLang="en-US" sz="1800">
                <a:latin typeface="Courier New" panose="02070309020205020404" pitchFamily="49" charset="0"/>
                <a:cs typeface="Courier New" panose="02070309020205020404" pitchFamily="49" charset="0"/>
              </a:rPr>
              <a:t>“</a:t>
            </a:r>
            <a:r>
              <a:rPr kumimoji="1" lang="zh-CN" altLang="en-US" sz="1800">
                <a:latin typeface="宋体" panose="02010600030101010101" pitchFamily="2" charset="-122"/>
                <a:cs typeface="Courier New" panose="02070309020205020404" pitchFamily="49" charset="0"/>
              </a:rPr>
              <a:t>类型</a:t>
            </a:r>
            <a:r>
              <a:rPr kumimoji="1" lang="zh-CN" altLang="en-US" sz="1800">
                <a:latin typeface="Courier New" panose="02070309020205020404" pitchFamily="49" charset="0"/>
                <a:cs typeface="Courier New" panose="02070309020205020404" pitchFamily="49" charset="0"/>
              </a:rPr>
              <a:t>”</a:t>
            </a:r>
            <a:r>
              <a:rPr kumimoji="1" lang="zh-CN" altLang="en-US" sz="1800">
                <a:latin typeface="宋体" panose="02010600030101010101" pitchFamily="2" charset="-122"/>
                <a:cs typeface="Courier New" panose="02070309020205020404" pitchFamily="49" charset="0"/>
              </a:rPr>
              <a:t>的子栏中。</a:t>
            </a:r>
          </a:p>
          <a:p>
            <a:pPr algn="just">
              <a:buFont typeface="Wingdings" panose="05000000000000000000" pitchFamily="2" charset="2"/>
              <a:buNone/>
            </a:pPr>
            <a:r>
              <a:rPr kumimoji="1" lang="zh-CN" altLang="en-US" sz="1800">
                <a:latin typeface="宋体" panose="02010600030101010101" pitchFamily="2" charset="-122"/>
                <a:cs typeface="Courier New" panose="02070309020205020404" pitchFamily="49" charset="0"/>
              </a:rPr>
              <a:t>  </a:t>
            </a:r>
            <a:r>
              <a:rPr kumimoji="1" lang="zh-CN" altLang="en-US" sz="1800">
                <a:latin typeface="宋体" panose="02010600030101010101" pitchFamily="2" charset="-122"/>
              </a:rPr>
              <a:t>③ </a:t>
            </a:r>
            <a:r>
              <a:rPr kumimoji="1" lang="en-US" altLang="zh-CN" sz="1800">
                <a:latin typeface="宋体" panose="02010600030101010101" pitchFamily="2" charset="-122"/>
                <a:cs typeface="Courier New" panose="02070309020205020404" pitchFamily="49" charset="0"/>
              </a:rPr>
              <a:t>ENTRY</a:t>
            </a:r>
            <a:r>
              <a:rPr kumimoji="1" lang="zh-CN" altLang="en-US" sz="1800">
                <a:latin typeface="宋体" panose="02010600030101010101" pitchFamily="2" charset="-122"/>
                <a:cs typeface="Courier New" panose="02070309020205020404" pitchFamily="49" charset="0"/>
              </a:rPr>
              <a:t>意义和前面所表示的含义相同。</a:t>
            </a:r>
            <a:endParaRPr kumimoji="1" lang="zh-CN" altLang="en-US" sz="1800">
              <a:latin typeface="宋体" panose="02010600030101010101" pitchFamily="2" charset="-122"/>
            </a:endParaRPr>
          </a:p>
        </p:txBody>
      </p:sp>
    </p:spTree>
    <p:extLst>
      <p:ext uri="{BB962C8B-B14F-4D97-AF65-F5344CB8AC3E}">
        <p14:creationId xmlns:p14="http://schemas.microsoft.com/office/powerpoint/2010/main" val="7583872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06562" name="Group 2"/>
          <p:cNvGraphicFramePr>
            <a:graphicFrameLocks noGrp="1"/>
          </p:cNvGraphicFramePr>
          <p:nvPr/>
        </p:nvGraphicFramePr>
        <p:xfrm>
          <a:off x="5334000" y="476250"/>
          <a:ext cx="2895600" cy="1200150"/>
        </p:xfrm>
        <a:graphic>
          <a:graphicData uri="http://schemas.openxmlformats.org/drawingml/2006/table">
            <a:tbl>
              <a:tblPr/>
              <a:tblGrid>
                <a:gridCol w="965200">
                  <a:extLst>
                    <a:ext uri="{9D8B030D-6E8A-4147-A177-3AD203B41FA5}">
                      <a16:colId xmlns:a16="http://schemas.microsoft.com/office/drawing/2014/main" val="1066698543"/>
                    </a:ext>
                  </a:extLst>
                </a:gridCol>
                <a:gridCol w="965200">
                  <a:extLst>
                    <a:ext uri="{9D8B030D-6E8A-4147-A177-3AD203B41FA5}">
                      <a16:colId xmlns:a16="http://schemas.microsoft.com/office/drawing/2014/main" val="1887548313"/>
                    </a:ext>
                  </a:extLst>
                </a:gridCol>
                <a:gridCol w="965200">
                  <a:extLst>
                    <a:ext uri="{9D8B030D-6E8A-4147-A177-3AD203B41FA5}">
                      <a16:colId xmlns:a16="http://schemas.microsoft.com/office/drawing/2014/main" val="3551386452"/>
                    </a:ext>
                  </a:extLst>
                </a:gridCol>
              </a:tblGrid>
              <a:tr h="120015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0"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m</a:t>
                      </a:r>
                    </a:p>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0"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m-1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Y</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•VAL</a:t>
                      </a:r>
                    </a:p>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X</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•VAL</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Y</a:t>
                      </a:r>
                    </a:p>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2316263639"/>
                  </a:ext>
                </a:extLst>
              </a:tr>
            </a:tbl>
          </a:graphicData>
        </a:graphic>
      </p:graphicFrame>
      <p:sp>
        <p:nvSpPr>
          <p:cNvPr id="706574" name="Line 14"/>
          <p:cNvSpPr>
            <a:spLocks noChangeShapeType="1"/>
          </p:cNvSpPr>
          <p:nvPr/>
        </p:nvSpPr>
        <p:spPr bwMode="auto">
          <a:xfrm flipH="1">
            <a:off x="8305800" y="609600"/>
            <a:ext cx="7620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6575" name="Text Box 15"/>
          <p:cNvSpPr txBox="1">
            <a:spLocks noChangeArrowheads="1"/>
          </p:cNvSpPr>
          <p:nvPr/>
        </p:nvSpPr>
        <p:spPr bwMode="auto">
          <a:xfrm>
            <a:off x="9144000" y="404813"/>
            <a:ext cx="12954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TOP(100)</a:t>
            </a:r>
          </a:p>
        </p:txBody>
      </p:sp>
      <p:sp>
        <p:nvSpPr>
          <p:cNvPr id="706576" name="Text Box 16"/>
          <p:cNvSpPr txBox="1">
            <a:spLocks noChangeArrowheads="1"/>
          </p:cNvSpPr>
          <p:nvPr/>
        </p:nvSpPr>
        <p:spPr bwMode="auto">
          <a:xfrm>
            <a:off x="5715000" y="1484313"/>
            <a:ext cx="21336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归约前</a:t>
            </a:r>
          </a:p>
        </p:txBody>
      </p:sp>
      <p:graphicFrame>
        <p:nvGraphicFramePr>
          <p:cNvPr id="706577" name="Group 17"/>
          <p:cNvGraphicFramePr>
            <a:graphicFrameLocks noGrp="1"/>
          </p:cNvGraphicFramePr>
          <p:nvPr/>
        </p:nvGraphicFramePr>
        <p:xfrm>
          <a:off x="5334000" y="2484438"/>
          <a:ext cx="3124200" cy="1154113"/>
        </p:xfrm>
        <a:graphic>
          <a:graphicData uri="http://schemas.openxmlformats.org/drawingml/2006/table">
            <a:tbl>
              <a:tblPr/>
              <a:tblGrid>
                <a:gridCol w="1041400">
                  <a:extLst>
                    <a:ext uri="{9D8B030D-6E8A-4147-A177-3AD203B41FA5}">
                      <a16:colId xmlns:a16="http://schemas.microsoft.com/office/drawing/2014/main" val="4240346696"/>
                    </a:ext>
                  </a:extLst>
                </a:gridCol>
                <a:gridCol w="1041400">
                  <a:extLst>
                    <a:ext uri="{9D8B030D-6E8A-4147-A177-3AD203B41FA5}">
                      <a16:colId xmlns:a16="http://schemas.microsoft.com/office/drawing/2014/main" val="820494441"/>
                    </a:ext>
                  </a:extLst>
                </a:gridCol>
                <a:gridCol w="1041400">
                  <a:extLst>
                    <a:ext uri="{9D8B030D-6E8A-4147-A177-3AD203B41FA5}">
                      <a16:colId xmlns:a16="http://schemas.microsoft.com/office/drawing/2014/main" val="186338157"/>
                    </a:ext>
                  </a:extLst>
                </a:gridCol>
              </a:tblGrid>
              <a:tr h="11541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0"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i</a:t>
                      </a:r>
                    </a:p>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25000" smtClean="0">
                        <a:ln>
                          <a:noFill/>
                        </a:ln>
                        <a:solidFill>
                          <a:schemeClr val="tx1"/>
                        </a:solidFill>
                        <a:effectLst/>
                        <a:latin typeface="Arial" panose="020B0604020202020204" pitchFamily="34"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X</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•VAL</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1703224402"/>
                  </a:ext>
                </a:extLst>
              </a:tr>
            </a:tbl>
          </a:graphicData>
        </a:graphic>
      </p:graphicFrame>
      <p:sp>
        <p:nvSpPr>
          <p:cNvPr id="706589" name="Line 29"/>
          <p:cNvSpPr>
            <a:spLocks noChangeShapeType="1"/>
          </p:cNvSpPr>
          <p:nvPr/>
        </p:nvSpPr>
        <p:spPr bwMode="auto">
          <a:xfrm flipH="1">
            <a:off x="8458200" y="2590800"/>
            <a:ext cx="685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6590" name="Text Box 30"/>
          <p:cNvSpPr txBox="1">
            <a:spLocks noChangeArrowheads="1"/>
          </p:cNvSpPr>
          <p:nvPr/>
        </p:nvSpPr>
        <p:spPr bwMode="auto">
          <a:xfrm>
            <a:off x="9144000" y="2413001"/>
            <a:ext cx="12192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TOP(99)</a:t>
            </a:r>
          </a:p>
        </p:txBody>
      </p:sp>
      <p:sp>
        <p:nvSpPr>
          <p:cNvPr id="706591" name="Text Box 31"/>
          <p:cNvSpPr txBox="1">
            <a:spLocks noChangeArrowheads="1"/>
          </p:cNvSpPr>
          <p:nvPr/>
        </p:nvSpPr>
        <p:spPr bwMode="auto">
          <a:xfrm>
            <a:off x="5867400" y="3494088"/>
            <a:ext cx="18288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归约后</a:t>
            </a:r>
          </a:p>
        </p:txBody>
      </p:sp>
      <p:sp>
        <p:nvSpPr>
          <p:cNvPr id="706592" name="Rectangle 32"/>
          <p:cNvSpPr>
            <a:spLocks noChangeArrowheads="1"/>
          </p:cNvSpPr>
          <p:nvPr/>
        </p:nvSpPr>
        <p:spPr bwMode="auto">
          <a:xfrm>
            <a:off x="6324600" y="2090738"/>
            <a:ext cx="990600" cy="369332"/>
          </a:xfrm>
          <a:prstGeom prst="rect">
            <a:avLst/>
          </a:prstGeom>
          <a:noFill/>
          <a:ln w="28575" algn="ctr">
            <a:solidFill>
              <a:schemeClr val="tx1"/>
            </a:solidFill>
            <a:prstDash val="dash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0"/>
              </a:spcBef>
              <a:buFontTx/>
              <a:buNone/>
            </a:pPr>
            <a:r>
              <a:rPr lang="en-US" altLang="zh-CN">
                <a:effectLst>
                  <a:outerShdw blurRad="38100" dist="38100" dir="2700000" algn="tl">
                    <a:srgbClr val="000000"/>
                  </a:outerShdw>
                </a:effectLst>
                <a:latin typeface="Arial" panose="020B0604020202020204" pitchFamily="34" charset="0"/>
              </a:rPr>
              <a:t>Y•VAL</a:t>
            </a:r>
          </a:p>
        </p:txBody>
      </p:sp>
      <p:graphicFrame>
        <p:nvGraphicFramePr>
          <p:cNvPr id="706593" name="Group 33"/>
          <p:cNvGraphicFramePr>
            <a:graphicFrameLocks noGrp="1"/>
          </p:cNvGraphicFramePr>
          <p:nvPr/>
        </p:nvGraphicFramePr>
        <p:xfrm>
          <a:off x="5181600" y="4359275"/>
          <a:ext cx="3429000" cy="1150938"/>
        </p:xfrm>
        <a:graphic>
          <a:graphicData uri="http://schemas.openxmlformats.org/drawingml/2006/table">
            <a:tbl>
              <a:tblPr/>
              <a:tblGrid>
                <a:gridCol w="1143000">
                  <a:extLst>
                    <a:ext uri="{9D8B030D-6E8A-4147-A177-3AD203B41FA5}">
                      <a16:colId xmlns:a16="http://schemas.microsoft.com/office/drawing/2014/main" val="119188644"/>
                    </a:ext>
                  </a:extLst>
                </a:gridCol>
                <a:gridCol w="1143000">
                  <a:extLst>
                    <a:ext uri="{9D8B030D-6E8A-4147-A177-3AD203B41FA5}">
                      <a16:colId xmlns:a16="http://schemas.microsoft.com/office/drawing/2014/main" val="2122669419"/>
                    </a:ext>
                  </a:extLst>
                </a:gridCol>
                <a:gridCol w="1143000">
                  <a:extLst>
                    <a:ext uri="{9D8B030D-6E8A-4147-A177-3AD203B41FA5}">
                      <a16:colId xmlns:a16="http://schemas.microsoft.com/office/drawing/2014/main" val="711798049"/>
                    </a:ext>
                  </a:extLst>
                </a:gridCol>
              </a:tblGrid>
              <a:tr h="115093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0"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•VAL</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cap="flat">
                      <a:noFill/>
                    </a:lnB>
                    <a:lnTlToBr>
                      <a:noFill/>
                    </a:lnTlToBr>
                    <a:lnBlToTr>
                      <a:noFill/>
                    </a:lnBlToTr>
                    <a:noFill/>
                  </a:tcPr>
                </a:tc>
                <a:extLst>
                  <a:ext uri="{0D108BD9-81ED-4DB2-BD59-A6C34878D82A}">
                    <a16:rowId xmlns:a16="http://schemas.microsoft.com/office/drawing/2014/main" val="460225645"/>
                  </a:ext>
                </a:extLst>
              </a:tr>
            </a:tbl>
          </a:graphicData>
        </a:graphic>
      </p:graphicFrame>
      <p:sp>
        <p:nvSpPr>
          <p:cNvPr id="706605" name="Line 45"/>
          <p:cNvSpPr>
            <a:spLocks noChangeShapeType="1"/>
          </p:cNvSpPr>
          <p:nvPr/>
        </p:nvSpPr>
        <p:spPr bwMode="auto">
          <a:xfrm flipH="1">
            <a:off x="8610600" y="4495800"/>
            <a:ext cx="6858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6606" name="Text Box 46"/>
          <p:cNvSpPr txBox="1">
            <a:spLocks noChangeArrowheads="1"/>
          </p:cNvSpPr>
          <p:nvPr/>
        </p:nvSpPr>
        <p:spPr bwMode="auto">
          <a:xfrm>
            <a:off x="9372600" y="4287838"/>
            <a:ext cx="12954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TOP(99)</a:t>
            </a:r>
          </a:p>
        </p:txBody>
      </p:sp>
      <p:sp>
        <p:nvSpPr>
          <p:cNvPr id="706607" name="Text Box 47"/>
          <p:cNvSpPr txBox="1">
            <a:spLocks noChangeArrowheads="1"/>
          </p:cNvSpPr>
          <p:nvPr/>
        </p:nvSpPr>
        <p:spPr bwMode="auto">
          <a:xfrm>
            <a:off x="6019800" y="5367338"/>
            <a:ext cx="14478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求值后</a:t>
            </a:r>
          </a:p>
        </p:txBody>
      </p:sp>
      <p:sp>
        <p:nvSpPr>
          <p:cNvPr id="706608" name="Text Box 48"/>
          <p:cNvSpPr txBox="1">
            <a:spLocks noChangeArrowheads="1"/>
          </p:cNvSpPr>
          <p:nvPr/>
        </p:nvSpPr>
        <p:spPr bwMode="auto">
          <a:xfrm>
            <a:off x="5181600" y="6021388"/>
            <a:ext cx="3938588"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A•VAL:=Y•VAL</a:t>
            </a:r>
            <a:r>
              <a:rPr lang="zh-CN" altLang="en-US">
                <a:effectLst>
                  <a:outerShdw blurRad="38100" dist="38100" dir="2700000" algn="tl">
                    <a:srgbClr val="000000"/>
                  </a:outerShdw>
                </a:effectLst>
                <a:latin typeface="Arial" panose="020B0604020202020204" pitchFamily="34" charset="0"/>
              </a:rPr>
              <a:t>和</a:t>
            </a:r>
            <a:r>
              <a:rPr lang="en-US" altLang="zh-CN">
                <a:effectLst>
                  <a:outerShdw blurRad="38100" dist="38100" dir="2700000" algn="tl">
                    <a:srgbClr val="000000"/>
                  </a:outerShdw>
                </a:effectLst>
                <a:latin typeface="Arial" panose="020B0604020202020204" pitchFamily="34" charset="0"/>
              </a:rPr>
              <a:t>X•VAL</a:t>
            </a:r>
            <a:r>
              <a:rPr lang="zh-CN" altLang="en-US">
                <a:effectLst>
                  <a:outerShdw blurRad="38100" dist="38100" dir="2700000" algn="tl">
                    <a:srgbClr val="000000"/>
                  </a:outerShdw>
                </a:effectLst>
                <a:latin typeface="Arial" panose="020B0604020202020204" pitchFamily="34" charset="0"/>
              </a:rPr>
              <a:t>的处理结果</a:t>
            </a:r>
          </a:p>
        </p:txBody>
      </p:sp>
      <p:sp>
        <p:nvSpPr>
          <p:cNvPr id="706609" name="Text Box 49"/>
          <p:cNvSpPr txBox="1">
            <a:spLocks noChangeArrowheads="1"/>
          </p:cNvSpPr>
          <p:nvPr/>
        </p:nvSpPr>
        <p:spPr bwMode="auto">
          <a:xfrm>
            <a:off x="1774825" y="549276"/>
            <a:ext cx="3124200"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Clr>
                <a:schemeClr val="hlink"/>
              </a:buClr>
              <a:buSzPct val="80000"/>
            </a:pPr>
            <a:r>
              <a:rPr lang="zh-CN" altLang="en-US" sz="2000" b="1" dirty="0"/>
              <a:t>我们假定先归约后执行语义子程序，所以</a:t>
            </a:r>
            <a:r>
              <a:rPr lang="zh-CN" altLang="en-US" b="1" dirty="0"/>
              <a:t>当</a:t>
            </a:r>
            <a:r>
              <a:rPr lang="en-US" altLang="zh-CN" b="1" dirty="0"/>
              <a:t>X</a:t>
            </a:r>
            <a:r>
              <a:rPr lang="zh-CN" altLang="en-US" b="1" dirty="0"/>
              <a:t>，</a:t>
            </a:r>
            <a:r>
              <a:rPr lang="en-US" altLang="zh-CN" b="1" dirty="0"/>
              <a:t>Y</a:t>
            </a:r>
            <a:r>
              <a:rPr lang="zh-CN" altLang="en-US" b="1" dirty="0"/>
              <a:t>归约为</a:t>
            </a:r>
            <a:r>
              <a:rPr lang="en-US" altLang="zh-CN" b="1" dirty="0"/>
              <a:t>A</a:t>
            </a:r>
            <a:r>
              <a:rPr lang="zh-CN" altLang="en-US" b="1" dirty="0"/>
              <a:t>时，此时栈顶</a:t>
            </a:r>
          </a:p>
          <a:p>
            <a:pPr>
              <a:buClr>
                <a:schemeClr val="hlink"/>
              </a:buClr>
              <a:buSzPct val="80000"/>
            </a:pPr>
            <a:r>
              <a:rPr lang="zh-CN" altLang="en-US" b="1" dirty="0"/>
              <a:t>指针下退。</a:t>
            </a:r>
          </a:p>
          <a:p>
            <a:pPr>
              <a:buClr>
                <a:schemeClr val="hlink"/>
              </a:buClr>
              <a:buSzPct val="80000"/>
            </a:pPr>
            <a:r>
              <a:rPr lang="zh-CN" altLang="en-US" b="1" dirty="0"/>
              <a:t>例如：开始</a:t>
            </a:r>
            <a:r>
              <a:rPr lang="en-US" altLang="zh-CN" b="1" dirty="0"/>
              <a:t>TOP</a:t>
            </a:r>
            <a:r>
              <a:rPr lang="zh-CN" altLang="en-US" b="1" dirty="0"/>
              <a:t>指</a:t>
            </a:r>
            <a:r>
              <a:rPr lang="en-US" altLang="zh-CN" b="1" dirty="0"/>
              <a:t>100</a:t>
            </a:r>
          </a:p>
          <a:p>
            <a:pPr>
              <a:buClr>
                <a:schemeClr val="hlink"/>
              </a:buClr>
              <a:buSzPct val="80000"/>
            </a:pPr>
            <a:r>
              <a:rPr lang="en-US" altLang="zh-CN" b="1" dirty="0"/>
              <a:t> VAL[TOP]</a:t>
            </a:r>
            <a:r>
              <a:rPr lang="zh-CN" altLang="en-US" b="1" dirty="0"/>
              <a:t>：</a:t>
            </a:r>
            <a:r>
              <a:rPr lang="en-US" altLang="zh-CN" b="1" dirty="0"/>
              <a:t>=Y.VAL</a:t>
            </a:r>
            <a:r>
              <a:rPr lang="zh-CN" altLang="en-US" b="1" dirty="0"/>
              <a:t>（</a:t>
            </a:r>
            <a:r>
              <a:rPr lang="en-US" altLang="zh-CN" b="1" dirty="0"/>
              <a:t>100</a:t>
            </a:r>
            <a:r>
              <a:rPr lang="zh-CN" altLang="en-US" b="1" dirty="0"/>
              <a:t>）</a:t>
            </a:r>
          </a:p>
          <a:p>
            <a:pPr>
              <a:buClr>
                <a:schemeClr val="hlink"/>
              </a:buClr>
              <a:buSzPct val="80000"/>
            </a:pPr>
            <a:r>
              <a:rPr lang="zh-CN" altLang="en-US" b="1" dirty="0"/>
              <a:t> </a:t>
            </a:r>
            <a:r>
              <a:rPr lang="en-US" altLang="zh-CN" b="1" dirty="0"/>
              <a:t>VAL[TOP-1]</a:t>
            </a:r>
            <a:r>
              <a:rPr lang="zh-CN" altLang="en-US" b="1" dirty="0"/>
              <a:t>：</a:t>
            </a:r>
            <a:r>
              <a:rPr lang="en-US" altLang="zh-CN" b="1" dirty="0"/>
              <a:t>=X.VAL</a:t>
            </a:r>
            <a:r>
              <a:rPr lang="zh-CN" altLang="en-US" b="1" dirty="0"/>
              <a:t>（</a:t>
            </a:r>
            <a:r>
              <a:rPr lang="en-US" altLang="zh-CN" b="1" dirty="0"/>
              <a:t>99</a:t>
            </a:r>
            <a:r>
              <a:rPr lang="zh-CN" altLang="en-US" b="1" dirty="0"/>
              <a:t>）</a:t>
            </a:r>
          </a:p>
          <a:p>
            <a:pPr>
              <a:buClr>
                <a:schemeClr val="hlink"/>
              </a:buClr>
              <a:buSzPct val="80000"/>
            </a:pPr>
            <a:r>
              <a:rPr lang="zh-CN" altLang="en-US" b="1" dirty="0"/>
              <a:t>若归约后，此时</a:t>
            </a:r>
            <a:r>
              <a:rPr lang="en-US" altLang="zh-CN" b="1" dirty="0"/>
              <a:t>TOP</a:t>
            </a:r>
            <a:r>
              <a:rPr lang="zh-CN" altLang="en-US" b="1" dirty="0"/>
              <a:t>指</a:t>
            </a:r>
            <a:r>
              <a:rPr lang="en-US" altLang="zh-CN" b="1" dirty="0"/>
              <a:t>99</a:t>
            </a:r>
            <a:r>
              <a:rPr lang="zh-CN" altLang="en-US" b="1" dirty="0"/>
              <a:t>，所以</a:t>
            </a:r>
          </a:p>
          <a:p>
            <a:pPr>
              <a:buClr>
                <a:schemeClr val="hlink"/>
              </a:buClr>
              <a:buSzPct val="80000"/>
            </a:pPr>
            <a:r>
              <a:rPr lang="en-US" altLang="zh-CN" b="1" dirty="0"/>
              <a:t>VAL[TOP]</a:t>
            </a:r>
            <a:r>
              <a:rPr lang="zh-CN" altLang="en-US" b="1" dirty="0"/>
              <a:t>：</a:t>
            </a:r>
            <a:r>
              <a:rPr lang="en-US" altLang="zh-CN" b="1" dirty="0"/>
              <a:t>=X.VAL</a:t>
            </a:r>
            <a:r>
              <a:rPr lang="zh-CN" altLang="en-US" b="1" dirty="0"/>
              <a:t>（</a:t>
            </a:r>
            <a:r>
              <a:rPr lang="en-US" altLang="zh-CN" b="1" dirty="0"/>
              <a:t>99</a:t>
            </a:r>
            <a:r>
              <a:rPr lang="zh-CN" altLang="en-US" b="1" dirty="0"/>
              <a:t>）</a:t>
            </a:r>
          </a:p>
          <a:p>
            <a:pPr>
              <a:buClr>
                <a:schemeClr val="hlink"/>
              </a:buClr>
              <a:buSzPct val="80000"/>
            </a:pPr>
            <a:r>
              <a:rPr lang="zh-CN" altLang="en-US" b="1" dirty="0"/>
              <a:t> </a:t>
            </a:r>
            <a:r>
              <a:rPr lang="en-US" altLang="zh-CN" b="1" dirty="0"/>
              <a:t>VAL[TOP+1]</a:t>
            </a:r>
            <a:r>
              <a:rPr lang="zh-CN" altLang="en-US" b="1" dirty="0"/>
              <a:t>：</a:t>
            </a:r>
            <a:r>
              <a:rPr lang="en-US" altLang="zh-CN" b="1" dirty="0"/>
              <a:t>=Y.VAL</a:t>
            </a:r>
            <a:r>
              <a:rPr lang="zh-CN" altLang="en-US" b="1" dirty="0"/>
              <a:t>（</a:t>
            </a:r>
            <a:r>
              <a:rPr lang="en-US" altLang="zh-CN" b="1" dirty="0"/>
              <a:t>100</a:t>
            </a:r>
            <a:r>
              <a:rPr lang="zh-CN" altLang="en-US" b="1" dirty="0"/>
              <a:t>）</a:t>
            </a:r>
          </a:p>
          <a:p>
            <a:pPr>
              <a:buClr>
                <a:schemeClr val="hlink"/>
              </a:buClr>
              <a:buSzPct val="80000"/>
            </a:pPr>
            <a:r>
              <a:rPr lang="zh-CN" altLang="en-US" b="1" dirty="0"/>
              <a:t>若求值后，此时</a:t>
            </a:r>
            <a:r>
              <a:rPr lang="en-US" altLang="zh-CN" b="1" dirty="0"/>
              <a:t>TOP</a:t>
            </a:r>
            <a:r>
              <a:rPr lang="zh-CN" altLang="en-US" b="1" dirty="0"/>
              <a:t>指</a:t>
            </a:r>
            <a:r>
              <a:rPr lang="en-US" altLang="zh-CN" b="1" dirty="0"/>
              <a:t>99</a:t>
            </a:r>
            <a:r>
              <a:rPr lang="zh-CN" altLang="en-US" b="1" dirty="0"/>
              <a:t>，所以</a:t>
            </a:r>
          </a:p>
          <a:p>
            <a:pPr>
              <a:buClr>
                <a:schemeClr val="hlink"/>
              </a:buClr>
              <a:buSzPct val="80000"/>
            </a:pPr>
            <a:r>
              <a:rPr lang="en-US" altLang="zh-CN" b="1" dirty="0"/>
              <a:t>VAL[TOP]</a:t>
            </a:r>
            <a:r>
              <a:rPr lang="zh-CN" altLang="en-US" b="1" dirty="0"/>
              <a:t>：</a:t>
            </a:r>
            <a:r>
              <a:rPr lang="en-US" altLang="zh-CN" b="1" dirty="0"/>
              <a:t>=A.VAL</a:t>
            </a:r>
            <a:r>
              <a:rPr lang="zh-CN" altLang="en-US" b="1" dirty="0"/>
              <a:t>（</a:t>
            </a:r>
            <a:r>
              <a:rPr lang="en-US" altLang="zh-CN" b="1" dirty="0"/>
              <a:t>99</a:t>
            </a:r>
            <a:r>
              <a:rPr lang="zh-CN" altLang="en-US" b="1" dirty="0"/>
              <a:t>）</a:t>
            </a:r>
          </a:p>
        </p:txBody>
      </p:sp>
    </p:spTree>
    <p:extLst>
      <p:ext uri="{BB962C8B-B14F-4D97-AF65-F5344CB8AC3E}">
        <p14:creationId xmlns:p14="http://schemas.microsoft.com/office/powerpoint/2010/main" val="3189680174"/>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594" name="Rectangle 2"/>
          <p:cNvSpPr>
            <a:spLocks noGrp="1" noChangeArrowheads="1"/>
          </p:cNvSpPr>
          <p:nvPr>
            <p:ph type="body" idx="1"/>
          </p:nvPr>
        </p:nvSpPr>
        <p:spPr>
          <a:xfrm>
            <a:off x="2057400" y="685800"/>
            <a:ext cx="8153400" cy="5715000"/>
          </a:xfrm>
        </p:spPr>
        <p:txBody>
          <a:bodyPr/>
          <a:lstStyle/>
          <a:p>
            <a:pPr algn="just">
              <a:buFont typeface="Wingdings" panose="05000000000000000000" pitchFamily="2" charset="2"/>
              <a:buNone/>
            </a:pPr>
            <a:r>
              <a:rPr kumimoji="1" lang="en-US" altLang="zh-CN" sz="1800" dirty="0">
                <a:latin typeface="宋体" panose="02010600030101010101" pitchFamily="2" charset="-122"/>
              </a:rPr>
              <a:t> </a:t>
            </a:r>
          </a:p>
          <a:p>
            <a:pPr algn="just">
              <a:buFont typeface="Wingdings" panose="05000000000000000000" pitchFamily="2" charset="2"/>
              <a:buNone/>
            </a:pPr>
            <a:r>
              <a:rPr kumimoji="1" lang="en-US" altLang="zh-CN" sz="1800" dirty="0">
                <a:latin typeface="宋体" panose="02010600030101010101" pitchFamily="2" charset="-122"/>
              </a:rPr>
              <a:t>  </a:t>
            </a:r>
            <a:r>
              <a:rPr kumimoji="1" lang="en-US" altLang="zh-CN" sz="1800" b="1" dirty="0">
                <a:solidFill>
                  <a:srgbClr val="C00000"/>
                </a:solidFill>
                <a:latin typeface="宋体" panose="02010600030101010101" pitchFamily="2" charset="-122"/>
              </a:rPr>
              <a:t>2)</a:t>
            </a:r>
            <a:r>
              <a:rPr kumimoji="1" lang="zh-CN" altLang="en-US" sz="1800" dirty="0">
                <a:latin typeface="宋体" panose="02010600030101010101" pitchFamily="2" charset="-122"/>
              </a:rPr>
              <a:t>语义子程序的描述</a:t>
            </a:r>
          </a:p>
          <a:p>
            <a:pPr algn="just">
              <a:buFont typeface="Wingdings" panose="05000000000000000000" pitchFamily="2" charset="2"/>
              <a:buNone/>
            </a:pPr>
            <a:r>
              <a:rPr kumimoji="1" lang="zh-CN" altLang="en-US" sz="1800" dirty="0">
                <a:latin typeface="宋体" panose="02010600030101010101" pitchFamily="2" charset="-122"/>
                <a:cs typeface="Courier New" panose="02070309020205020404" pitchFamily="49" charset="0"/>
              </a:rPr>
              <a:t> </a:t>
            </a:r>
          </a:p>
          <a:p>
            <a:pPr algn="just">
              <a:buFont typeface="Wingdings" panose="05000000000000000000" pitchFamily="2" charset="2"/>
              <a:buNone/>
            </a:pPr>
            <a:r>
              <a:rPr kumimoji="1" lang="zh-CN" altLang="en-US" sz="1800" dirty="0">
                <a:latin typeface="宋体" panose="02010600030101010101" pitchFamily="2" charset="-122"/>
                <a:cs typeface="Courier New" panose="02070309020205020404" pitchFamily="49" charset="0"/>
              </a:rPr>
              <a:t>  </a:t>
            </a:r>
            <a:r>
              <a:rPr kumimoji="1" lang="zh-CN" altLang="en-US" sz="1800" dirty="0">
                <a:latin typeface="宋体" panose="02010600030101010101" pitchFamily="2" charset="-122"/>
              </a:rPr>
              <a:t>① </a:t>
            </a:r>
            <a:r>
              <a:rPr kumimoji="1" lang="en-US" altLang="zh-CN" sz="1800" dirty="0">
                <a:latin typeface="宋体" panose="02010600030101010101" pitchFamily="2" charset="-122"/>
                <a:cs typeface="Courier New" panose="02070309020205020404" pitchFamily="49" charset="0"/>
              </a:rPr>
              <a:t>D∷=integer </a:t>
            </a:r>
            <a:r>
              <a:rPr kumimoji="1" lang="en-US" altLang="zh-CN" sz="1800" dirty="0" err="1">
                <a:latin typeface="宋体" panose="02010600030101010101" pitchFamily="2" charset="-122"/>
                <a:cs typeface="Courier New" panose="02070309020205020404" pitchFamily="49" charset="0"/>
              </a:rPr>
              <a:t>i</a:t>
            </a:r>
            <a:r>
              <a:rPr kumimoji="1" lang="en-US" altLang="zh-CN" sz="1800" dirty="0">
                <a:latin typeface="宋体" panose="02010600030101010101" pitchFamily="2" charset="-122"/>
                <a:cs typeface="Courier New" panose="02070309020205020404" pitchFamily="49" charset="0"/>
              </a:rPr>
              <a:t></a:t>
            </a:r>
          </a:p>
          <a:p>
            <a:pPr algn="just">
              <a:buFont typeface="Wingdings" panose="05000000000000000000" pitchFamily="2" charset="2"/>
              <a:buNone/>
            </a:pPr>
            <a:r>
              <a:rPr kumimoji="1" lang="en-US" altLang="zh-CN" sz="1800" dirty="0">
                <a:latin typeface="宋体" panose="02010600030101010101" pitchFamily="2" charset="-122"/>
                <a:cs typeface="Courier New" panose="02070309020205020404" pitchFamily="49" charset="0"/>
              </a:rPr>
              <a:t>      {FILL (ENTRY(</a:t>
            </a:r>
            <a:r>
              <a:rPr kumimoji="1" lang="en-US" altLang="zh-CN" sz="1800" dirty="0" err="1">
                <a:latin typeface="宋体" panose="02010600030101010101" pitchFamily="2" charset="-122"/>
                <a:cs typeface="Courier New" panose="02070309020205020404" pitchFamily="49" charset="0"/>
              </a:rPr>
              <a:t>i</a:t>
            </a:r>
            <a:r>
              <a:rPr kumimoji="1" lang="en-US" altLang="zh-CN" sz="1800" dirty="0">
                <a:latin typeface="宋体" panose="02010600030101010101" pitchFamily="2" charset="-122"/>
                <a:cs typeface="Courier New" panose="02070309020205020404" pitchFamily="49" charset="0"/>
              </a:rPr>
              <a:t>),</a:t>
            </a:r>
            <a:r>
              <a:rPr kumimoji="1" lang="en-US" altLang="zh-CN" sz="1800" dirty="0" err="1">
                <a:latin typeface="宋体" panose="02010600030101010101" pitchFamily="2" charset="-122"/>
                <a:cs typeface="Courier New" panose="02070309020205020404" pitchFamily="49" charset="0"/>
              </a:rPr>
              <a:t>int</a:t>
            </a:r>
            <a:r>
              <a:rPr kumimoji="1" lang="en-US" altLang="zh-CN" sz="1800" dirty="0">
                <a:latin typeface="宋体" panose="02010600030101010101" pitchFamily="2" charset="-122"/>
                <a:cs typeface="Courier New" panose="02070309020205020404" pitchFamily="49" charset="0"/>
              </a:rPr>
              <a:t>);D</a:t>
            </a:r>
            <a:r>
              <a:rPr kumimoji="1" lang="en-US" altLang="zh-CN" sz="1800" dirty="0">
                <a:latin typeface="Courier New" panose="02070309020205020404" pitchFamily="49" charset="0"/>
                <a:cs typeface="Courier New" panose="02070309020205020404" pitchFamily="49" charset="0"/>
              </a:rPr>
              <a:t>·</a:t>
            </a:r>
            <a:r>
              <a:rPr kumimoji="1" lang="en-US" altLang="zh-CN" sz="1800" dirty="0">
                <a:latin typeface="宋体" panose="02010600030101010101" pitchFamily="2" charset="-122"/>
                <a:cs typeface="Courier New" panose="02070309020205020404" pitchFamily="49" charset="0"/>
              </a:rPr>
              <a:t>ATT:=</a:t>
            </a:r>
            <a:r>
              <a:rPr kumimoji="1" lang="en-US" altLang="zh-CN" sz="1800" dirty="0" err="1">
                <a:latin typeface="宋体" panose="02010600030101010101" pitchFamily="2" charset="-122"/>
                <a:cs typeface="Courier New" panose="02070309020205020404" pitchFamily="49" charset="0"/>
              </a:rPr>
              <a:t>int</a:t>
            </a:r>
            <a:r>
              <a:rPr kumimoji="1" lang="en-US" altLang="zh-CN" sz="1800" dirty="0">
                <a:latin typeface="宋体" panose="02010600030101010101" pitchFamily="2" charset="-122"/>
                <a:cs typeface="Courier New" panose="02070309020205020404" pitchFamily="49" charset="0"/>
              </a:rPr>
              <a:t>}</a:t>
            </a:r>
          </a:p>
          <a:p>
            <a:pPr algn="just">
              <a:buFont typeface="Wingdings" panose="05000000000000000000" pitchFamily="2" charset="2"/>
              <a:buNone/>
            </a:pPr>
            <a:r>
              <a:rPr kumimoji="1" lang="en-US" altLang="zh-CN" sz="1800" dirty="0">
                <a:latin typeface="宋体" panose="02010600030101010101" pitchFamily="2" charset="-122"/>
                <a:cs typeface="Courier New" panose="02070309020205020404" pitchFamily="49" charset="0"/>
              </a:rPr>
              <a:t>  </a:t>
            </a:r>
            <a:r>
              <a:rPr kumimoji="1" lang="en-US" altLang="zh-CN" sz="1800" dirty="0">
                <a:latin typeface="宋体" panose="02010600030101010101" pitchFamily="2" charset="-122"/>
              </a:rPr>
              <a:t>②</a:t>
            </a:r>
            <a:r>
              <a:rPr kumimoji="1" lang="en-US" altLang="zh-CN" sz="1800" dirty="0">
                <a:latin typeface="宋体" panose="02010600030101010101" pitchFamily="2" charset="-122"/>
                <a:cs typeface="Courier New" panose="02070309020205020404" pitchFamily="49" charset="0"/>
              </a:rPr>
              <a:t> D∷=real </a:t>
            </a:r>
            <a:r>
              <a:rPr kumimoji="1" lang="en-US" altLang="zh-CN" sz="1800" dirty="0" err="1">
                <a:latin typeface="宋体" panose="02010600030101010101" pitchFamily="2" charset="-122"/>
                <a:cs typeface="Courier New" panose="02070309020205020404" pitchFamily="49" charset="0"/>
              </a:rPr>
              <a:t>i</a:t>
            </a:r>
            <a:r>
              <a:rPr kumimoji="1" lang="en-US" altLang="zh-CN" sz="1800" dirty="0">
                <a:latin typeface="宋体" panose="02010600030101010101" pitchFamily="2" charset="-122"/>
                <a:cs typeface="Courier New" panose="02070309020205020404" pitchFamily="49" charset="0"/>
              </a:rPr>
              <a:t></a:t>
            </a:r>
          </a:p>
          <a:p>
            <a:pPr algn="just">
              <a:buFont typeface="Wingdings" panose="05000000000000000000" pitchFamily="2" charset="2"/>
              <a:buNone/>
            </a:pPr>
            <a:r>
              <a:rPr kumimoji="1" lang="en-US" altLang="zh-CN" sz="1800" dirty="0">
                <a:latin typeface="宋体" panose="02010600030101010101" pitchFamily="2" charset="-122"/>
                <a:cs typeface="Courier New" panose="02070309020205020404" pitchFamily="49" charset="0"/>
              </a:rPr>
              <a:t>      {FILL(ENTRY(</a:t>
            </a:r>
            <a:r>
              <a:rPr kumimoji="1" lang="en-US" altLang="zh-CN" sz="1800" dirty="0" err="1">
                <a:latin typeface="宋体" panose="02010600030101010101" pitchFamily="2" charset="-122"/>
                <a:cs typeface="Courier New" panose="02070309020205020404" pitchFamily="49" charset="0"/>
              </a:rPr>
              <a:t>i</a:t>
            </a:r>
            <a:r>
              <a:rPr kumimoji="1" lang="en-US" altLang="zh-CN" sz="1800" dirty="0">
                <a:latin typeface="宋体" panose="02010600030101010101" pitchFamily="2" charset="-122"/>
                <a:cs typeface="Courier New" panose="02070309020205020404" pitchFamily="49" charset="0"/>
              </a:rPr>
              <a:t>),real);D</a:t>
            </a:r>
            <a:r>
              <a:rPr kumimoji="1" lang="en-US" altLang="zh-CN" sz="1800" dirty="0">
                <a:latin typeface="Courier New" panose="02070309020205020404" pitchFamily="49" charset="0"/>
                <a:cs typeface="Courier New" panose="02070309020205020404" pitchFamily="49" charset="0"/>
              </a:rPr>
              <a:t>·</a:t>
            </a:r>
            <a:r>
              <a:rPr kumimoji="1" lang="en-US" altLang="zh-CN" sz="1800" dirty="0">
                <a:latin typeface="宋体" panose="02010600030101010101" pitchFamily="2" charset="-122"/>
                <a:cs typeface="Courier New" panose="02070309020205020404" pitchFamily="49" charset="0"/>
              </a:rPr>
              <a:t>ATT:=real}</a:t>
            </a:r>
          </a:p>
          <a:p>
            <a:pPr algn="just">
              <a:buFont typeface="Wingdings" panose="05000000000000000000" pitchFamily="2" charset="2"/>
              <a:buNone/>
            </a:pPr>
            <a:r>
              <a:rPr kumimoji="1" lang="en-US" altLang="zh-CN" sz="1800" dirty="0">
                <a:latin typeface="宋体" panose="02010600030101010101" pitchFamily="2" charset="-122"/>
                <a:cs typeface="Courier New" panose="02070309020205020404" pitchFamily="49" charset="0"/>
              </a:rPr>
              <a:t>  </a:t>
            </a:r>
            <a:r>
              <a:rPr kumimoji="1" lang="en-US" altLang="zh-CN" sz="1800" dirty="0">
                <a:latin typeface="宋体" panose="02010600030101010101" pitchFamily="2" charset="-122"/>
              </a:rPr>
              <a:t>③</a:t>
            </a:r>
            <a:r>
              <a:rPr kumimoji="1" lang="en-US" altLang="zh-CN" sz="1800" dirty="0">
                <a:latin typeface="宋体" panose="02010600030101010101" pitchFamily="2" charset="-122"/>
                <a:cs typeface="Courier New" panose="02070309020205020404" pitchFamily="49" charset="0"/>
              </a:rPr>
              <a:t> D∷=D</a:t>
            </a:r>
            <a:r>
              <a:rPr kumimoji="1" lang="en-US" altLang="zh-CN" sz="1800" baseline="30000" dirty="0">
                <a:latin typeface="宋体" panose="02010600030101010101" pitchFamily="2" charset="-122"/>
                <a:cs typeface="Courier New" panose="02070309020205020404" pitchFamily="49" charset="0"/>
              </a:rPr>
              <a:t>(1)</a:t>
            </a:r>
            <a:r>
              <a:rPr kumimoji="1" lang="en-US" altLang="zh-CN" sz="1800" dirty="0">
                <a:latin typeface="宋体" panose="02010600030101010101" pitchFamily="2" charset="-122"/>
                <a:cs typeface="Courier New" panose="02070309020205020404" pitchFamily="49" charset="0"/>
              </a:rPr>
              <a:t>,</a:t>
            </a:r>
            <a:r>
              <a:rPr kumimoji="1" lang="en-US" altLang="zh-CN" sz="1800" dirty="0" err="1">
                <a:latin typeface="宋体" panose="02010600030101010101" pitchFamily="2" charset="-122"/>
                <a:cs typeface="Courier New" panose="02070309020205020404" pitchFamily="49" charset="0"/>
              </a:rPr>
              <a:t>i</a:t>
            </a:r>
            <a:r>
              <a:rPr kumimoji="1" lang="en-US" altLang="zh-CN" sz="1800" dirty="0">
                <a:latin typeface="宋体" panose="02010600030101010101" pitchFamily="2" charset="-122"/>
                <a:cs typeface="Courier New" panose="02070309020205020404" pitchFamily="49" charset="0"/>
              </a:rPr>
              <a:t></a:t>
            </a:r>
          </a:p>
          <a:p>
            <a:pPr algn="just">
              <a:buFont typeface="Wingdings" panose="05000000000000000000" pitchFamily="2" charset="2"/>
              <a:buNone/>
            </a:pPr>
            <a:r>
              <a:rPr kumimoji="1" lang="en-US" altLang="zh-CN" sz="1800" dirty="0">
                <a:latin typeface="宋体" panose="02010600030101010101" pitchFamily="2" charset="-122"/>
                <a:cs typeface="Courier New" panose="02070309020205020404" pitchFamily="49" charset="0"/>
              </a:rPr>
              <a:t>     {FILL (ENTRY(</a:t>
            </a:r>
            <a:r>
              <a:rPr kumimoji="1" lang="en-US" altLang="zh-CN" sz="1800" dirty="0" err="1">
                <a:latin typeface="宋体" panose="02010600030101010101" pitchFamily="2" charset="-122"/>
                <a:cs typeface="Courier New" panose="02070309020205020404" pitchFamily="49" charset="0"/>
              </a:rPr>
              <a:t>i</a:t>
            </a:r>
            <a:r>
              <a:rPr kumimoji="1" lang="en-US" altLang="zh-CN" sz="1800" dirty="0">
                <a:latin typeface="宋体" panose="02010600030101010101" pitchFamily="2" charset="-122"/>
                <a:cs typeface="Courier New" panose="02070309020205020404" pitchFamily="49" charset="0"/>
              </a:rPr>
              <a:t>), D</a:t>
            </a:r>
            <a:r>
              <a:rPr kumimoji="1" lang="en-US" altLang="zh-CN" sz="1800" baseline="30000" dirty="0">
                <a:latin typeface="宋体" panose="02010600030101010101" pitchFamily="2" charset="-122"/>
                <a:cs typeface="Courier New" panose="02070309020205020404" pitchFamily="49" charset="0"/>
              </a:rPr>
              <a:t>(1)</a:t>
            </a:r>
            <a:r>
              <a:rPr kumimoji="1" lang="en-US" altLang="zh-CN" sz="1800" dirty="0">
                <a:latin typeface="Courier New" panose="02070309020205020404" pitchFamily="49" charset="0"/>
                <a:cs typeface="Courier New" panose="02070309020205020404" pitchFamily="49" charset="0"/>
              </a:rPr>
              <a:t>·</a:t>
            </a:r>
            <a:r>
              <a:rPr kumimoji="1" lang="en-US" altLang="zh-CN" sz="1800" dirty="0">
                <a:latin typeface="宋体" panose="02010600030101010101" pitchFamily="2" charset="-122"/>
                <a:cs typeface="Courier New" panose="02070309020205020404" pitchFamily="49" charset="0"/>
              </a:rPr>
              <a:t>ATT);D</a:t>
            </a:r>
            <a:r>
              <a:rPr kumimoji="1" lang="en-US" altLang="zh-CN" sz="1800" dirty="0">
                <a:latin typeface="Courier New" panose="02070309020205020404" pitchFamily="49" charset="0"/>
                <a:cs typeface="Courier New" panose="02070309020205020404" pitchFamily="49" charset="0"/>
              </a:rPr>
              <a:t>·</a:t>
            </a:r>
            <a:r>
              <a:rPr kumimoji="1" lang="en-US" altLang="zh-CN" sz="1800" dirty="0">
                <a:latin typeface="宋体" panose="02010600030101010101" pitchFamily="2" charset="-122"/>
                <a:cs typeface="Courier New" panose="02070309020205020404" pitchFamily="49" charset="0"/>
              </a:rPr>
              <a:t>ATT:= D</a:t>
            </a:r>
            <a:r>
              <a:rPr kumimoji="1" lang="en-US" altLang="zh-CN" sz="1800" baseline="30000" dirty="0">
                <a:latin typeface="宋体" panose="02010600030101010101" pitchFamily="2" charset="-122"/>
                <a:cs typeface="Courier New" panose="02070309020205020404" pitchFamily="49" charset="0"/>
              </a:rPr>
              <a:t>(1)</a:t>
            </a:r>
            <a:r>
              <a:rPr kumimoji="1" lang="en-US" altLang="zh-CN" sz="1800" dirty="0">
                <a:latin typeface="Courier New" panose="02070309020205020404" pitchFamily="49" charset="0"/>
                <a:cs typeface="Courier New" panose="02070309020205020404" pitchFamily="49" charset="0"/>
              </a:rPr>
              <a:t>·</a:t>
            </a:r>
            <a:r>
              <a:rPr kumimoji="1" lang="en-US" altLang="zh-CN" sz="1800" dirty="0">
                <a:latin typeface="宋体" panose="02010600030101010101" pitchFamily="2" charset="-122"/>
                <a:cs typeface="Courier New" panose="02070309020205020404" pitchFamily="49" charset="0"/>
              </a:rPr>
              <a:t>ATT}</a:t>
            </a:r>
          </a:p>
        </p:txBody>
      </p:sp>
    </p:spTree>
    <p:extLst>
      <p:ext uri="{BB962C8B-B14F-4D97-AF65-F5344CB8AC3E}">
        <p14:creationId xmlns:p14="http://schemas.microsoft.com/office/powerpoint/2010/main" val="4076441847"/>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9618" name="Rectangle 2"/>
          <p:cNvSpPr>
            <a:spLocks noGrp="1" noChangeArrowheads="1"/>
          </p:cNvSpPr>
          <p:nvPr>
            <p:ph type="body" idx="1"/>
          </p:nvPr>
        </p:nvSpPr>
        <p:spPr>
          <a:xfrm>
            <a:off x="2057400" y="685800"/>
            <a:ext cx="8153400" cy="5715000"/>
          </a:xfrm>
        </p:spPr>
        <p:txBody>
          <a:bodyPr/>
          <a:lstStyle/>
          <a:p>
            <a:pPr>
              <a:lnSpc>
                <a:spcPct val="90000"/>
              </a:lnSpc>
              <a:spcBef>
                <a:spcPct val="0"/>
              </a:spcBef>
              <a:buFontTx/>
              <a:buNone/>
            </a:pPr>
            <a:r>
              <a:rPr kumimoji="1" lang="en-US" altLang="zh-CN" sz="3600" b="1" dirty="0">
                <a:solidFill>
                  <a:srgbClr val="FF3399"/>
                </a:solidFill>
                <a:latin typeface="宋体" panose="02010600030101010101" pitchFamily="2" charset="-122"/>
              </a:rPr>
              <a:t>§5.3 </a:t>
            </a:r>
            <a:r>
              <a:rPr kumimoji="1" lang="zh-CN" altLang="en-US" sz="3600" b="1" dirty="0">
                <a:solidFill>
                  <a:srgbClr val="FF3399"/>
                </a:solidFill>
                <a:latin typeface="宋体" panose="02010600030101010101" pitchFamily="2" charset="-122"/>
              </a:rPr>
              <a:t>自底向上语法制导翻译</a:t>
            </a:r>
          </a:p>
          <a:p>
            <a:pPr>
              <a:lnSpc>
                <a:spcPct val="90000"/>
              </a:lnSpc>
              <a:spcBef>
                <a:spcPct val="0"/>
              </a:spcBef>
              <a:buFontTx/>
              <a:buNone/>
            </a:pPr>
            <a:r>
              <a:rPr kumimoji="1" lang="zh-CN" altLang="en-US" sz="1800" b="1" dirty="0">
                <a:solidFill>
                  <a:srgbClr val="FFFF00"/>
                </a:solidFill>
                <a:latin typeface="宋体" panose="02010600030101010101" pitchFamily="2" charset="-122"/>
              </a:rPr>
              <a:t>  </a:t>
            </a:r>
            <a:r>
              <a:rPr kumimoji="1" lang="zh-CN" altLang="en-US" sz="3200" b="1" dirty="0">
                <a:solidFill>
                  <a:srgbClr val="C00000"/>
                </a:solidFill>
                <a:latin typeface="宋体" panose="02010600030101010101" pitchFamily="2" charset="-122"/>
              </a:rPr>
              <a:t>六、说明语句的翻译</a:t>
            </a:r>
          </a:p>
          <a:p>
            <a:pPr>
              <a:lnSpc>
                <a:spcPct val="90000"/>
              </a:lnSpc>
              <a:spcBef>
                <a:spcPct val="0"/>
              </a:spcBef>
              <a:buFontTx/>
              <a:buNone/>
            </a:pPr>
            <a:r>
              <a:rPr kumimoji="1" lang="zh-CN" altLang="en-US" b="1" dirty="0">
                <a:solidFill>
                  <a:srgbClr val="C00000"/>
                </a:solidFill>
                <a:latin typeface="宋体" panose="02010600030101010101" pitchFamily="2" charset="-122"/>
              </a:rPr>
              <a:t>    </a:t>
            </a:r>
            <a:r>
              <a:rPr kumimoji="1" lang="en-US" altLang="zh-CN" sz="2400" b="1" dirty="0">
                <a:solidFill>
                  <a:srgbClr val="C00000"/>
                </a:solidFill>
                <a:latin typeface="宋体" panose="02010600030101010101" pitchFamily="2" charset="-122"/>
              </a:rPr>
              <a:t>2.</a:t>
            </a:r>
            <a:r>
              <a:rPr kumimoji="1" lang="zh-CN" altLang="en-US" sz="2400" b="1" dirty="0">
                <a:solidFill>
                  <a:srgbClr val="C00000"/>
                </a:solidFill>
                <a:latin typeface="宋体" panose="02010600030101010101" pitchFamily="2" charset="-122"/>
              </a:rPr>
              <a:t>数组说明的翻译</a:t>
            </a:r>
          </a:p>
          <a:p>
            <a:pPr>
              <a:lnSpc>
                <a:spcPct val="90000"/>
              </a:lnSpc>
              <a:spcBef>
                <a:spcPct val="0"/>
              </a:spcBef>
              <a:buFontTx/>
              <a:buNone/>
            </a:pPr>
            <a:endParaRPr kumimoji="1" lang="zh-CN" altLang="en-US" sz="2400" b="1" dirty="0">
              <a:solidFill>
                <a:srgbClr val="00FF00"/>
              </a:solidFill>
              <a:latin typeface="宋体" panose="02010600030101010101" pitchFamily="2" charset="-122"/>
            </a:endParaRPr>
          </a:p>
          <a:p>
            <a:pPr algn="just">
              <a:lnSpc>
                <a:spcPct val="90000"/>
              </a:lnSpc>
              <a:buFont typeface="Wingdings" panose="05000000000000000000" pitchFamily="2" charset="2"/>
              <a:buNone/>
            </a:pPr>
            <a:r>
              <a:rPr kumimoji="1" lang="zh-CN" altLang="en-US" sz="1800" dirty="0">
                <a:latin typeface="宋体" panose="02010600030101010101" pitchFamily="2" charset="-122"/>
                <a:cs typeface="Courier New" panose="02070309020205020404" pitchFamily="49" charset="0"/>
              </a:rPr>
              <a:t>   不同的程序语言对数组说明的形式不完全一样，例如，对于</a:t>
            </a:r>
            <a:r>
              <a:rPr kumimoji="1" lang="en-US" altLang="zh-CN" sz="1800" dirty="0">
                <a:latin typeface="宋体" panose="02010600030101010101" pitchFamily="2" charset="-122"/>
                <a:cs typeface="Courier New" panose="02070309020205020404" pitchFamily="49" charset="0"/>
              </a:rPr>
              <a:t>PASCAL</a:t>
            </a:r>
            <a:r>
              <a:rPr kumimoji="1" lang="zh-CN" altLang="en-US" sz="1800" dirty="0">
                <a:latin typeface="宋体" panose="02010600030101010101" pitchFamily="2" charset="-122"/>
                <a:cs typeface="Courier New" panose="02070309020205020404" pitchFamily="49" charset="0"/>
              </a:rPr>
              <a:t>语言的数组说明为</a:t>
            </a:r>
          </a:p>
          <a:p>
            <a:pPr algn="just">
              <a:lnSpc>
                <a:spcPct val="90000"/>
              </a:lnSpc>
              <a:buFont typeface="Wingdings" panose="05000000000000000000" pitchFamily="2" charset="2"/>
              <a:buNone/>
            </a:pPr>
            <a:r>
              <a:rPr kumimoji="1" lang="zh-CN" altLang="en-US" sz="1800" dirty="0">
                <a:latin typeface="宋体" panose="02010600030101010101" pitchFamily="2" charset="-122"/>
                <a:cs typeface="Courier New" panose="02070309020205020404" pitchFamily="49" charset="0"/>
              </a:rPr>
              <a:t>   </a:t>
            </a:r>
            <a:r>
              <a:rPr kumimoji="1" lang="en-US" altLang="zh-CN" sz="1800" dirty="0">
                <a:latin typeface="宋体" panose="02010600030101010101" pitchFamily="2" charset="-122"/>
                <a:cs typeface="Courier New" panose="02070309020205020404" pitchFamily="49" charset="0"/>
              </a:rPr>
              <a:t>VAR A:ARRAY </a:t>
            </a:r>
            <a:r>
              <a:rPr kumimoji="1" lang="zh-CN" altLang="en-US" sz="1800" dirty="0">
                <a:latin typeface="宋体" panose="02010600030101010101" pitchFamily="2" charset="-122"/>
                <a:cs typeface="Courier New" panose="02070309020205020404" pitchFamily="49" charset="0"/>
              </a:rPr>
              <a:t>［</a:t>
            </a:r>
            <a:r>
              <a:rPr kumimoji="1" lang="en-US" altLang="zh-CN" sz="1800" dirty="0">
                <a:latin typeface="宋体" panose="02010600030101010101" pitchFamily="2" charset="-122"/>
                <a:cs typeface="Courier New" panose="02070309020205020404" pitchFamily="49" charset="0"/>
              </a:rPr>
              <a:t>I1</a:t>
            </a:r>
            <a:r>
              <a:rPr kumimoji="1" lang="en-US" altLang="zh-CN" sz="1800" dirty="0">
                <a:latin typeface="Courier New" panose="02070309020205020404" pitchFamily="49" charset="0"/>
                <a:cs typeface="Courier New" panose="02070309020205020404" pitchFamily="49" charset="0"/>
              </a:rPr>
              <a:t>…</a:t>
            </a:r>
            <a:r>
              <a:rPr kumimoji="1" lang="en-US" altLang="zh-CN" sz="1800" dirty="0">
                <a:latin typeface="宋体" panose="02010600030101010101" pitchFamily="2" charset="-122"/>
                <a:cs typeface="Courier New" panose="02070309020205020404" pitchFamily="49" charset="0"/>
              </a:rPr>
              <a:t>u1,I2</a:t>
            </a:r>
            <a:r>
              <a:rPr kumimoji="1" lang="en-US" altLang="zh-CN" sz="1800" dirty="0">
                <a:latin typeface="Courier New" panose="02070309020205020404" pitchFamily="49" charset="0"/>
                <a:cs typeface="Courier New" panose="02070309020205020404" pitchFamily="49" charset="0"/>
              </a:rPr>
              <a:t>…</a:t>
            </a:r>
            <a:r>
              <a:rPr kumimoji="1" lang="en-US" altLang="zh-CN" sz="1800" dirty="0">
                <a:latin typeface="宋体" panose="02010600030101010101" pitchFamily="2" charset="-122"/>
                <a:cs typeface="Courier New" panose="02070309020205020404" pitchFamily="49" charset="0"/>
              </a:rPr>
              <a:t>u2,</a:t>
            </a:r>
            <a:r>
              <a:rPr kumimoji="1" lang="en-US" altLang="zh-CN" sz="1800" dirty="0">
                <a:latin typeface="Courier New" panose="02070309020205020404" pitchFamily="49" charset="0"/>
                <a:cs typeface="Courier New" panose="02070309020205020404" pitchFamily="49" charset="0"/>
              </a:rPr>
              <a:t>…</a:t>
            </a:r>
            <a:r>
              <a:rPr kumimoji="1" lang="en-US" altLang="zh-CN" sz="1800" dirty="0">
                <a:latin typeface="宋体" panose="02010600030101010101" pitchFamily="2" charset="-122"/>
                <a:cs typeface="Courier New" panose="02070309020205020404" pitchFamily="49" charset="0"/>
              </a:rPr>
              <a:t>,</a:t>
            </a:r>
            <a:r>
              <a:rPr kumimoji="1" lang="en-US" altLang="zh-CN" sz="1800" dirty="0" err="1">
                <a:latin typeface="宋体" panose="02010600030101010101" pitchFamily="2" charset="-122"/>
                <a:cs typeface="Courier New" panose="02070309020205020404" pitchFamily="49" charset="0"/>
              </a:rPr>
              <a:t>In</a:t>
            </a:r>
            <a:r>
              <a:rPr kumimoji="1" lang="en-US" altLang="zh-CN" sz="1800" dirty="0">
                <a:latin typeface="Courier New" panose="02070309020205020404" pitchFamily="49" charset="0"/>
                <a:cs typeface="Courier New" panose="02070309020205020404" pitchFamily="49" charset="0"/>
              </a:rPr>
              <a:t>…</a:t>
            </a:r>
            <a:r>
              <a:rPr kumimoji="1" lang="en-US" altLang="zh-CN" sz="1800" dirty="0" err="1">
                <a:latin typeface="宋体" panose="02010600030101010101" pitchFamily="2" charset="-122"/>
                <a:cs typeface="Courier New" panose="02070309020205020404" pitchFamily="49" charset="0"/>
              </a:rPr>
              <a:t>un</a:t>
            </a:r>
            <a:r>
              <a:rPr kumimoji="1" lang="zh-CN" altLang="en-US" sz="1800" dirty="0">
                <a:latin typeface="宋体" panose="02010600030101010101" pitchFamily="2" charset="-122"/>
                <a:cs typeface="Courier New" panose="02070309020205020404" pitchFamily="49" charset="0"/>
              </a:rPr>
              <a:t>］ </a:t>
            </a:r>
            <a:r>
              <a:rPr kumimoji="1" lang="en-US" altLang="zh-CN" sz="1800" dirty="0">
                <a:latin typeface="宋体" panose="02010600030101010101" pitchFamily="2" charset="-122"/>
                <a:cs typeface="Courier New" panose="02070309020205020404" pitchFamily="49" charset="0"/>
              </a:rPr>
              <a:t>OF real</a:t>
            </a:r>
          </a:p>
          <a:p>
            <a:pPr algn="just">
              <a:lnSpc>
                <a:spcPct val="90000"/>
              </a:lnSpc>
              <a:buFont typeface="Wingdings" panose="05000000000000000000" pitchFamily="2" charset="2"/>
              <a:buNone/>
            </a:pPr>
            <a:r>
              <a:rPr kumimoji="1" lang="en-US" altLang="zh-CN" sz="1800" dirty="0">
                <a:latin typeface="宋体" panose="02010600030101010101" pitchFamily="2" charset="-122"/>
                <a:cs typeface="Courier New" panose="02070309020205020404" pitchFamily="49" charset="0"/>
              </a:rPr>
              <a:t></a:t>
            </a:r>
          </a:p>
          <a:p>
            <a:pPr algn="just">
              <a:lnSpc>
                <a:spcPct val="90000"/>
              </a:lnSpc>
              <a:buFont typeface="Wingdings" panose="05000000000000000000" pitchFamily="2" charset="2"/>
              <a:buNone/>
            </a:pPr>
            <a:r>
              <a:rPr lang="en-US" altLang="zh-CN" sz="1800" dirty="0">
                <a:latin typeface="宋体" panose="02010600030101010101" pitchFamily="2" charset="-122"/>
                <a:cs typeface="Courier New" panose="02070309020205020404" pitchFamily="49" charset="0"/>
              </a:rPr>
              <a:t>   </a:t>
            </a:r>
            <a:r>
              <a:rPr lang="zh-CN" altLang="en-US" sz="1800" dirty="0">
                <a:latin typeface="宋体" panose="02010600030101010101" pitchFamily="2" charset="-122"/>
                <a:cs typeface="Courier New" panose="02070309020205020404" pitchFamily="49" charset="0"/>
              </a:rPr>
              <a:t>如前所述，当处理数组说明时，我们需要把数组的有关信息汇集在一个叫做</a:t>
            </a:r>
            <a:r>
              <a:rPr lang="zh-CN" altLang="en-US" sz="1800" dirty="0">
                <a:latin typeface="Courier New" panose="02070309020205020404" pitchFamily="49" charset="0"/>
                <a:cs typeface="Courier New" panose="02070309020205020404" pitchFamily="49" charset="0"/>
              </a:rPr>
              <a:t>“</a:t>
            </a:r>
            <a:r>
              <a:rPr lang="zh-CN" altLang="en-US" sz="1800" dirty="0">
                <a:latin typeface="宋体" panose="02010600030101010101" pitchFamily="2" charset="-122"/>
                <a:cs typeface="Courier New" panose="02070309020205020404" pitchFamily="49" charset="0"/>
              </a:rPr>
              <a:t>内情向量</a:t>
            </a:r>
            <a:r>
              <a:rPr lang="zh-CN" altLang="en-US" sz="1800" dirty="0">
                <a:latin typeface="Courier New" panose="02070309020205020404" pitchFamily="49" charset="0"/>
                <a:cs typeface="Courier New" panose="02070309020205020404" pitchFamily="49" charset="0"/>
              </a:rPr>
              <a:t>”</a:t>
            </a:r>
            <a:r>
              <a:rPr lang="zh-CN" altLang="en-US" sz="1800" dirty="0">
                <a:latin typeface="宋体" panose="02010600030101010101" pitchFamily="2" charset="-122"/>
                <a:cs typeface="Courier New" panose="02070309020205020404" pitchFamily="49" charset="0"/>
              </a:rPr>
              <a:t>的表格之中，以便后来计算数组元素地址时查询。每个数组对应一个内情向量表，如</a:t>
            </a:r>
            <a:r>
              <a:rPr lang="en-US" altLang="zh-CN" sz="1800" dirty="0">
                <a:latin typeface="宋体" panose="02010600030101010101" pitchFamily="2" charset="-122"/>
                <a:cs typeface="Courier New" panose="02070309020205020404" pitchFamily="49" charset="0"/>
              </a:rPr>
              <a:t>P179</a:t>
            </a:r>
            <a:r>
              <a:rPr lang="zh-CN" altLang="en-US" sz="1800" dirty="0">
                <a:latin typeface="宋体" panose="02010600030101010101" pitchFamily="2" charset="-122"/>
                <a:cs typeface="Courier New" panose="02070309020205020404" pitchFamily="49" charset="0"/>
              </a:rPr>
              <a:t>表</a:t>
            </a:r>
            <a:r>
              <a:rPr lang="en-US" altLang="zh-CN" sz="1800" dirty="0">
                <a:latin typeface="宋体" panose="02010600030101010101" pitchFamily="2" charset="-122"/>
                <a:cs typeface="Courier New" panose="02070309020205020404" pitchFamily="49" charset="0"/>
              </a:rPr>
              <a:t>5.6</a:t>
            </a:r>
            <a:r>
              <a:rPr lang="zh-CN" altLang="en-US" sz="1800" dirty="0">
                <a:latin typeface="宋体" panose="02010600030101010101" pitchFamily="2" charset="-122"/>
                <a:cs typeface="Courier New" panose="02070309020205020404" pitchFamily="49" charset="0"/>
              </a:rPr>
              <a:t>所示的数组内情向量表。数组</a:t>
            </a:r>
            <a:r>
              <a:rPr lang="en-US" altLang="zh-CN" sz="1800" dirty="0">
                <a:latin typeface="宋体" panose="02010600030101010101" pitchFamily="2" charset="-122"/>
                <a:cs typeface="Courier New" panose="02070309020205020404" pitchFamily="49" charset="0"/>
              </a:rPr>
              <a:t>A</a:t>
            </a:r>
            <a:r>
              <a:rPr lang="zh-CN" altLang="en-US" sz="1800" dirty="0">
                <a:latin typeface="宋体" panose="02010600030101010101" pitchFamily="2" charset="-122"/>
                <a:cs typeface="Courier New" panose="02070309020205020404" pitchFamily="49" charset="0"/>
              </a:rPr>
              <a:t>的有关信息除记入内情向量表之中，同时其内情向量表的首址还记入</a:t>
            </a:r>
            <a:r>
              <a:rPr lang="en-US" altLang="zh-CN" sz="1800" dirty="0">
                <a:latin typeface="宋体" panose="02010600030101010101" pitchFamily="2" charset="-122"/>
                <a:cs typeface="Courier New" panose="02070309020205020404" pitchFamily="49" charset="0"/>
              </a:rPr>
              <a:t>A</a:t>
            </a:r>
            <a:r>
              <a:rPr lang="zh-CN" altLang="en-US" sz="1800" dirty="0">
                <a:latin typeface="宋体" panose="02010600030101010101" pitchFamily="2" charset="-122"/>
                <a:cs typeface="Courier New" panose="02070309020205020404" pitchFamily="49" charset="0"/>
              </a:rPr>
              <a:t>的符号表登记项内，以便从</a:t>
            </a:r>
            <a:r>
              <a:rPr lang="en-US" altLang="zh-CN" sz="1800" dirty="0">
                <a:latin typeface="宋体" panose="02010600030101010101" pitchFamily="2" charset="-122"/>
                <a:cs typeface="Courier New" panose="02070309020205020404" pitchFamily="49" charset="0"/>
              </a:rPr>
              <a:t>A</a:t>
            </a:r>
            <a:r>
              <a:rPr lang="zh-CN" altLang="en-US" sz="1800" dirty="0">
                <a:latin typeface="宋体" panose="02010600030101010101" pitchFamily="2" charset="-122"/>
                <a:cs typeface="Courier New" panose="02070309020205020404" pitchFamily="49" charset="0"/>
              </a:rPr>
              <a:t>的符号表登记项中能查到相应内情向量表。</a:t>
            </a:r>
          </a:p>
          <a:p>
            <a:pPr algn="just">
              <a:lnSpc>
                <a:spcPct val="90000"/>
              </a:lnSpc>
              <a:buFont typeface="Wingdings" panose="05000000000000000000" pitchFamily="2" charset="2"/>
              <a:buNone/>
            </a:pPr>
            <a:r>
              <a:rPr lang="zh-CN" altLang="en-US" sz="1800" dirty="0">
                <a:latin typeface="宋体" panose="02010600030101010101" pitchFamily="2" charset="-122"/>
                <a:cs typeface="Courier New" panose="02070309020205020404" pitchFamily="49" charset="0"/>
              </a:rPr>
              <a:t>  </a:t>
            </a:r>
          </a:p>
        </p:txBody>
      </p:sp>
    </p:spTree>
    <p:extLst>
      <p:ext uri="{BB962C8B-B14F-4D97-AF65-F5344CB8AC3E}">
        <p14:creationId xmlns:p14="http://schemas.microsoft.com/office/powerpoint/2010/main" val="672412161"/>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42" name="Rectangle 2"/>
          <p:cNvSpPr>
            <a:spLocks noGrp="1" noChangeArrowheads="1"/>
          </p:cNvSpPr>
          <p:nvPr>
            <p:ph type="body" idx="1"/>
          </p:nvPr>
        </p:nvSpPr>
        <p:spPr>
          <a:xfrm>
            <a:off x="2057400" y="685800"/>
            <a:ext cx="8153400" cy="5715000"/>
          </a:xfrm>
        </p:spPr>
        <p:txBody>
          <a:bodyPr/>
          <a:lstStyle/>
          <a:p>
            <a:pPr algn="just">
              <a:buFont typeface="Wingdings" panose="05000000000000000000" pitchFamily="2" charset="2"/>
              <a:buNone/>
            </a:pPr>
            <a:r>
              <a:rPr lang="en-US" altLang="zh-CN" sz="1800">
                <a:latin typeface="宋体" panose="02010600030101010101" pitchFamily="2" charset="-122"/>
                <a:cs typeface="Courier New" panose="02070309020205020404" pitchFamily="49" charset="0"/>
              </a:rPr>
              <a:t>  </a:t>
            </a:r>
            <a:r>
              <a:rPr lang="zh-CN" altLang="en-US" sz="2000">
                <a:latin typeface="宋体" panose="02010600030101010101" pitchFamily="2" charset="-122"/>
                <a:cs typeface="Courier New" panose="02070309020205020404" pitchFamily="49" charset="0"/>
              </a:rPr>
              <a:t>如果</a:t>
            </a:r>
            <a:r>
              <a:rPr lang="en-US" altLang="zh-CN" sz="2000">
                <a:latin typeface="宋体" panose="02010600030101010101" pitchFamily="2" charset="-122"/>
                <a:cs typeface="Courier New" panose="02070309020205020404" pitchFamily="49" charset="0"/>
              </a:rPr>
              <a:t>A</a:t>
            </a:r>
            <a:r>
              <a:rPr lang="zh-CN" altLang="en-US" sz="2000">
                <a:latin typeface="宋体" panose="02010600030101010101" pitchFamily="2" charset="-122"/>
                <a:cs typeface="Courier New" panose="02070309020205020404" pitchFamily="49" charset="0"/>
              </a:rPr>
              <a:t>是一个确定的数组，其内情向量表中各项信息在编译阶段就可计算出来，所以在编译时就能填入所有全部信息。假定</a:t>
            </a:r>
            <a:r>
              <a:rPr lang="en-US" altLang="zh-CN" sz="2000">
                <a:latin typeface="宋体" panose="02010600030101010101" pitchFamily="2" charset="-122"/>
                <a:cs typeface="Courier New" panose="02070309020205020404" pitchFamily="49" charset="0"/>
              </a:rPr>
              <a:t>A</a:t>
            </a:r>
            <a:r>
              <a:rPr lang="zh-CN" altLang="en-US" sz="2000">
                <a:latin typeface="宋体" panose="02010600030101010101" pitchFamily="2" charset="-122"/>
                <a:cs typeface="Courier New" panose="02070309020205020404" pitchFamily="49" charset="0"/>
              </a:rPr>
              <a:t>是一个可变数组，由于它的某些维上下界动态可变，因此内情向量的</a:t>
            </a:r>
          </a:p>
          <a:p>
            <a:pPr algn="just">
              <a:buFont typeface="Wingdings" panose="05000000000000000000" pitchFamily="2" charset="2"/>
              <a:buNone/>
            </a:pPr>
            <a:r>
              <a:rPr lang="zh-CN" altLang="en-US" sz="2000">
                <a:latin typeface="宋体" panose="02010600030101010101" pitchFamily="2" charset="-122"/>
                <a:cs typeface="Courier New" panose="02070309020205020404" pitchFamily="49" charset="0"/>
              </a:rPr>
              <a:t>  一些信息将无法在编译时填入。</a:t>
            </a:r>
          </a:p>
          <a:p>
            <a:pPr algn="just">
              <a:buFont typeface="Wingdings" panose="05000000000000000000" pitchFamily="2" charset="2"/>
              <a:buNone/>
            </a:pPr>
            <a:r>
              <a:rPr lang="zh-CN" altLang="en-US" sz="2000">
                <a:latin typeface="宋体" panose="02010600030101010101" pitchFamily="2" charset="-122"/>
                <a:cs typeface="Courier New" panose="02070309020205020404" pitchFamily="49" charset="0"/>
              </a:rPr>
              <a:t>  此外，由于在编译时不能确定变界数组的体积，故也无法为其分配存贮空间，可见，对于变界数组内情向量填写工作，只能在运行时动态地进行。因此在编译时，能够为各变界数组分配内情向量表区，同时产生在运行时动态地填内情向量和分</a:t>
            </a:r>
            <a:r>
              <a:rPr lang="zh-CN" altLang="en-US" sz="2000">
                <a:latin typeface="宋体" panose="02010600030101010101" pitchFamily="2" charset="-122"/>
              </a:rPr>
              <a:t>配数组空间的目标指令。</a:t>
            </a:r>
            <a:r>
              <a:rPr lang="zh-CN" altLang="en-US" sz="2000">
                <a:latin typeface="宋体" panose="02010600030101010101" pitchFamily="2" charset="-122"/>
                <a:cs typeface="Courier New" panose="02070309020205020404" pitchFamily="49" charset="0"/>
              </a:rPr>
              <a:t> </a:t>
            </a:r>
          </a:p>
        </p:txBody>
      </p:sp>
    </p:spTree>
    <p:extLst>
      <p:ext uri="{BB962C8B-B14F-4D97-AF65-F5344CB8AC3E}">
        <p14:creationId xmlns:p14="http://schemas.microsoft.com/office/powerpoint/2010/main" val="1708406681"/>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1666" name="Rectangle 2"/>
          <p:cNvSpPr>
            <a:spLocks noGrp="1" noChangeArrowheads="1"/>
          </p:cNvSpPr>
          <p:nvPr>
            <p:ph type="body" idx="1"/>
          </p:nvPr>
        </p:nvSpPr>
        <p:spPr>
          <a:xfrm>
            <a:off x="2057400" y="685800"/>
            <a:ext cx="8153400" cy="5715000"/>
          </a:xfrm>
        </p:spPr>
        <p:txBody>
          <a:bodyPr/>
          <a:lstStyle/>
          <a:p>
            <a:pPr>
              <a:spcBef>
                <a:spcPct val="0"/>
              </a:spcBef>
              <a:buFontTx/>
              <a:buNone/>
            </a:pPr>
            <a:r>
              <a:rPr kumimoji="1" lang="en-US" altLang="zh-CN" sz="3600" b="1" dirty="0">
                <a:solidFill>
                  <a:srgbClr val="FF3399"/>
                </a:solidFill>
                <a:latin typeface="宋体" panose="02010600030101010101" pitchFamily="2" charset="-122"/>
              </a:rPr>
              <a:t>§5.3 </a:t>
            </a:r>
            <a:r>
              <a:rPr kumimoji="1" lang="zh-CN" altLang="en-US" sz="3600" b="1" dirty="0">
                <a:solidFill>
                  <a:srgbClr val="FF3399"/>
                </a:solidFill>
                <a:latin typeface="宋体" panose="02010600030101010101" pitchFamily="2" charset="-122"/>
              </a:rPr>
              <a:t>自底向上语法制导翻译</a:t>
            </a:r>
          </a:p>
          <a:p>
            <a:pPr>
              <a:spcBef>
                <a:spcPct val="0"/>
              </a:spcBef>
              <a:buFontTx/>
              <a:buNone/>
            </a:pPr>
            <a:r>
              <a:rPr kumimoji="1" lang="zh-CN" altLang="en-US" sz="1800" b="1" dirty="0" smtClean="0">
                <a:solidFill>
                  <a:srgbClr val="C00000"/>
                </a:solidFill>
                <a:latin typeface="宋体" panose="02010600030101010101" pitchFamily="2" charset="-122"/>
              </a:rPr>
              <a:t>  </a:t>
            </a:r>
            <a:r>
              <a:rPr kumimoji="1" lang="zh-CN" altLang="en-US" sz="3200" b="1" dirty="0" smtClean="0">
                <a:solidFill>
                  <a:srgbClr val="C00000"/>
                </a:solidFill>
                <a:latin typeface="宋体" panose="02010600030101010101" pitchFamily="2" charset="-122"/>
              </a:rPr>
              <a:t>六、说明语句的翻译</a:t>
            </a:r>
          </a:p>
          <a:p>
            <a:pPr>
              <a:spcBef>
                <a:spcPct val="0"/>
              </a:spcBef>
              <a:buFontTx/>
              <a:buNone/>
            </a:pPr>
            <a:r>
              <a:rPr kumimoji="1" lang="zh-CN" altLang="en-US" sz="2400" b="1" dirty="0" smtClean="0">
                <a:solidFill>
                  <a:srgbClr val="C00000"/>
                </a:solidFill>
                <a:latin typeface="宋体" panose="02010600030101010101" pitchFamily="2" charset="-122"/>
              </a:rPr>
              <a:t>   </a:t>
            </a:r>
            <a:r>
              <a:rPr kumimoji="1" lang="en-US" altLang="zh-CN" sz="2400" b="1" dirty="0" smtClean="0">
                <a:solidFill>
                  <a:srgbClr val="C00000"/>
                </a:solidFill>
                <a:latin typeface="宋体" panose="02010600030101010101" pitchFamily="2" charset="-122"/>
              </a:rPr>
              <a:t>3.</a:t>
            </a:r>
            <a:r>
              <a:rPr kumimoji="1" lang="zh-CN" altLang="en-US" sz="2400" b="1" dirty="0" smtClean="0">
                <a:solidFill>
                  <a:srgbClr val="C00000"/>
                </a:solidFill>
                <a:latin typeface="宋体" panose="02010600030101010101" pitchFamily="2" charset="-122"/>
              </a:rPr>
              <a:t>过程说明的翻译</a:t>
            </a:r>
          </a:p>
          <a:p>
            <a:pPr algn="just">
              <a:spcBef>
                <a:spcPct val="0"/>
              </a:spcBef>
              <a:buFontTx/>
              <a:buNone/>
            </a:pPr>
            <a:r>
              <a:rPr kumimoji="1" lang="zh-CN" altLang="en-US" sz="1800" dirty="0" smtClean="0">
                <a:latin typeface="宋体" panose="02010600030101010101" pitchFamily="2" charset="-122"/>
              </a:rPr>
              <a:t>  </a:t>
            </a:r>
            <a:r>
              <a:rPr kumimoji="1" lang="zh-CN" altLang="en-US" sz="1800" dirty="0">
                <a:latin typeface="宋体" panose="02010600030101010101" pitchFamily="2" charset="-122"/>
              </a:rPr>
              <a:t>下面，我们简要介绍一下翻译过程说明时，编译程序应做的工作。</a:t>
            </a:r>
          </a:p>
          <a:p>
            <a:pPr algn="just">
              <a:spcBef>
                <a:spcPct val="0"/>
              </a:spcBef>
              <a:buFontTx/>
              <a:buNone/>
            </a:pPr>
            <a:endParaRPr kumimoji="1" lang="zh-CN" altLang="en-US" sz="1800" b="1" dirty="0">
              <a:solidFill>
                <a:srgbClr val="FF3399"/>
              </a:solidFill>
              <a:latin typeface="宋体" panose="02010600030101010101" pitchFamily="2" charset="-122"/>
            </a:endParaRPr>
          </a:p>
          <a:p>
            <a:pPr algn="just">
              <a:spcBef>
                <a:spcPct val="0"/>
              </a:spcBef>
              <a:buFontTx/>
              <a:buNone/>
            </a:pPr>
            <a:r>
              <a:rPr kumimoji="1" lang="en-US" altLang="zh-CN" sz="1800" b="1" dirty="0">
                <a:solidFill>
                  <a:srgbClr val="FF3399"/>
                </a:solidFill>
                <a:latin typeface="宋体" panose="02010600030101010101" pitchFamily="2" charset="-122"/>
              </a:rPr>
              <a:t>(1)</a:t>
            </a:r>
            <a:r>
              <a:rPr kumimoji="1" lang="zh-CN" altLang="en-US" sz="1800" dirty="0">
                <a:latin typeface="宋体" panose="02010600030101010101" pitchFamily="2" charset="-122"/>
              </a:rPr>
              <a:t>过程说明是属于闭说明。所谓闭说明是指在程序中不被执行的。过程说明所对应的程序段仅在过程语句调用时才执行，因此，在过程说明的代码结构中，在过程体代码之前，应有一条跳过过程体的无条件转移指令。但是</a:t>
            </a:r>
            <a:r>
              <a:rPr kumimoji="1" lang="en-US" altLang="zh-CN" sz="1800" dirty="0">
                <a:latin typeface="宋体" panose="02010600030101010101" pitchFamily="2" charset="-122"/>
              </a:rPr>
              <a:t>,</a:t>
            </a:r>
            <a:r>
              <a:rPr kumimoji="1" lang="zh-CN" altLang="en-US" sz="1800" dirty="0">
                <a:latin typeface="宋体" panose="02010600030101010101" pitchFamily="2" charset="-122"/>
              </a:rPr>
              <a:t>在产生此无条件转移指令时</a:t>
            </a:r>
            <a:r>
              <a:rPr kumimoji="1" lang="en-US" altLang="zh-CN" sz="1800" dirty="0">
                <a:latin typeface="宋体" panose="02010600030101010101" pitchFamily="2" charset="-122"/>
              </a:rPr>
              <a:t>,</a:t>
            </a:r>
            <a:r>
              <a:rPr kumimoji="1" lang="zh-CN" altLang="en-US" sz="1800" dirty="0">
                <a:latin typeface="宋体" panose="02010600030101010101" pitchFamily="2" charset="-122"/>
              </a:rPr>
              <a:t>过程体的代码尚未生成，故转移的目标尚不知道，因而只能产生一条不完全的转移指令，并把此指令所在位置记录下来待以后回填 </a:t>
            </a:r>
          </a:p>
        </p:txBody>
      </p:sp>
    </p:spTree>
    <p:extLst>
      <p:ext uri="{BB962C8B-B14F-4D97-AF65-F5344CB8AC3E}">
        <p14:creationId xmlns:p14="http://schemas.microsoft.com/office/powerpoint/2010/main" val="3826881580"/>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690" name="Rectangle 2"/>
          <p:cNvSpPr>
            <a:spLocks noGrp="1" noChangeArrowheads="1"/>
          </p:cNvSpPr>
          <p:nvPr>
            <p:ph type="body" idx="1"/>
          </p:nvPr>
        </p:nvSpPr>
        <p:spPr>
          <a:xfrm>
            <a:off x="1992313" y="404813"/>
            <a:ext cx="8153400" cy="2095500"/>
          </a:xfrm>
        </p:spPr>
        <p:txBody>
          <a:bodyPr/>
          <a:lstStyle/>
          <a:p>
            <a:pPr algn="just">
              <a:buFont typeface="Wingdings" panose="05000000000000000000" pitchFamily="2" charset="2"/>
              <a:buNone/>
            </a:pPr>
            <a:r>
              <a:rPr lang="en-US" altLang="zh-CN" sz="1800">
                <a:latin typeface="宋体" panose="02010600030101010101" pitchFamily="2" charset="-122"/>
                <a:cs typeface="Courier New" panose="02070309020205020404" pitchFamily="49" charset="0"/>
              </a:rPr>
              <a:t>  </a:t>
            </a:r>
            <a:r>
              <a:rPr lang="en-US" altLang="zh-CN" sz="1800" b="1">
                <a:solidFill>
                  <a:srgbClr val="FF3399"/>
                </a:solidFill>
                <a:latin typeface="宋体" panose="02010600030101010101" pitchFamily="2" charset="-122"/>
                <a:cs typeface="Courier New" panose="02070309020205020404" pitchFamily="49" charset="0"/>
              </a:rPr>
              <a:t>(2)</a:t>
            </a:r>
            <a:r>
              <a:rPr lang="zh-CN" altLang="en-US" sz="1800">
                <a:latin typeface="宋体" panose="02010600030101010101" pitchFamily="2" charset="-122"/>
                <a:cs typeface="Courier New" panose="02070309020205020404" pitchFamily="49" charset="0"/>
              </a:rPr>
              <a:t>当编译程序扫视到过程说明的关键字如</a:t>
            </a:r>
            <a:r>
              <a:rPr lang="en-US" altLang="zh-CN" sz="1800">
                <a:latin typeface="宋体" panose="02010600030101010101" pitchFamily="2" charset="-122"/>
                <a:cs typeface="Courier New" panose="02070309020205020404" pitchFamily="49" charset="0"/>
              </a:rPr>
              <a:t>procedure</a:t>
            </a:r>
            <a:r>
              <a:rPr lang="zh-CN" altLang="en-US" sz="1800">
                <a:latin typeface="宋体" panose="02010600030101010101" pitchFamily="2" charset="-122"/>
                <a:cs typeface="Courier New" panose="02070309020205020404" pitchFamily="49" charset="0"/>
              </a:rPr>
              <a:t>或</a:t>
            </a:r>
            <a:r>
              <a:rPr lang="en-US" altLang="zh-CN" sz="1800">
                <a:latin typeface="宋体" panose="02010600030101010101" pitchFamily="2" charset="-122"/>
                <a:cs typeface="Courier New" panose="02070309020205020404" pitchFamily="49" charset="0"/>
              </a:rPr>
              <a:t>function</a:t>
            </a:r>
            <a:r>
              <a:rPr lang="zh-CN" altLang="en-US" sz="1800">
                <a:latin typeface="宋体" panose="02010600030101010101" pitchFamily="2" charset="-122"/>
                <a:cs typeface="Courier New" panose="02070309020205020404" pitchFamily="49" charset="0"/>
              </a:rPr>
              <a:t>等以 </a:t>
            </a:r>
          </a:p>
          <a:p>
            <a:pPr algn="just">
              <a:buFont typeface="Wingdings" panose="05000000000000000000" pitchFamily="2" charset="2"/>
              <a:buNone/>
            </a:pPr>
            <a:r>
              <a:rPr lang="zh-CN" altLang="en-US" sz="1800">
                <a:latin typeface="宋体" panose="02010600030101010101" pitchFamily="2" charset="-122"/>
                <a:cs typeface="Courier New" panose="02070309020205020404" pitchFamily="49" charset="0"/>
              </a:rPr>
              <a:t>     及过程标识符</a:t>
            </a:r>
            <a:r>
              <a:rPr lang="en-US" altLang="zh-CN" sz="1800">
                <a:latin typeface="宋体" panose="02010600030101010101" pitchFamily="2" charset="-122"/>
                <a:cs typeface="Courier New" panose="02070309020205020404" pitchFamily="49" charset="0"/>
              </a:rPr>
              <a:t>(</a:t>
            </a:r>
            <a:r>
              <a:rPr lang="zh-CN" altLang="en-US" sz="1800">
                <a:latin typeface="宋体" panose="02010600030101010101" pitchFamily="2" charset="-122"/>
                <a:cs typeface="Courier New" panose="02070309020205020404" pitchFamily="49" charset="0"/>
              </a:rPr>
              <a:t>过程名</a:t>
            </a:r>
            <a:r>
              <a:rPr lang="en-US" altLang="zh-CN" sz="1800">
                <a:latin typeface="宋体" panose="02010600030101010101" pitchFamily="2" charset="-122"/>
                <a:cs typeface="Courier New" panose="02070309020205020404" pitchFamily="49" charset="0"/>
              </a:rPr>
              <a:t>)</a:t>
            </a:r>
            <a:r>
              <a:rPr lang="zh-CN" altLang="en-US" sz="1800">
                <a:latin typeface="宋体" panose="02010600030101010101" pitchFamily="2" charset="-122"/>
                <a:cs typeface="Courier New" panose="02070309020205020404" pitchFamily="49" charset="0"/>
              </a:rPr>
              <a:t>、形式参数表部分时，首先建立一个过程  </a:t>
            </a:r>
          </a:p>
          <a:p>
            <a:pPr algn="just">
              <a:buFont typeface="Wingdings" panose="05000000000000000000" pitchFamily="2" charset="2"/>
              <a:buNone/>
            </a:pPr>
            <a:r>
              <a:rPr lang="zh-CN" altLang="en-US" sz="1800">
                <a:latin typeface="宋体" panose="02010600030101010101" pitchFamily="2" charset="-122"/>
                <a:cs typeface="Courier New" panose="02070309020205020404" pitchFamily="49" charset="0"/>
              </a:rPr>
              <a:t>     符号表和过程内情向量表，以登记过程名、种属和类型以及过程 </a:t>
            </a:r>
          </a:p>
          <a:p>
            <a:pPr algn="just">
              <a:buFont typeface="Wingdings" panose="05000000000000000000" pitchFamily="2" charset="2"/>
              <a:buNone/>
            </a:pPr>
            <a:r>
              <a:rPr lang="zh-CN" altLang="en-US" sz="1800">
                <a:latin typeface="宋体" panose="02010600030101010101" pitchFamily="2" charset="-122"/>
                <a:cs typeface="Courier New" panose="02070309020205020404" pitchFamily="49" charset="0"/>
              </a:rPr>
              <a:t>     入口地址、形参个数及属性等，如</a:t>
            </a:r>
            <a:r>
              <a:rPr lang="zh-CN" altLang="en-US" sz="1800">
                <a:latin typeface="宋体" panose="02010600030101010101" pitchFamily="2" charset="-122"/>
              </a:rPr>
              <a:t>下图</a:t>
            </a:r>
            <a:r>
              <a:rPr lang="zh-CN" altLang="en-US" sz="1800">
                <a:latin typeface="宋体" panose="02010600030101010101" pitchFamily="2" charset="-122"/>
                <a:cs typeface="Courier New" panose="02070309020205020404" pitchFamily="49" charset="0"/>
              </a:rPr>
              <a:t>所示。同时对每一形参，  </a:t>
            </a:r>
          </a:p>
          <a:p>
            <a:pPr algn="just">
              <a:buFont typeface="Wingdings" panose="05000000000000000000" pitchFamily="2" charset="2"/>
              <a:buNone/>
            </a:pPr>
            <a:r>
              <a:rPr lang="zh-CN" altLang="en-US" sz="1800">
                <a:latin typeface="宋体" panose="02010600030101010101" pitchFamily="2" charset="-122"/>
                <a:cs typeface="Courier New" panose="02070309020205020404" pitchFamily="49" charset="0"/>
              </a:rPr>
              <a:t>     都分配相应</a:t>
            </a:r>
            <a:r>
              <a:rPr lang="zh-CN" altLang="en-US" sz="1800">
                <a:latin typeface="宋体" panose="02010600030101010101" pitchFamily="2" charset="-122"/>
              </a:rPr>
              <a:t>形式单元，供形实结合时传递信息之用。</a:t>
            </a:r>
            <a:r>
              <a:rPr lang="zh-CN" altLang="en-US" sz="1800" b="1">
                <a:solidFill>
                  <a:srgbClr val="FF3399"/>
                </a:solidFill>
                <a:latin typeface="宋体" panose="02010600030101010101" pitchFamily="2" charset="-122"/>
              </a:rPr>
              <a:t></a:t>
            </a:r>
            <a:r>
              <a:rPr lang="zh-CN" altLang="en-US" sz="1800" b="1">
                <a:solidFill>
                  <a:srgbClr val="FF3399"/>
                </a:solidFill>
                <a:latin typeface="宋体" panose="02010600030101010101" pitchFamily="2" charset="-122"/>
                <a:cs typeface="Courier New" panose="02070309020205020404" pitchFamily="49" charset="0"/>
              </a:rPr>
              <a:t> </a:t>
            </a:r>
          </a:p>
        </p:txBody>
      </p:sp>
      <p:graphicFrame>
        <p:nvGraphicFramePr>
          <p:cNvPr id="882691" name="Group 3"/>
          <p:cNvGraphicFramePr>
            <a:graphicFrameLocks noGrp="1"/>
          </p:cNvGraphicFramePr>
          <p:nvPr>
            <p:extLst>
              <p:ext uri="{D42A27DB-BD31-4B8C-83A1-F6EECF244321}">
                <p14:modId xmlns:p14="http://schemas.microsoft.com/office/powerpoint/2010/main" val="3361089804"/>
              </p:ext>
            </p:extLst>
          </p:nvPr>
        </p:nvGraphicFramePr>
        <p:xfrm>
          <a:off x="2279651" y="3068639"/>
          <a:ext cx="3768725" cy="447675"/>
        </p:xfrm>
        <a:graphic>
          <a:graphicData uri="http://schemas.openxmlformats.org/drawingml/2006/table">
            <a:tbl>
              <a:tblPr/>
              <a:tblGrid>
                <a:gridCol w="754063">
                  <a:extLst>
                    <a:ext uri="{9D8B030D-6E8A-4147-A177-3AD203B41FA5}">
                      <a16:colId xmlns:a16="http://schemas.microsoft.com/office/drawing/2014/main" val="1277483874"/>
                    </a:ext>
                  </a:extLst>
                </a:gridCol>
                <a:gridCol w="754062">
                  <a:extLst>
                    <a:ext uri="{9D8B030D-6E8A-4147-A177-3AD203B41FA5}">
                      <a16:colId xmlns:a16="http://schemas.microsoft.com/office/drawing/2014/main" val="1801606135"/>
                    </a:ext>
                  </a:extLst>
                </a:gridCol>
                <a:gridCol w="752475">
                  <a:extLst>
                    <a:ext uri="{9D8B030D-6E8A-4147-A177-3AD203B41FA5}">
                      <a16:colId xmlns:a16="http://schemas.microsoft.com/office/drawing/2014/main" val="4236475885"/>
                    </a:ext>
                  </a:extLst>
                </a:gridCol>
                <a:gridCol w="754063">
                  <a:extLst>
                    <a:ext uri="{9D8B030D-6E8A-4147-A177-3AD203B41FA5}">
                      <a16:colId xmlns:a16="http://schemas.microsoft.com/office/drawing/2014/main" val="1005215988"/>
                    </a:ext>
                  </a:extLst>
                </a:gridCol>
                <a:gridCol w="754062">
                  <a:extLst>
                    <a:ext uri="{9D8B030D-6E8A-4147-A177-3AD203B41FA5}">
                      <a16:colId xmlns:a16="http://schemas.microsoft.com/office/drawing/2014/main" val="1146895346"/>
                    </a:ext>
                  </a:extLst>
                </a:gridCol>
              </a:tblGrid>
              <a:tr h="447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过程名</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种属</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类型</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309080159"/>
                  </a:ext>
                </a:extLst>
              </a:tr>
            </a:tbl>
          </a:graphicData>
        </a:graphic>
      </p:graphicFrame>
      <p:graphicFrame>
        <p:nvGraphicFramePr>
          <p:cNvPr id="882705" name="Group 17"/>
          <p:cNvGraphicFramePr>
            <a:graphicFrameLocks noGrp="1"/>
          </p:cNvGraphicFramePr>
          <p:nvPr>
            <p:extLst>
              <p:ext uri="{D42A27DB-BD31-4B8C-83A1-F6EECF244321}">
                <p14:modId xmlns:p14="http://schemas.microsoft.com/office/powerpoint/2010/main" val="714965484"/>
              </p:ext>
            </p:extLst>
          </p:nvPr>
        </p:nvGraphicFramePr>
        <p:xfrm>
          <a:off x="7081839" y="2997201"/>
          <a:ext cx="1893887" cy="3063877"/>
        </p:xfrm>
        <a:graphic>
          <a:graphicData uri="http://schemas.openxmlformats.org/drawingml/2006/table">
            <a:tbl>
              <a:tblPr/>
              <a:tblGrid>
                <a:gridCol w="1893887">
                  <a:extLst>
                    <a:ext uri="{9D8B030D-6E8A-4147-A177-3AD203B41FA5}">
                      <a16:colId xmlns:a16="http://schemas.microsoft.com/office/drawing/2014/main" val="873689541"/>
                    </a:ext>
                  </a:extLst>
                </a:gridCol>
              </a:tblGrid>
              <a:tr h="4714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过程入口地址</a:t>
                      </a: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25300837"/>
                  </a:ext>
                </a:extLst>
              </a:tr>
              <a:tr h="46990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形参个数</a:t>
                      </a: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875399602"/>
                  </a:ext>
                </a:extLst>
              </a:tr>
              <a:tr h="4714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第</a:t>
                      </a:r>
                      <a:r>
                        <a:rPr kumimoji="0" lang="en-US" altLang="zh-CN"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r>
                        <a:rPr kumimoji="0" lang="zh-CN" altLang="en-US"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形参属性</a:t>
                      </a: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215139997"/>
                  </a:ext>
                </a:extLst>
              </a:tr>
              <a:tr h="46990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第</a:t>
                      </a:r>
                      <a:r>
                        <a:rPr kumimoji="0" lang="en-US" altLang="zh-CN"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2</a:t>
                      </a:r>
                      <a:r>
                        <a:rPr kumimoji="0" lang="zh-CN" altLang="en-US"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形参属性</a:t>
                      </a: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042100441"/>
                  </a:ext>
                </a:extLst>
              </a:tr>
              <a:tr h="7096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516455571"/>
                  </a:ext>
                </a:extLst>
              </a:tr>
              <a:tr h="4714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第</a:t>
                      </a:r>
                      <a:r>
                        <a:rPr kumimoji="0" lang="en-US" altLang="zh-CN"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n</a:t>
                      </a:r>
                      <a:r>
                        <a:rPr kumimoji="0" lang="zh-CN" altLang="en-US" sz="1200" b="0"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形参属性</a:t>
                      </a:r>
                    </a:p>
                  </a:txBody>
                  <a:tcPr marL="90000" marR="90000" marT="46800" marB="46800"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890667282"/>
                  </a:ext>
                </a:extLst>
              </a:tr>
            </a:tbl>
          </a:graphicData>
        </a:graphic>
      </p:graphicFrame>
      <p:sp>
        <p:nvSpPr>
          <p:cNvPr id="882721" name="Text Box 33"/>
          <p:cNvSpPr txBox="1">
            <a:spLocks noChangeArrowheads="1"/>
          </p:cNvSpPr>
          <p:nvPr/>
        </p:nvSpPr>
        <p:spPr bwMode="auto">
          <a:xfrm>
            <a:off x="7866361" y="5084763"/>
            <a:ext cx="461665"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spcBef>
                <a:spcPct val="50000"/>
              </a:spcBef>
              <a:buFontTx/>
              <a:buNone/>
            </a:pPr>
            <a:r>
              <a:rPr lang="en-US" altLang="zh-CN" dirty="0">
                <a:effectLst>
                  <a:outerShdw blurRad="38100" dist="38100" dir="2700000" algn="tl">
                    <a:srgbClr val="000000"/>
                  </a:outerShdw>
                </a:effectLst>
                <a:latin typeface="Arial" panose="020B0604020202020204" pitchFamily="34" charset="0"/>
              </a:rPr>
              <a:t>…</a:t>
            </a:r>
          </a:p>
        </p:txBody>
      </p:sp>
      <p:sp>
        <p:nvSpPr>
          <p:cNvPr id="882722" name="Line 34"/>
          <p:cNvSpPr>
            <a:spLocks noChangeShapeType="1"/>
          </p:cNvSpPr>
          <p:nvPr/>
        </p:nvSpPr>
        <p:spPr bwMode="auto">
          <a:xfrm>
            <a:off x="5808663" y="3284538"/>
            <a:ext cx="1223962"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82723" name="Text Box 35"/>
          <p:cNvSpPr txBox="1">
            <a:spLocks noChangeArrowheads="1"/>
          </p:cNvSpPr>
          <p:nvPr/>
        </p:nvSpPr>
        <p:spPr bwMode="auto">
          <a:xfrm>
            <a:off x="3648075" y="2636838"/>
            <a:ext cx="935038"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zh-CN" altLang="en-US">
                <a:effectLst>
                  <a:outerShdw blurRad="38100" dist="38100" dir="2700000" algn="tl">
                    <a:srgbClr val="000000"/>
                  </a:outerShdw>
                </a:effectLst>
                <a:latin typeface="Arial" panose="020B0604020202020204" pitchFamily="34" charset="0"/>
              </a:rPr>
              <a:t>符号表</a:t>
            </a:r>
          </a:p>
        </p:txBody>
      </p:sp>
      <p:sp>
        <p:nvSpPr>
          <p:cNvPr id="882724" name="Text Box 36"/>
          <p:cNvSpPr txBox="1">
            <a:spLocks noChangeArrowheads="1"/>
          </p:cNvSpPr>
          <p:nvPr/>
        </p:nvSpPr>
        <p:spPr bwMode="auto">
          <a:xfrm>
            <a:off x="6959601" y="2565401"/>
            <a:ext cx="20161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过程内情向量表</a:t>
            </a:r>
          </a:p>
        </p:txBody>
      </p:sp>
      <p:sp>
        <p:nvSpPr>
          <p:cNvPr id="882725" name="Text Box 37"/>
          <p:cNvSpPr txBox="1">
            <a:spLocks noChangeArrowheads="1"/>
          </p:cNvSpPr>
          <p:nvPr/>
        </p:nvSpPr>
        <p:spPr bwMode="auto">
          <a:xfrm>
            <a:off x="2424114" y="5438776"/>
            <a:ext cx="367188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过程符号表和内情向量表情况</a:t>
            </a:r>
          </a:p>
        </p:txBody>
      </p:sp>
    </p:spTree>
    <p:extLst>
      <p:ext uri="{BB962C8B-B14F-4D97-AF65-F5344CB8AC3E}">
        <p14:creationId xmlns:p14="http://schemas.microsoft.com/office/powerpoint/2010/main" val="381325223"/>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3714" name="Rectangle 2"/>
          <p:cNvSpPr>
            <a:spLocks noGrp="1" noChangeArrowheads="1"/>
          </p:cNvSpPr>
          <p:nvPr>
            <p:ph type="body" idx="1"/>
          </p:nvPr>
        </p:nvSpPr>
        <p:spPr>
          <a:xfrm>
            <a:off x="2057400" y="685800"/>
            <a:ext cx="8153400" cy="5715000"/>
          </a:xfrm>
        </p:spPr>
        <p:txBody>
          <a:bodyPr/>
          <a:lstStyle/>
          <a:p>
            <a:pPr algn="just">
              <a:buFont typeface="Wingdings" panose="05000000000000000000" pitchFamily="2" charset="2"/>
              <a:buNone/>
            </a:pPr>
            <a:r>
              <a:rPr lang="en-US" altLang="zh-CN" sz="1800">
                <a:latin typeface="宋体" panose="02010600030101010101" pitchFamily="2" charset="-122"/>
                <a:cs typeface="Courier New" panose="02070309020205020404" pitchFamily="49" charset="0"/>
              </a:rPr>
              <a:t>  </a:t>
            </a:r>
            <a:r>
              <a:rPr lang="en-US" altLang="zh-CN" sz="1800" b="1">
                <a:solidFill>
                  <a:srgbClr val="FF3399"/>
                </a:solidFill>
                <a:latin typeface="宋体" panose="02010600030101010101" pitchFamily="2" charset="-122"/>
              </a:rPr>
              <a:t>(3)</a:t>
            </a:r>
            <a:r>
              <a:rPr lang="zh-CN" altLang="en-US" sz="1800">
                <a:latin typeface="宋体" panose="02010600030101010101" pitchFamily="2" charset="-122"/>
              </a:rPr>
              <a:t>对于具有嵌套结构的语言，符号表是按嵌套层次建立的，各量的     </a:t>
            </a:r>
          </a:p>
          <a:p>
            <a:pPr algn="just">
              <a:buFont typeface="Wingdings" panose="05000000000000000000" pitchFamily="2" charset="2"/>
              <a:buNone/>
            </a:pPr>
            <a:r>
              <a:rPr lang="zh-CN" altLang="en-US" sz="1800">
                <a:latin typeface="宋体" panose="02010600030101010101" pitchFamily="2" charset="-122"/>
              </a:rPr>
              <a:t>     数据空间也是按层次进行分配的，以确保程序中全局量和局部量</a:t>
            </a:r>
          </a:p>
          <a:p>
            <a:pPr algn="just">
              <a:buFont typeface="Wingdings" panose="05000000000000000000" pitchFamily="2" charset="2"/>
              <a:buNone/>
            </a:pPr>
            <a:r>
              <a:rPr lang="zh-CN" altLang="en-US" sz="1800">
                <a:latin typeface="宋体" panose="02010600030101010101" pitchFamily="2" charset="-122"/>
              </a:rPr>
              <a:t>     能得到正确引用。</a:t>
            </a:r>
          </a:p>
          <a:p>
            <a:pPr algn="just">
              <a:buFont typeface="Wingdings" panose="05000000000000000000" pitchFamily="2" charset="2"/>
              <a:buNone/>
            </a:pPr>
            <a:r>
              <a:rPr lang="zh-CN" altLang="en-US"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rPr>
              <a:t>(4)</a:t>
            </a:r>
            <a:r>
              <a:rPr lang="zh-CN" altLang="en-US" sz="1800">
                <a:latin typeface="宋体" panose="02010600030101010101" pitchFamily="2" charset="-122"/>
              </a:rPr>
              <a:t>当编译程序扫视到过程说明中过程体时，要产生形实结合代码，  </a:t>
            </a:r>
          </a:p>
          <a:p>
            <a:pPr algn="just">
              <a:buFont typeface="Wingdings" panose="05000000000000000000" pitchFamily="2" charset="2"/>
              <a:buNone/>
            </a:pPr>
            <a:r>
              <a:rPr lang="zh-CN" altLang="en-US" sz="1800">
                <a:latin typeface="宋体" panose="02010600030101010101" pitchFamily="2" charset="-122"/>
              </a:rPr>
              <a:t>     即将实参的信息分别送入对应形参形式单元的代码，接着再产生  </a:t>
            </a:r>
          </a:p>
          <a:p>
            <a:pPr algn="just">
              <a:buFont typeface="Wingdings" panose="05000000000000000000" pitchFamily="2" charset="2"/>
              <a:buNone/>
            </a:pPr>
            <a:r>
              <a:rPr lang="zh-CN" altLang="en-US" sz="1800">
                <a:latin typeface="宋体" panose="02010600030101010101" pitchFamily="2" charset="-122"/>
              </a:rPr>
              <a:t>     执行过程体代码。</a:t>
            </a:r>
          </a:p>
          <a:p>
            <a:pPr algn="just">
              <a:buFont typeface="Wingdings" panose="05000000000000000000" pitchFamily="2" charset="2"/>
              <a:buNone/>
            </a:pPr>
            <a:r>
              <a:rPr lang="zh-CN" altLang="en-US" sz="1800" b="1">
                <a:solidFill>
                  <a:srgbClr val="FF3399"/>
                </a:solidFill>
                <a:latin typeface="宋体" panose="02010600030101010101" pitchFamily="2" charset="-122"/>
              </a:rPr>
              <a:t>  </a:t>
            </a:r>
            <a:r>
              <a:rPr lang="en-US" altLang="zh-CN" sz="1800" b="1">
                <a:solidFill>
                  <a:srgbClr val="FF3399"/>
                </a:solidFill>
                <a:latin typeface="宋体" panose="02010600030101010101" pitchFamily="2" charset="-122"/>
              </a:rPr>
              <a:t>(5) </a:t>
            </a:r>
            <a:r>
              <a:rPr lang="zh-CN" altLang="en-US" sz="1800">
                <a:latin typeface="宋体" panose="02010600030101010101" pitchFamily="2" charset="-122"/>
              </a:rPr>
              <a:t>最后生成从过程返回的代码。此外，如果允许过程递归，那么 </a:t>
            </a:r>
          </a:p>
          <a:p>
            <a:pPr algn="just">
              <a:buFont typeface="Wingdings" panose="05000000000000000000" pitchFamily="2" charset="2"/>
              <a:buNone/>
            </a:pPr>
            <a:r>
              <a:rPr lang="zh-CN" altLang="en-US" sz="1800">
                <a:latin typeface="宋体" panose="02010600030101010101" pitchFamily="2" charset="-122"/>
              </a:rPr>
              <a:t>      应该按递归过程来构造过程说明的代码结构，即要设置返回</a:t>
            </a:r>
          </a:p>
          <a:p>
            <a:pPr algn="just">
              <a:buFont typeface="Wingdings" panose="05000000000000000000" pitchFamily="2" charset="2"/>
              <a:buNone/>
            </a:pPr>
            <a:r>
              <a:rPr lang="zh-CN" altLang="en-US" sz="1800">
                <a:latin typeface="宋体" panose="02010600030101010101" pitchFamily="2" charset="-122"/>
              </a:rPr>
              <a:t>      地址栈和生成相应的代码指令来做保留返回地址工作。</a:t>
            </a:r>
          </a:p>
        </p:txBody>
      </p:sp>
    </p:spTree>
    <p:extLst>
      <p:ext uri="{BB962C8B-B14F-4D97-AF65-F5344CB8AC3E}">
        <p14:creationId xmlns:p14="http://schemas.microsoft.com/office/powerpoint/2010/main" val="916275459"/>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文本框 4"/>
          <p:cNvSpPr txBox="1"/>
          <p:nvPr/>
        </p:nvSpPr>
        <p:spPr>
          <a:xfrm>
            <a:off x="1079418" y="3594756"/>
            <a:ext cx="10467340" cy="1015663"/>
          </a:xfrm>
          <a:prstGeom prst="rect">
            <a:avLst/>
          </a:prstGeom>
          <a:noFill/>
          <a:effectLst>
            <a:outerShdw blurRad="50800" dist="38100" dir="5400000" algn="t" rotWithShape="0">
              <a:prstClr val="black">
                <a:alpha val="40000"/>
              </a:prstClr>
            </a:outerShdw>
          </a:effectLst>
        </p:spPr>
        <p:txBody>
          <a:bodyPr wrap="square" rtlCol="0">
            <a:spAutoFit/>
          </a:bodyPr>
          <a:lstStyle/>
          <a:p>
            <a:pPr algn="ctr"/>
            <a:r>
              <a:rPr lang="zh-CN" altLang="en-US" sz="6000" b="1" dirty="0" smtClean="0">
                <a:solidFill>
                  <a:srgbClr val="FFC000"/>
                </a:solidFill>
                <a:effectLst>
                  <a:outerShdw blurRad="50800" dist="38100" algn="l" rotWithShape="0">
                    <a:prstClr val="black">
                      <a:alpha val="40000"/>
                    </a:prstClr>
                  </a:outerShdw>
                  <a:reflection blurRad="6350" stA="35000" endPos="45500" dist="12700" dir="5400000" sy="-100000" algn="bl" rotWithShape="0"/>
                </a:effectLst>
                <a:latin typeface="微软雅黑" panose="020B0503020204020204" pitchFamily="34" charset="-122"/>
                <a:ea typeface="微软雅黑" panose="020B0503020204020204" pitchFamily="34" charset="-122"/>
              </a:rPr>
              <a:t>谢谢！</a:t>
            </a:r>
            <a:endParaRPr lang="zh-CN" altLang="en-US" sz="6000" b="1" dirty="0">
              <a:solidFill>
                <a:srgbClr val="FFC000"/>
              </a:solidFill>
              <a:effectLst>
                <a:outerShdw blurRad="50800" dist="38100" algn="l" rotWithShape="0">
                  <a:prstClr val="black">
                    <a:alpha val="40000"/>
                  </a:prstClr>
                </a:outerShdw>
                <a:reflection blurRad="6350" stA="35000" endPos="45500" dist="12700" dir="5400000" sy="-100000" algn="bl" rotWithShape="0"/>
              </a:effectLst>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2"/>
          <a:stretch>
            <a:fillRect/>
          </a:stretch>
        </p:blipFill>
        <p:spPr>
          <a:xfrm>
            <a:off x="1635548" y="454234"/>
            <a:ext cx="7960736" cy="264589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7586" name="Rectangle 2"/>
          <p:cNvSpPr>
            <a:spLocks noGrp="1" noChangeArrowheads="1"/>
          </p:cNvSpPr>
          <p:nvPr>
            <p:ph type="body" idx="1"/>
          </p:nvPr>
        </p:nvSpPr>
        <p:spPr>
          <a:xfrm>
            <a:off x="1981200" y="838201"/>
            <a:ext cx="8229600" cy="5287963"/>
          </a:xfrm>
        </p:spPr>
        <p:txBody>
          <a:bodyPr/>
          <a:lstStyle/>
          <a:p>
            <a:pPr>
              <a:spcBef>
                <a:spcPct val="0"/>
              </a:spcBef>
              <a:buFontTx/>
              <a:buNone/>
            </a:pPr>
            <a:r>
              <a:rPr kumimoji="1" lang="zh-CN" altLang="en-US" sz="1800" b="1">
                <a:latin typeface="Times New Roman" panose="02020603050405020304" pitchFamily="18" charset="0"/>
              </a:rPr>
              <a:t>例</a:t>
            </a:r>
            <a:r>
              <a:rPr kumimoji="1" lang="en-US" altLang="zh-CN" sz="1800" b="1">
                <a:latin typeface="Times New Roman" panose="02020603050405020304" pitchFamily="18" charset="0"/>
              </a:rPr>
              <a:t>5.2   </a:t>
            </a:r>
            <a:r>
              <a:rPr kumimoji="1" lang="zh-CN" altLang="en-US" sz="1800" b="1">
                <a:latin typeface="Times New Roman" panose="02020603050405020304" pitchFamily="18" charset="0"/>
              </a:rPr>
              <a:t>考虑下面文法及其语义描述：</a:t>
            </a:r>
            <a:r>
              <a:rPr kumimoji="1" lang="zh-CN" altLang="en-US" sz="2000" b="1">
                <a:latin typeface="Tahoma" panose="020B0604030504040204" pitchFamily="34" charset="0"/>
              </a:rPr>
              <a:t> </a:t>
            </a:r>
          </a:p>
          <a:p>
            <a:pPr algn="just">
              <a:buFont typeface="Wingdings" panose="05000000000000000000" pitchFamily="2" charset="2"/>
              <a:buNone/>
            </a:pPr>
            <a:endParaRPr lang="zh-CN" altLang="en-US" sz="1800" b="1"/>
          </a:p>
          <a:p>
            <a:pPr algn="just">
              <a:buFont typeface="Wingdings" panose="05000000000000000000" pitchFamily="2" charset="2"/>
              <a:buNone/>
            </a:pPr>
            <a:r>
              <a:rPr lang="zh-CN" altLang="en-US" sz="1800" b="1"/>
              <a:t>     规 则                              语义动作 </a:t>
            </a:r>
          </a:p>
          <a:p>
            <a:pPr algn="just">
              <a:buFont typeface="Wingdings" panose="05000000000000000000" pitchFamily="2" charset="2"/>
              <a:buNone/>
            </a:pPr>
            <a:r>
              <a:rPr lang="en-US" altLang="zh-CN" sz="1800" b="1"/>
              <a:t>(0)S′∷=E                   {print E</a:t>
            </a:r>
            <a:r>
              <a:rPr lang="en-US" altLang="zh-CN" sz="1800" b="1">
                <a:latin typeface="Courier New" panose="02070309020205020404" pitchFamily="49" charset="0"/>
              </a:rPr>
              <a:t>·</a:t>
            </a:r>
            <a:r>
              <a:rPr lang="en-US" altLang="zh-CN" sz="1800" b="1"/>
              <a:t>VAL}</a:t>
            </a:r>
          </a:p>
          <a:p>
            <a:pPr algn="just">
              <a:buFont typeface="Wingdings" panose="05000000000000000000" pitchFamily="2" charset="2"/>
              <a:buNone/>
            </a:pPr>
            <a:r>
              <a:rPr lang="en-US" altLang="zh-CN" sz="1800" b="1"/>
              <a:t>(1)E∷=E</a:t>
            </a:r>
            <a:r>
              <a:rPr lang="en-US" altLang="zh-CN" sz="1800" b="1" baseline="30000"/>
              <a:t>(1)</a:t>
            </a:r>
            <a:r>
              <a:rPr lang="en-US" altLang="zh-CN" sz="1800" b="1"/>
              <a:t>+E</a:t>
            </a:r>
            <a:r>
              <a:rPr lang="en-US" altLang="zh-CN" sz="1800" b="1" baseline="30000"/>
              <a:t>(2)</a:t>
            </a:r>
            <a:r>
              <a:rPr lang="en-US" altLang="zh-CN" sz="1800" b="1"/>
              <a:t>        {E</a:t>
            </a:r>
            <a:r>
              <a:rPr lang="en-US" altLang="zh-CN" sz="1800" b="1">
                <a:latin typeface="Courier New" panose="02070309020205020404" pitchFamily="49" charset="0"/>
              </a:rPr>
              <a:t>·</a:t>
            </a:r>
            <a:r>
              <a:rPr lang="en-US" altLang="zh-CN" sz="1800" b="1"/>
              <a:t>VAL:=E</a:t>
            </a:r>
            <a:r>
              <a:rPr lang="en-US" altLang="zh-CN" sz="1800" b="1" baseline="30000"/>
              <a:t>(1)</a:t>
            </a:r>
            <a:r>
              <a:rPr lang="en-US" altLang="zh-CN" sz="1800" b="1">
                <a:latin typeface="Courier New" panose="02070309020205020404" pitchFamily="49" charset="0"/>
              </a:rPr>
              <a:t>·</a:t>
            </a:r>
            <a:r>
              <a:rPr lang="en-US" altLang="zh-CN" sz="1800" b="1"/>
              <a:t>VAL+E</a:t>
            </a:r>
            <a:r>
              <a:rPr lang="en-US" altLang="zh-CN" sz="1800" b="1" baseline="30000"/>
              <a:t>(2)</a:t>
            </a:r>
            <a:r>
              <a:rPr lang="en-US" altLang="zh-CN" sz="1800" b="1">
                <a:latin typeface="Courier New" panose="02070309020205020404" pitchFamily="49" charset="0"/>
              </a:rPr>
              <a:t>·</a:t>
            </a:r>
            <a:r>
              <a:rPr lang="en-US" altLang="zh-CN" sz="1800" b="1"/>
              <a:t>VAL}</a:t>
            </a:r>
          </a:p>
          <a:p>
            <a:pPr algn="just">
              <a:buFont typeface="Wingdings" panose="05000000000000000000" pitchFamily="2" charset="2"/>
              <a:buNone/>
            </a:pPr>
            <a:r>
              <a:rPr lang="en-US" altLang="zh-CN" sz="1800" b="1"/>
              <a:t>(2)E∷=E</a:t>
            </a:r>
            <a:r>
              <a:rPr lang="en-US" altLang="zh-CN" sz="1800" b="1" baseline="30000"/>
              <a:t>(1)</a:t>
            </a:r>
            <a:r>
              <a:rPr lang="en-US" altLang="zh-CN" sz="1800" b="1"/>
              <a:t>*E</a:t>
            </a:r>
            <a:r>
              <a:rPr lang="en-US" altLang="zh-CN" sz="1800" b="1" baseline="30000"/>
              <a:t>(2)  </a:t>
            </a:r>
            <a:r>
              <a:rPr lang="en-US" altLang="zh-CN" sz="1800" b="1"/>
              <a:t>         {E</a:t>
            </a:r>
            <a:r>
              <a:rPr lang="en-US" altLang="zh-CN" sz="1800" b="1">
                <a:latin typeface="Courier New" panose="02070309020205020404" pitchFamily="49" charset="0"/>
              </a:rPr>
              <a:t>·</a:t>
            </a:r>
            <a:r>
              <a:rPr lang="en-US" altLang="zh-CN" sz="1800" b="1"/>
              <a:t>VAL:=E</a:t>
            </a:r>
            <a:r>
              <a:rPr lang="en-US" altLang="zh-CN" sz="1800" b="1" baseline="30000"/>
              <a:t>(1)</a:t>
            </a:r>
            <a:r>
              <a:rPr lang="en-US" altLang="zh-CN" sz="1800" b="1">
                <a:latin typeface="Courier New" panose="02070309020205020404" pitchFamily="49" charset="0"/>
              </a:rPr>
              <a:t>·</a:t>
            </a:r>
            <a:r>
              <a:rPr lang="en-US" altLang="zh-CN" sz="1800" b="1"/>
              <a:t>VAL*E</a:t>
            </a:r>
            <a:r>
              <a:rPr lang="en-US" altLang="zh-CN" sz="1800" b="1" baseline="30000"/>
              <a:t>(2)</a:t>
            </a:r>
            <a:r>
              <a:rPr lang="en-US" altLang="zh-CN" sz="1800" b="1">
                <a:latin typeface="Courier New" panose="02070309020205020404" pitchFamily="49" charset="0"/>
              </a:rPr>
              <a:t>·</a:t>
            </a:r>
            <a:r>
              <a:rPr lang="en-US" altLang="zh-CN" sz="1800" b="1"/>
              <a:t>VAL}</a:t>
            </a:r>
          </a:p>
          <a:p>
            <a:pPr algn="just">
              <a:buFont typeface="Wingdings" panose="05000000000000000000" pitchFamily="2" charset="2"/>
              <a:buNone/>
            </a:pPr>
            <a:r>
              <a:rPr lang="en-US" altLang="zh-CN" sz="1800" b="1"/>
              <a:t>(3)E∷=(E</a:t>
            </a:r>
            <a:r>
              <a:rPr lang="en-US" altLang="zh-CN" sz="1800" b="1" baseline="30000"/>
              <a:t>(1)</a:t>
            </a:r>
            <a:r>
              <a:rPr lang="en-US" altLang="zh-CN" sz="1800" b="1"/>
              <a:t>)                 {E</a:t>
            </a:r>
            <a:r>
              <a:rPr lang="en-US" altLang="zh-CN" sz="1800" b="1">
                <a:latin typeface="Courier New" panose="02070309020205020404" pitchFamily="49" charset="0"/>
              </a:rPr>
              <a:t>·</a:t>
            </a:r>
            <a:r>
              <a:rPr lang="en-US" altLang="zh-CN" sz="1800" b="1"/>
              <a:t>VAL=E</a:t>
            </a:r>
            <a:r>
              <a:rPr lang="en-US" altLang="zh-CN" sz="1800" b="1" baseline="30000"/>
              <a:t>(1)</a:t>
            </a:r>
            <a:r>
              <a:rPr lang="en-US" altLang="zh-CN" sz="1800" b="1">
                <a:latin typeface="Courier New" panose="02070309020205020404" pitchFamily="49" charset="0"/>
              </a:rPr>
              <a:t>·</a:t>
            </a:r>
            <a:r>
              <a:rPr lang="en-US" altLang="zh-CN" sz="1800" b="1"/>
              <a:t>VAL}</a:t>
            </a:r>
          </a:p>
          <a:p>
            <a:pPr algn="just">
              <a:buFont typeface="Wingdings" panose="05000000000000000000" pitchFamily="2" charset="2"/>
              <a:buNone/>
            </a:pPr>
            <a:r>
              <a:rPr lang="en-US" altLang="zh-CN" sz="1800" b="1"/>
              <a:t>(4)E∷=i                        {E</a:t>
            </a:r>
            <a:r>
              <a:rPr lang="en-US" altLang="zh-CN" sz="1800" b="1">
                <a:latin typeface="Courier New" panose="02070309020205020404" pitchFamily="49" charset="0"/>
              </a:rPr>
              <a:t>·</a:t>
            </a:r>
            <a:r>
              <a:rPr lang="en-US" altLang="zh-CN" sz="1800" b="1"/>
              <a:t>VAL:=LEXVAL}</a:t>
            </a:r>
          </a:p>
          <a:p>
            <a:pPr algn="just">
              <a:buFont typeface="Wingdings" panose="05000000000000000000" pitchFamily="2" charset="2"/>
              <a:buNone/>
            </a:pPr>
            <a:r>
              <a:rPr lang="zh-CN" altLang="en-US" sz="1800" b="1"/>
              <a:t>其中：</a:t>
            </a:r>
          </a:p>
          <a:p>
            <a:pPr algn="just">
              <a:buFont typeface="Wingdings" panose="05000000000000000000" pitchFamily="2" charset="2"/>
              <a:buNone/>
            </a:pPr>
            <a:r>
              <a:rPr lang="zh-CN" altLang="en-US" sz="1800" b="1"/>
              <a:t>        语义动作中的</a:t>
            </a:r>
            <a:r>
              <a:rPr lang="en-US" altLang="zh-CN" sz="1800" b="1"/>
              <a:t>+</a:t>
            </a:r>
            <a:r>
              <a:rPr lang="zh-CN" altLang="en-US" sz="1800" b="1"/>
              <a:t>、*代表整型加、乘算术运算，而且词法分</a:t>
            </a:r>
            <a:r>
              <a:rPr lang="zh-CN" altLang="en-US" sz="1800" b="1">
                <a:latin typeface="Times New Roman" panose="02020603050405020304" pitchFamily="18" charset="0"/>
              </a:rPr>
              <a:t>析</a:t>
            </a:r>
          </a:p>
          <a:p>
            <a:pPr algn="just">
              <a:buFont typeface="Wingdings" panose="05000000000000000000" pitchFamily="2" charset="2"/>
              <a:buNone/>
            </a:pPr>
            <a:r>
              <a:rPr lang="zh-CN" altLang="en-US" sz="1800" b="1">
                <a:latin typeface="Times New Roman" panose="02020603050405020304" pitchFamily="18" charset="0"/>
              </a:rPr>
              <a:t>程序将送来每个</a:t>
            </a:r>
            <a:r>
              <a:rPr lang="en-US" altLang="zh-CN" sz="1800" b="1">
                <a:latin typeface="Times New Roman" panose="02020603050405020304" pitchFamily="18" charset="0"/>
                <a:cs typeface="Times New Roman" panose="02020603050405020304" pitchFamily="18" charset="0"/>
              </a:rPr>
              <a:t>i</a:t>
            </a:r>
            <a:r>
              <a:rPr lang="zh-CN" altLang="en-US" sz="1800" b="1">
                <a:latin typeface="Times New Roman" panose="02020603050405020304" pitchFamily="18" charset="0"/>
              </a:rPr>
              <a:t>的整型内部值</a:t>
            </a:r>
            <a:r>
              <a:rPr lang="en-US" altLang="zh-CN" sz="1800" b="1">
                <a:latin typeface="Times New Roman" panose="02020603050405020304" pitchFamily="18" charset="0"/>
                <a:cs typeface="Times New Roman" panose="02020603050405020304" pitchFamily="18" charset="0"/>
              </a:rPr>
              <a:t>LEXVAL</a:t>
            </a:r>
            <a:r>
              <a:rPr lang="zh-CN" altLang="en-US" sz="1800" b="1">
                <a:latin typeface="Times New Roman" panose="02020603050405020304" pitchFamily="18" charset="0"/>
              </a:rPr>
              <a:t>。</a:t>
            </a:r>
            <a:r>
              <a:rPr lang="zh-CN" altLang="en-US" sz="1800" b="1"/>
              <a:t> </a:t>
            </a:r>
          </a:p>
          <a:p>
            <a:pPr algn="just">
              <a:buFont typeface="Wingdings" panose="05000000000000000000" pitchFamily="2" charset="2"/>
              <a:buNone/>
            </a:pPr>
            <a:r>
              <a:rPr lang="zh-CN" altLang="en-US" sz="1800" b="1"/>
              <a:t>        假定语义动作是紧接在归约之后执行的。上面所列的语义动作</a:t>
            </a:r>
          </a:p>
          <a:p>
            <a:pPr algn="just">
              <a:buFont typeface="Wingdings" panose="05000000000000000000" pitchFamily="2" charset="2"/>
              <a:buNone/>
            </a:pPr>
            <a:r>
              <a:rPr lang="zh-CN" altLang="en-US" sz="1800" b="1"/>
              <a:t>就</a:t>
            </a:r>
            <a:r>
              <a:rPr lang="zh-CN" altLang="en-US" sz="1800" b="1">
                <a:latin typeface="Times New Roman" panose="02020603050405020304" pitchFamily="18" charset="0"/>
              </a:rPr>
              <a:t>相当于下面所列的程序段：</a:t>
            </a:r>
            <a:r>
              <a:rPr lang="zh-CN" altLang="en-US" sz="1800" b="1"/>
              <a:t> </a:t>
            </a:r>
          </a:p>
          <a:p>
            <a:pPr>
              <a:buFont typeface="Wingdings" panose="05000000000000000000" pitchFamily="2" charset="2"/>
              <a:buNone/>
            </a:pPr>
            <a:endParaRPr lang="en-US" altLang="zh-CN" sz="1800" b="1"/>
          </a:p>
        </p:txBody>
      </p:sp>
    </p:spTree>
    <p:extLst>
      <p:ext uri="{BB962C8B-B14F-4D97-AF65-F5344CB8AC3E}">
        <p14:creationId xmlns:p14="http://schemas.microsoft.com/office/powerpoint/2010/main" val="30375282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8610" name="Rectangle 2"/>
          <p:cNvSpPr>
            <a:spLocks noGrp="1" noChangeArrowheads="1"/>
          </p:cNvSpPr>
          <p:nvPr>
            <p:ph type="body" idx="1"/>
          </p:nvPr>
        </p:nvSpPr>
        <p:spPr>
          <a:xfrm>
            <a:off x="2743200" y="2286000"/>
            <a:ext cx="7696200" cy="2127250"/>
          </a:xfrm>
        </p:spPr>
        <p:txBody>
          <a:bodyPr>
            <a:normAutofit lnSpcReduction="10000"/>
          </a:bodyPr>
          <a:lstStyle/>
          <a:p>
            <a:pPr algn="just">
              <a:lnSpc>
                <a:spcPct val="90000"/>
              </a:lnSpc>
              <a:buFont typeface="Wingdings" panose="05000000000000000000" pitchFamily="2" charset="2"/>
              <a:buNone/>
            </a:pPr>
            <a:r>
              <a:rPr lang="zh-CN" altLang="en-US" sz="1800" b="1"/>
              <a:t>规 则                             程序段 </a:t>
            </a:r>
          </a:p>
          <a:p>
            <a:pPr algn="just">
              <a:lnSpc>
                <a:spcPct val="90000"/>
              </a:lnSpc>
              <a:buFont typeface="Wingdings" panose="05000000000000000000" pitchFamily="2" charset="2"/>
              <a:buNone/>
            </a:pPr>
            <a:r>
              <a:rPr lang="en-US" altLang="zh-CN" sz="1800" b="1"/>
              <a:t>(0)S′∷=E            {print  </a:t>
            </a:r>
            <a:r>
              <a:rPr lang="en-US" altLang="zh-CN" sz="1800" b="1">
                <a:latin typeface="Times New Roman" panose="02020603050405020304" pitchFamily="18" charset="0"/>
                <a:cs typeface="Times New Roman" panose="02020603050405020304" pitchFamily="18" charset="0"/>
              </a:rPr>
              <a:t>VAL</a:t>
            </a:r>
            <a:r>
              <a:rPr lang="zh-CN" altLang="en-US" sz="1800" b="1">
                <a:latin typeface="Times New Roman" panose="02020603050405020304" pitchFamily="18" charset="0"/>
              </a:rPr>
              <a:t>［</a:t>
            </a:r>
            <a:r>
              <a:rPr lang="en-US" altLang="zh-CN" sz="1800" b="1">
                <a:latin typeface="Times New Roman" panose="02020603050405020304" pitchFamily="18" charset="0"/>
                <a:cs typeface="Times New Roman" panose="02020603050405020304" pitchFamily="18" charset="0"/>
              </a:rPr>
              <a:t>TOP</a:t>
            </a:r>
            <a:r>
              <a:rPr lang="zh-CN" altLang="en-US" sz="1800" b="1">
                <a:latin typeface="Times New Roman" panose="02020603050405020304" pitchFamily="18" charset="0"/>
              </a:rPr>
              <a:t>］</a:t>
            </a:r>
            <a:r>
              <a:rPr lang="en-US" altLang="zh-CN" sz="1800" b="1"/>
              <a:t>}</a:t>
            </a:r>
          </a:p>
          <a:p>
            <a:pPr algn="just">
              <a:lnSpc>
                <a:spcPct val="90000"/>
              </a:lnSpc>
              <a:buFont typeface="Wingdings" panose="05000000000000000000" pitchFamily="2" charset="2"/>
              <a:buNone/>
            </a:pPr>
            <a:r>
              <a:rPr lang="en-US" altLang="zh-CN" sz="1800" b="1"/>
              <a:t>(1)E∷=E</a:t>
            </a:r>
            <a:r>
              <a:rPr lang="en-US" altLang="zh-CN" sz="1800" b="1" baseline="30000"/>
              <a:t>(1)</a:t>
            </a:r>
            <a:r>
              <a:rPr lang="en-US" altLang="zh-CN" sz="1800" b="1"/>
              <a:t>+E</a:t>
            </a:r>
            <a:r>
              <a:rPr lang="en-US" altLang="zh-CN" sz="1800" b="1" baseline="30000"/>
              <a:t>(2)</a:t>
            </a:r>
            <a:r>
              <a:rPr lang="en-US" altLang="zh-CN" sz="1800" b="1"/>
              <a:t> {VAL[TOP]</a:t>
            </a:r>
            <a:r>
              <a:rPr lang="zh-CN" altLang="en-US" sz="1800" b="1"/>
              <a:t>：</a:t>
            </a:r>
            <a:r>
              <a:rPr lang="en-US" altLang="zh-CN" sz="1800" b="1"/>
              <a:t>=VAL[TOP]+VAL[TOP+2]}</a:t>
            </a:r>
          </a:p>
          <a:p>
            <a:pPr algn="just">
              <a:lnSpc>
                <a:spcPct val="90000"/>
              </a:lnSpc>
              <a:buFont typeface="Wingdings" panose="05000000000000000000" pitchFamily="2" charset="2"/>
              <a:buNone/>
            </a:pPr>
            <a:r>
              <a:rPr lang="en-US" altLang="zh-CN" sz="1800" b="1"/>
              <a:t>(2)E∷=E</a:t>
            </a:r>
            <a:r>
              <a:rPr lang="en-US" altLang="zh-CN" sz="1800" b="1" baseline="30000"/>
              <a:t>(1)</a:t>
            </a:r>
            <a:r>
              <a:rPr lang="en-US" altLang="zh-CN" sz="1800" b="1"/>
              <a:t>*E</a:t>
            </a:r>
            <a:r>
              <a:rPr lang="en-US" altLang="zh-CN" sz="1800" b="1" baseline="30000"/>
              <a:t>(2)  </a:t>
            </a:r>
            <a:r>
              <a:rPr lang="en-US" altLang="zh-CN" sz="1800" b="1"/>
              <a:t>  {VAL[TOP]</a:t>
            </a:r>
            <a:r>
              <a:rPr lang="zh-CN" altLang="en-US" sz="1800" b="1"/>
              <a:t>：</a:t>
            </a:r>
            <a:r>
              <a:rPr lang="en-US" altLang="zh-CN" sz="1800" b="1"/>
              <a:t>=VAL[TOP]*VAL[TOP+2]}</a:t>
            </a:r>
          </a:p>
          <a:p>
            <a:pPr algn="just">
              <a:lnSpc>
                <a:spcPct val="90000"/>
              </a:lnSpc>
              <a:buFont typeface="Wingdings" panose="05000000000000000000" pitchFamily="2" charset="2"/>
              <a:buNone/>
            </a:pPr>
            <a:r>
              <a:rPr lang="en-US" altLang="zh-CN" sz="1800" b="1"/>
              <a:t>(3)E∷=(E</a:t>
            </a:r>
            <a:r>
              <a:rPr lang="en-US" altLang="zh-CN" sz="1800" b="1" baseline="30000"/>
              <a:t>(1)</a:t>
            </a:r>
            <a:r>
              <a:rPr lang="en-US" altLang="zh-CN" sz="1800" b="1"/>
              <a:t>)          {VAL</a:t>
            </a:r>
            <a:r>
              <a:rPr lang="zh-CN" altLang="en-US" sz="1800" b="1"/>
              <a:t>［</a:t>
            </a:r>
            <a:r>
              <a:rPr lang="en-US" altLang="zh-CN" sz="1800" b="1"/>
              <a:t>TOP</a:t>
            </a:r>
            <a:r>
              <a:rPr lang="zh-CN" altLang="en-US" sz="1800" b="1"/>
              <a:t>］</a:t>
            </a:r>
            <a:r>
              <a:rPr lang="en-US" altLang="zh-CN" sz="1800" b="1"/>
              <a:t>:=VAL</a:t>
            </a:r>
            <a:r>
              <a:rPr lang="zh-CN" altLang="en-US" sz="1800" b="1"/>
              <a:t>［</a:t>
            </a:r>
            <a:r>
              <a:rPr lang="en-US" altLang="zh-CN" sz="1800" b="1"/>
              <a:t>TOP+1</a:t>
            </a:r>
            <a:r>
              <a:rPr lang="zh-CN" altLang="en-US" sz="1800" b="1"/>
              <a:t>］</a:t>
            </a:r>
            <a:r>
              <a:rPr lang="en-US" altLang="zh-CN" sz="1800" b="1"/>
              <a:t>}</a:t>
            </a:r>
          </a:p>
          <a:p>
            <a:pPr algn="just">
              <a:lnSpc>
                <a:spcPct val="90000"/>
              </a:lnSpc>
              <a:buFont typeface="Wingdings" panose="05000000000000000000" pitchFamily="2" charset="2"/>
              <a:buNone/>
            </a:pPr>
            <a:r>
              <a:rPr lang="en-US" altLang="zh-CN" sz="1800" b="1"/>
              <a:t>(4)E∷=i                 {VAL</a:t>
            </a:r>
            <a:r>
              <a:rPr lang="zh-CN" altLang="en-US" sz="1800" b="1"/>
              <a:t>［</a:t>
            </a:r>
            <a:r>
              <a:rPr lang="en-US" altLang="zh-CN" sz="1800" b="1"/>
              <a:t>TOP</a:t>
            </a:r>
            <a:r>
              <a:rPr lang="zh-CN" altLang="en-US" sz="1800" b="1"/>
              <a:t>］</a:t>
            </a:r>
            <a:r>
              <a:rPr lang="en-US" altLang="zh-CN" sz="1800" b="1"/>
              <a:t>:=LEXVAL}</a:t>
            </a:r>
          </a:p>
        </p:txBody>
      </p:sp>
      <p:sp>
        <p:nvSpPr>
          <p:cNvPr id="708611" name="AutoShape 3"/>
          <p:cNvSpPr>
            <a:spLocks noChangeArrowheads="1"/>
          </p:cNvSpPr>
          <p:nvPr/>
        </p:nvSpPr>
        <p:spPr bwMode="auto">
          <a:xfrm>
            <a:off x="3276601" y="228600"/>
            <a:ext cx="2411413" cy="1428750"/>
          </a:xfrm>
          <a:prstGeom prst="wedgeRoundRectCallout">
            <a:avLst>
              <a:gd name="adj1" fmla="val -16690"/>
              <a:gd name="adj2" fmla="val 129111"/>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sz="2400">
                <a:latin typeface="黑体" panose="02010609060101010101" pitchFamily="49" charset="-122"/>
                <a:ea typeface="黑体" panose="02010609060101010101" pitchFamily="49" charset="-122"/>
                <a:cs typeface="Arial" panose="020B0604020202020204" pitchFamily="34" charset="0"/>
              </a:rPr>
              <a:t>由于有一个</a:t>
            </a:r>
            <a:r>
              <a:rPr kumimoji="1" lang="zh-CN" altLang="en-US" sz="2400">
                <a:latin typeface="Franklin Gothic Medium" panose="020B0603020102020204" pitchFamily="34" charset="0"/>
                <a:ea typeface="黑体" panose="02010609060101010101" pitchFamily="49" charset="-122"/>
                <a:cs typeface="Arial" panose="020B0604020202020204" pitchFamily="34" charset="0"/>
              </a:rPr>
              <a:t>“</a:t>
            </a:r>
            <a:r>
              <a:rPr kumimoji="1" lang="en-US" altLang="zh-CN" sz="2400">
                <a:latin typeface="黑体" panose="02010609060101010101" pitchFamily="49" charset="-122"/>
                <a:ea typeface="黑体" panose="02010609060101010101" pitchFamily="49" charset="-122"/>
                <a:cs typeface="Arial" panose="020B0604020202020204" pitchFamily="34" charset="0"/>
              </a:rPr>
              <a:t>+</a:t>
            </a:r>
            <a:r>
              <a:rPr kumimoji="1" lang="en-US" altLang="zh-CN" sz="2400">
                <a:latin typeface="Franklin Gothic Medium" panose="020B0603020102020204" pitchFamily="34" charset="0"/>
                <a:ea typeface="黑体" panose="02010609060101010101" pitchFamily="49" charset="-122"/>
                <a:cs typeface="Arial" panose="020B0604020202020204" pitchFamily="34" charset="0"/>
              </a:rPr>
              <a:t>“</a:t>
            </a:r>
            <a:r>
              <a:rPr kumimoji="1" lang="zh-CN" altLang="en-US" sz="2400">
                <a:latin typeface="黑体" panose="02010609060101010101" pitchFamily="49" charset="-122"/>
                <a:ea typeface="黑体" panose="02010609060101010101" pitchFamily="49" charset="-122"/>
                <a:cs typeface="Arial" panose="020B0604020202020204" pitchFamily="34" charset="0"/>
              </a:rPr>
              <a:t>号，所以为</a:t>
            </a:r>
            <a:r>
              <a:rPr kumimoji="1" lang="en-US" altLang="zh-CN" sz="2400">
                <a:latin typeface="黑体" panose="02010609060101010101" pitchFamily="49" charset="-122"/>
                <a:ea typeface="黑体" panose="02010609060101010101" pitchFamily="49" charset="-122"/>
                <a:cs typeface="Arial" panose="020B0604020202020204" pitchFamily="34" charset="0"/>
              </a:rPr>
              <a:t>TOP+2</a:t>
            </a:r>
          </a:p>
          <a:p>
            <a:pPr>
              <a:spcBef>
                <a:spcPct val="0"/>
              </a:spcBef>
              <a:buFontTx/>
              <a:buNone/>
            </a:pPr>
            <a:endParaRPr kumimoji="1" lang="en-US" altLang="zh-CN" sz="2400">
              <a:latin typeface="Tahoma" panose="020B0604030504040204" pitchFamily="34" charset="0"/>
              <a:ea typeface="黑体" panose="02010609060101010101" pitchFamily="49" charset="-122"/>
              <a:cs typeface="Arial" panose="020B0604020202020204" pitchFamily="34" charset="0"/>
            </a:endParaRPr>
          </a:p>
        </p:txBody>
      </p:sp>
      <p:sp>
        <p:nvSpPr>
          <p:cNvPr id="708612" name="AutoShape 4"/>
          <p:cNvSpPr>
            <a:spLocks noChangeArrowheads="1"/>
          </p:cNvSpPr>
          <p:nvPr/>
        </p:nvSpPr>
        <p:spPr bwMode="auto">
          <a:xfrm>
            <a:off x="7772401" y="5029200"/>
            <a:ext cx="2339975" cy="1409700"/>
          </a:xfrm>
          <a:prstGeom prst="wedgeRoundRectCallout">
            <a:avLst>
              <a:gd name="adj1" fmla="val -222796"/>
              <a:gd name="adj2" fmla="val -140426"/>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sz="2400">
                <a:latin typeface="Tahoma" panose="020B0604030504040204" pitchFamily="34" charset="0"/>
              </a:rPr>
              <a:t>由于有一个</a:t>
            </a:r>
            <a:r>
              <a:rPr kumimoji="1" lang="zh-CN" altLang="en-US" sz="2400"/>
              <a:t>“</a:t>
            </a:r>
            <a:r>
              <a:rPr kumimoji="1" lang="en-US" altLang="zh-CN" sz="2400">
                <a:latin typeface="Tahoma" panose="020B0604030504040204" pitchFamily="34" charset="0"/>
              </a:rPr>
              <a:t>(</a:t>
            </a:r>
            <a:r>
              <a:rPr kumimoji="1" lang="en-US" altLang="zh-CN" sz="2400"/>
              <a:t>“</a:t>
            </a:r>
            <a:r>
              <a:rPr kumimoji="1" lang="zh-CN" altLang="en-US" sz="2400">
                <a:latin typeface="Tahoma" panose="020B0604030504040204" pitchFamily="34" charset="0"/>
              </a:rPr>
              <a:t>号，所以为</a:t>
            </a:r>
            <a:r>
              <a:rPr kumimoji="1" lang="en-US" altLang="zh-CN" sz="2400">
                <a:latin typeface="Tahoma" panose="020B0604030504040204" pitchFamily="34" charset="0"/>
              </a:rPr>
              <a:t>TOP+1</a:t>
            </a:r>
          </a:p>
        </p:txBody>
      </p:sp>
      <p:sp>
        <p:nvSpPr>
          <p:cNvPr id="708613" name="AutoShape 5"/>
          <p:cNvSpPr>
            <a:spLocks noChangeArrowheads="1"/>
          </p:cNvSpPr>
          <p:nvPr/>
        </p:nvSpPr>
        <p:spPr bwMode="auto">
          <a:xfrm>
            <a:off x="5638800" y="685800"/>
            <a:ext cx="2484438" cy="1436688"/>
          </a:xfrm>
          <a:prstGeom prst="wedgeRoundRectCallout">
            <a:avLst>
              <a:gd name="adj1" fmla="val -109681"/>
              <a:gd name="adj2" fmla="val 125139"/>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sz="2400">
                <a:latin typeface="Tahoma" panose="020B0604030504040204" pitchFamily="34" charset="0"/>
              </a:rPr>
              <a:t>由于有一个</a:t>
            </a:r>
            <a:r>
              <a:rPr kumimoji="1" lang="zh-CN" altLang="en-US" sz="2400"/>
              <a:t>”</a:t>
            </a:r>
            <a:r>
              <a:rPr kumimoji="1" lang="zh-CN" altLang="en-US" sz="2400">
                <a:latin typeface="Tahoma" panose="020B0604030504040204" pitchFamily="34" charset="0"/>
              </a:rPr>
              <a:t>*</a:t>
            </a:r>
            <a:r>
              <a:rPr kumimoji="1" lang="zh-CN" altLang="en-US" sz="2400"/>
              <a:t>”</a:t>
            </a:r>
            <a:r>
              <a:rPr kumimoji="1" lang="zh-CN" altLang="en-US" sz="2400">
                <a:latin typeface="Tahoma" panose="020B0604030504040204" pitchFamily="34" charset="0"/>
              </a:rPr>
              <a:t>号，所以为</a:t>
            </a:r>
            <a:r>
              <a:rPr kumimoji="1" lang="en-US" altLang="zh-CN" sz="2400">
                <a:latin typeface="Tahoma" panose="020B0604030504040204" pitchFamily="34" charset="0"/>
              </a:rPr>
              <a:t>TOP+2</a:t>
            </a:r>
          </a:p>
        </p:txBody>
      </p:sp>
    </p:spTree>
    <p:extLst>
      <p:ext uri="{BB962C8B-B14F-4D97-AF65-F5344CB8AC3E}">
        <p14:creationId xmlns:p14="http://schemas.microsoft.com/office/powerpoint/2010/main" val="249240007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08611"/>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08613"/>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086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8611" grpId="0" animBg="1"/>
      <p:bldP spid="708612" grpId="0" animBg="1"/>
      <p:bldP spid="7086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9634" name="Text Box 2"/>
          <p:cNvSpPr txBox="1">
            <a:spLocks noChangeArrowheads="1"/>
          </p:cNvSpPr>
          <p:nvPr/>
        </p:nvSpPr>
        <p:spPr bwMode="auto">
          <a:xfrm>
            <a:off x="1666876" y="692150"/>
            <a:ext cx="889317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000">
                <a:latin typeface="Tahoma" panose="020B0604030504040204" pitchFamily="34" charset="0"/>
              </a:rPr>
              <a:t>根据上述程序段，若输入</a:t>
            </a:r>
            <a:r>
              <a:rPr kumimoji="1" lang="en-US" altLang="zh-CN" sz="2000">
                <a:latin typeface="Tahoma" panose="020B0604030504040204" pitchFamily="34" charset="0"/>
              </a:rPr>
              <a:t>2*3+2</a:t>
            </a:r>
            <a:r>
              <a:rPr kumimoji="1" lang="zh-CN" altLang="en-US" sz="2000">
                <a:latin typeface="Tahoma" panose="020B0604030504040204" pitchFamily="34" charset="0"/>
              </a:rPr>
              <a:t>，就有如下图所示的语法制导翻译的分析树。</a:t>
            </a:r>
            <a:endParaRPr kumimoji="1" lang="zh-CN" altLang="en-US" sz="2000">
              <a:solidFill>
                <a:srgbClr val="FF3399"/>
              </a:solidFill>
              <a:latin typeface="Tahoma" panose="020B0604030504040204" pitchFamily="34" charset="0"/>
            </a:endParaRPr>
          </a:p>
        </p:txBody>
      </p:sp>
      <p:sp>
        <p:nvSpPr>
          <p:cNvPr id="709635" name="Text Box 3"/>
          <p:cNvSpPr txBox="1">
            <a:spLocks noChangeArrowheads="1"/>
          </p:cNvSpPr>
          <p:nvPr/>
        </p:nvSpPr>
        <p:spPr bwMode="auto">
          <a:xfrm>
            <a:off x="5662614" y="184626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S’</a:t>
            </a:r>
          </a:p>
        </p:txBody>
      </p:sp>
      <p:sp>
        <p:nvSpPr>
          <p:cNvPr id="709636" name="Text Box 4"/>
          <p:cNvSpPr txBox="1">
            <a:spLocks noChangeArrowheads="1"/>
          </p:cNvSpPr>
          <p:nvPr/>
        </p:nvSpPr>
        <p:spPr bwMode="auto">
          <a:xfrm>
            <a:off x="5662614" y="2528889"/>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9637" name="Text Box 5"/>
          <p:cNvSpPr txBox="1">
            <a:spLocks noChangeArrowheads="1"/>
          </p:cNvSpPr>
          <p:nvPr/>
        </p:nvSpPr>
        <p:spPr bwMode="auto">
          <a:xfrm>
            <a:off x="4584701" y="324961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9638" name="Text Box 6"/>
          <p:cNvSpPr txBox="1">
            <a:spLocks noChangeArrowheads="1"/>
          </p:cNvSpPr>
          <p:nvPr/>
        </p:nvSpPr>
        <p:spPr bwMode="auto">
          <a:xfrm>
            <a:off x="7032626" y="324961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9639" name="Text Box 7"/>
          <p:cNvSpPr txBox="1">
            <a:spLocks noChangeArrowheads="1"/>
          </p:cNvSpPr>
          <p:nvPr/>
        </p:nvSpPr>
        <p:spPr bwMode="auto">
          <a:xfrm>
            <a:off x="3937001" y="39338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9640" name="Text Box 8"/>
          <p:cNvSpPr txBox="1">
            <a:spLocks noChangeArrowheads="1"/>
          </p:cNvSpPr>
          <p:nvPr/>
        </p:nvSpPr>
        <p:spPr bwMode="auto">
          <a:xfrm>
            <a:off x="5303839" y="39338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09641" name="Text Box 9"/>
          <p:cNvSpPr txBox="1">
            <a:spLocks noChangeArrowheads="1"/>
          </p:cNvSpPr>
          <p:nvPr/>
        </p:nvSpPr>
        <p:spPr bwMode="auto">
          <a:xfrm>
            <a:off x="5662614" y="324961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a:t>
            </a:r>
          </a:p>
        </p:txBody>
      </p:sp>
      <p:sp>
        <p:nvSpPr>
          <p:cNvPr id="709642" name="Line 10"/>
          <p:cNvSpPr>
            <a:spLocks noChangeShapeType="1"/>
          </p:cNvSpPr>
          <p:nvPr/>
        </p:nvSpPr>
        <p:spPr bwMode="auto">
          <a:xfrm>
            <a:off x="5949950" y="2925763"/>
            <a:ext cx="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9643" name="Line 11"/>
          <p:cNvSpPr>
            <a:spLocks noChangeShapeType="1"/>
          </p:cNvSpPr>
          <p:nvPr/>
        </p:nvSpPr>
        <p:spPr bwMode="auto">
          <a:xfrm flipH="1">
            <a:off x="4872039" y="2924175"/>
            <a:ext cx="936625" cy="3619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9644" name="Line 12"/>
          <p:cNvSpPr>
            <a:spLocks noChangeShapeType="1"/>
          </p:cNvSpPr>
          <p:nvPr/>
        </p:nvSpPr>
        <p:spPr bwMode="auto">
          <a:xfrm>
            <a:off x="6096000" y="2924176"/>
            <a:ext cx="107950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9645" name="Text Box 13"/>
          <p:cNvSpPr txBox="1">
            <a:spLocks noChangeArrowheads="1"/>
          </p:cNvSpPr>
          <p:nvPr/>
        </p:nvSpPr>
        <p:spPr bwMode="auto">
          <a:xfrm>
            <a:off x="4584701" y="3968751"/>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a:t>
            </a:r>
          </a:p>
        </p:txBody>
      </p:sp>
      <p:sp>
        <p:nvSpPr>
          <p:cNvPr id="709646" name="Line 14"/>
          <p:cNvSpPr>
            <a:spLocks noChangeShapeType="1"/>
          </p:cNvSpPr>
          <p:nvPr/>
        </p:nvSpPr>
        <p:spPr bwMode="auto">
          <a:xfrm>
            <a:off x="4870450" y="3609976"/>
            <a:ext cx="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9647" name="Line 15"/>
          <p:cNvSpPr>
            <a:spLocks noChangeShapeType="1"/>
          </p:cNvSpPr>
          <p:nvPr/>
        </p:nvSpPr>
        <p:spPr bwMode="auto">
          <a:xfrm flipH="1">
            <a:off x="4224338" y="3573463"/>
            <a:ext cx="576262"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9648" name="Line 16"/>
          <p:cNvSpPr>
            <a:spLocks noChangeShapeType="1"/>
          </p:cNvSpPr>
          <p:nvPr/>
        </p:nvSpPr>
        <p:spPr bwMode="auto">
          <a:xfrm>
            <a:off x="4945064" y="3573463"/>
            <a:ext cx="574675"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9649" name="Text Box 17"/>
          <p:cNvSpPr txBox="1">
            <a:spLocks noChangeArrowheads="1"/>
          </p:cNvSpPr>
          <p:nvPr/>
        </p:nvSpPr>
        <p:spPr bwMode="auto">
          <a:xfrm>
            <a:off x="7031039" y="3897314"/>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2</a:t>
            </a:r>
          </a:p>
        </p:txBody>
      </p:sp>
      <p:sp>
        <p:nvSpPr>
          <p:cNvPr id="709650" name="Line 18"/>
          <p:cNvSpPr>
            <a:spLocks noChangeShapeType="1"/>
          </p:cNvSpPr>
          <p:nvPr/>
        </p:nvSpPr>
        <p:spPr bwMode="auto">
          <a:xfrm>
            <a:off x="7318375" y="3573463"/>
            <a:ext cx="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9651" name="Line 19"/>
          <p:cNvSpPr>
            <a:spLocks noChangeShapeType="1"/>
          </p:cNvSpPr>
          <p:nvPr/>
        </p:nvSpPr>
        <p:spPr bwMode="auto">
          <a:xfrm>
            <a:off x="5951538" y="2205038"/>
            <a:ext cx="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9652" name="Text Box 20"/>
          <p:cNvSpPr txBox="1">
            <a:spLocks noChangeArrowheads="1"/>
          </p:cNvSpPr>
          <p:nvPr/>
        </p:nvSpPr>
        <p:spPr bwMode="auto">
          <a:xfrm>
            <a:off x="3863976" y="45815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2</a:t>
            </a:r>
          </a:p>
        </p:txBody>
      </p:sp>
      <p:sp>
        <p:nvSpPr>
          <p:cNvPr id="709653" name="Line 21"/>
          <p:cNvSpPr>
            <a:spLocks noChangeShapeType="1"/>
          </p:cNvSpPr>
          <p:nvPr/>
        </p:nvSpPr>
        <p:spPr bwMode="auto">
          <a:xfrm>
            <a:off x="4151313" y="4257676"/>
            <a:ext cx="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9654" name="Text Box 22"/>
          <p:cNvSpPr txBox="1">
            <a:spLocks noChangeArrowheads="1"/>
          </p:cNvSpPr>
          <p:nvPr/>
        </p:nvSpPr>
        <p:spPr bwMode="auto">
          <a:xfrm>
            <a:off x="5303839" y="4616451"/>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3</a:t>
            </a:r>
          </a:p>
        </p:txBody>
      </p:sp>
      <p:sp>
        <p:nvSpPr>
          <p:cNvPr id="709655" name="Line 23"/>
          <p:cNvSpPr>
            <a:spLocks noChangeShapeType="1"/>
          </p:cNvSpPr>
          <p:nvPr/>
        </p:nvSpPr>
        <p:spPr bwMode="auto">
          <a:xfrm>
            <a:off x="5591175" y="4292601"/>
            <a:ext cx="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09656" name="Text Box 24"/>
          <p:cNvSpPr txBox="1">
            <a:spLocks noChangeArrowheads="1"/>
          </p:cNvSpPr>
          <p:nvPr/>
        </p:nvSpPr>
        <p:spPr bwMode="auto">
          <a:xfrm>
            <a:off x="3863976" y="2557463"/>
            <a:ext cx="18002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VAL=8</a:t>
            </a:r>
          </a:p>
        </p:txBody>
      </p:sp>
      <p:sp>
        <p:nvSpPr>
          <p:cNvPr id="709657" name="Text Box 25"/>
          <p:cNvSpPr txBox="1">
            <a:spLocks noChangeArrowheads="1"/>
          </p:cNvSpPr>
          <p:nvPr/>
        </p:nvSpPr>
        <p:spPr bwMode="auto">
          <a:xfrm>
            <a:off x="3000376" y="3284538"/>
            <a:ext cx="18002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VAL=6</a:t>
            </a:r>
          </a:p>
        </p:txBody>
      </p:sp>
      <p:sp>
        <p:nvSpPr>
          <p:cNvPr id="709658" name="Text Box 26"/>
          <p:cNvSpPr txBox="1">
            <a:spLocks noChangeArrowheads="1"/>
          </p:cNvSpPr>
          <p:nvPr/>
        </p:nvSpPr>
        <p:spPr bwMode="auto">
          <a:xfrm>
            <a:off x="7319964" y="3284538"/>
            <a:ext cx="18002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VAL=2</a:t>
            </a:r>
          </a:p>
        </p:txBody>
      </p:sp>
      <p:sp>
        <p:nvSpPr>
          <p:cNvPr id="709659" name="Text Box 27"/>
          <p:cNvSpPr txBox="1">
            <a:spLocks noChangeArrowheads="1"/>
          </p:cNvSpPr>
          <p:nvPr/>
        </p:nvSpPr>
        <p:spPr bwMode="auto">
          <a:xfrm>
            <a:off x="2424114" y="3933826"/>
            <a:ext cx="18002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VAL=2</a:t>
            </a:r>
          </a:p>
        </p:txBody>
      </p:sp>
      <p:sp>
        <p:nvSpPr>
          <p:cNvPr id="709660" name="Text Box 28"/>
          <p:cNvSpPr txBox="1">
            <a:spLocks noChangeArrowheads="1"/>
          </p:cNvSpPr>
          <p:nvPr/>
        </p:nvSpPr>
        <p:spPr bwMode="auto">
          <a:xfrm>
            <a:off x="5448301" y="3925888"/>
            <a:ext cx="18002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 </a:t>
            </a:r>
            <a:r>
              <a:rPr lang="en-US" altLang="zh-CN">
                <a:effectLst>
                  <a:outerShdw blurRad="38100" dist="38100" dir="2700000" algn="tl">
                    <a:srgbClr val="000000"/>
                  </a:outerShdw>
                </a:effectLst>
                <a:latin typeface="Arial" panose="020B0604020202020204" pitchFamily="34" charset="0"/>
                <a:cs typeface="Arial" panose="020B0604020202020204" pitchFamily="34" charset="0"/>
              </a:rPr>
              <a:t>• </a:t>
            </a:r>
            <a:r>
              <a:rPr lang="en-US" altLang="zh-CN">
                <a:effectLst>
                  <a:outerShdw blurRad="38100" dist="38100" dir="2700000" algn="tl">
                    <a:srgbClr val="000000"/>
                  </a:outerShdw>
                </a:effectLst>
                <a:latin typeface="Arial" panose="020B0604020202020204" pitchFamily="34" charset="0"/>
              </a:rPr>
              <a:t>VAL=3</a:t>
            </a:r>
          </a:p>
        </p:txBody>
      </p:sp>
      <p:sp>
        <p:nvSpPr>
          <p:cNvPr id="709661" name="Text Box 29"/>
          <p:cNvSpPr txBox="1">
            <a:spLocks noChangeArrowheads="1"/>
          </p:cNvSpPr>
          <p:nvPr/>
        </p:nvSpPr>
        <p:spPr bwMode="auto">
          <a:xfrm>
            <a:off x="3143250" y="5013326"/>
            <a:ext cx="18732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LEXVAL=2</a:t>
            </a:r>
          </a:p>
        </p:txBody>
      </p:sp>
      <p:sp>
        <p:nvSpPr>
          <p:cNvPr id="709662" name="Text Box 30"/>
          <p:cNvSpPr txBox="1">
            <a:spLocks noChangeArrowheads="1"/>
          </p:cNvSpPr>
          <p:nvPr/>
        </p:nvSpPr>
        <p:spPr bwMode="auto">
          <a:xfrm>
            <a:off x="4656138" y="5013326"/>
            <a:ext cx="18732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LEXVAL=3</a:t>
            </a:r>
          </a:p>
        </p:txBody>
      </p:sp>
      <p:sp>
        <p:nvSpPr>
          <p:cNvPr id="709663" name="Text Box 31"/>
          <p:cNvSpPr txBox="1">
            <a:spLocks noChangeArrowheads="1"/>
          </p:cNvSpPr>
          <p:nvPr/>
        </p:nvSpPr>
        <p:spPr bwMode="auto">
          <a:xfrm>
            <a:off x="6383338" y="4221163"/>
            <a:ext cx="18732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LEXVAL=2</a:t>
            </a:r>
          </a:p>
        </p:txBody>
      </p:sp>
    </p:spTree>
    <p:extLst>
      <p:ext uri="{BB962C8B-B14F-4D97-AF65-F5344CB8AC3E}">
        <p14:creationId xmlns:p14="http://schemas.microsoft.com/office/powerpoint/2010/main" val="3443897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0" y="1724628"/>
            <a:ext cx="4673236" cy="4068443"/>
          </a:xfrm>
          <a:prstGeom prst="rect">
            <a:avLst/>
          </a:prstGeom>
        </p:spPr>
      </p:pic>
      <p:sp>
        <p:nvSpPr>
          <p:cNvPr id="710658" name="Text Box 2"/>
          <p:cNvSpPr txBox="1">
            <a:spLocks noChangeArrowheads="1"/>
          </p:cNvSpPr>
          <p:nvPr/>
        </p:nvSpPr>
        <p:spPr bwMode="auto">
          <a:xfrm>
            <a:off x="1446835" y="433530"/>
            <a:ext cx="10020381"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0"/>
              </a:spcBef>
              <a:buFontTx/>
              <a:buNone/>
            </a:pPr>
            <a:r>
              <a:rPr kumimoji="1" lang="zh-CN" altLang="en-US" sz="2000" dirty="0">
                <a:latin typeface="Tahoma" panose="020B0604030504040204" pitchFamily="34" charset="0"/>
              </a:rPr>
              <a:t>对</a:t>
            </a:r>
            <a:r>
              <a:rPr kumimoji="1" lang="en-US" altLang="zh-CN" sz="2000" dirty="0">
                <a:latin typeface="Tahoma" panose="020B0604030504040204" pitchFamily="34" charset="0"/>
              </a:rPr>
              <a:t>2*3+2</a:t>
            </a:r>
            <a:r>
              <a:rPr kumimoji="1" lang="zh-CN" altLang="en-US" sz="2000" dirty="0" smtClean="0">
                <a:latin typeface="Tahoma" panose="020B0604030504040204" pitchFamily="34" charset="0"/>
              </a:rPr>
              <a:t>利用</a:t>
            </a:r>
            <a:r>
              <a:rPr kumimoji="1" lang="zh-CN" altLang="en-US" sz="2000" dirty="0" smtClean="0">
                <a:solidFill>
                  <a:srgbClr val="FF3399"/>
                </a:solidFill>
                <a:latin typeface="Tahoma" panose="020B0604030504040204" pitchFamily="34" charset="0"/>
              </a:rPr>
              <a:t>左边分析表</a:t>
            </a:r>
            <a:r>
              <a:rPr kumimoji="1" lang="zh-CN" altLang="en-US" sz="2000" dirty="0" smtClean="0">
                <a:latin typeface="Tahoma" panose="020B0604030504040204" pitchFamily="34" charset="0"/>
              </a:rPr>
              <a:t>进行</a:t>
            </a:r>
            <a:r>
              <a:rPr kumimoji="1" lang="zh-CN" altLang="en-US" sz="2000" dirty="0">
                <a:latin typeface="Tahoma" panose="020B0604030504040204" pitchFamily="34" charset="0"/>
              </a:rPr>
              <a:t>分析和翻译</a:t>
            </a:r>
            <a:r>
              <a:rPr kumimoji="1" lang="en-US" altLang="zh-CN" sz="2000" dirty="0">
                <a:latin typeface="Tahoma" panose="020B0604030504040204" pitchFamily="34" charset="0"/>
              </a:rPr>
              <a:t>(</a:t>
            </a:r>
            <a:r>
              <a:rPr kumimoji="1" lang="zh-CN" altLang="en-US" sz="2000" dirty="0">
                <a:latin typeface="Tahoma" panose="020B0604030504040204" pitchFamily="34" charset="0"/>
              </a:rPr>
              <a:t>实为计算值</a:t>
            </a:r>
            <a:r>
              <a:rPr kumimoji="1" lang="en-US" altLang="zh-CN" sz="2000" dirty="0">
                <a:latin typeface="Tahoma" panose="020B0604030504040204" pitchFamily="34" charset="0"/>
              </a:rPr>
              <a:t>)</a:t>
            </a:r>
            <a:r>
              <a:rPr kumimoji="1" lang="zh-CN" altLang="en-US" sz="2000" dirty="0">
                <a:latin typeface="Tahoma" panose="020B0604030504040204" pitchFamily="34" charset="0"/>
              </a:rPr>
              <a:t>该输入串过程如下表所示。当状态</a:t>
            </a:r>
            <a:r>
              <a:rPr kumimoji="1" lang="en-US" altLang="zh-CN" sz="2000" dirty="0">
                <a:latin typeface="Tahoma" panose="020B0604030504040204" pitchFamily="34" charset="0"/>
              </a:rPr>
              <a:t>1</a:t>
            </a:r>
            <a:r>
              <a:rPr kumimoji="1" lang="zh-CN" altLang="en-US" sz="2000" dirty="0">
                <a:latin typeface="Tahoma" panose="020B0604030504040204" pitchFamily="34" charset="0"/>
              </a:rPr>
              <a:t>面临</a:t>
            </a:r>
            <a:r>
              <a:rPr kumimoji="1" lang="en-US" altLang="zh-CN" sz="2000" dirty="0">
                <a:latin typeface="Tahoma" panose="020B0604030504040204" pitchFamily="34" charset="0"/>
              </a:rPr>
              <a:t>#</a:t>
            </a:r>
            <a:r>
              <a:rPr kumimoji="1" lang="zh-CN" altLang="en-US" sz="2000" dirty="0">
                <a:latin typeface="Tahoma" panose="020B0604030504040204" pitchFamily="34" charset="0"/>
              </a:rPr>
              <a:t>时对应的分析动作为</a:t>
            </a:r>
            <a:r>
              <a:rPr kumimoji="1" lang="en-US" altLang="zh-CN" sz="2000" dirty="0" err="1">
                <a:latin typeface="Tahoma" panose="020B0604030504040204" pitchFamily="34" charset="0"/>
              </a:rPr>
              <a:t>acc</a:t>
            </a:r>
            <a:r>
              <a:rPr kumimoji="1" lang="en-US" altLang="zh-CN" sz="2000" dirty="0">
                <a:latin typeface="Tahoma" panose="020B0604030504040204" pitchFamily="34" charset="0"/>
              </a:rPr>
              <a:t>(</a:t>
            </a:r>
            <a:r>
              <a:rPr kumimoji="1" lang="zh-CN" altLang="en-US" sz="2000" dirty="0">
                <a:latin typeface="Tahoma" panose="020B0604030504040204" pitchFamily="34" charset="0"/>
              </a:rPr>
              <a:t>接受</a:t>
            </a:r>
            <a:r>
              <a:rPr kumimoji="1" lang="en-US" altLang="zh-CN" sz="2000" dirty="0">
                <a:latin typeface="Tahoma" panose="020B0604030504040204" pitchFamily="34" charset="0"/>
              </a:rPr>
              <a:t>)</a:t>
            </a:r>
            <a:r>
              <a:rPr kumimoji="1" lang="zh-CN" altLang="en-US" sz="2000" dirty="0">
                <a:latin typeface="Tahoma" panose="020B0604030504040204" pitchFamily="34" charset="0"/>
              </a:rPr>
              <a:t>，此时</a:t>
            </a:r>
            <a:r>
              <a:rPr kumimoji="1" lang="zh-CN" altLang="en-US" sz="2000" dirty="0"/>
              <a:t>，</a:t>
            </a:r>
          </a:p>
          <a:p>
            <a:pPr>
              <a:spcBef>
                <a:spcPct val="0"/>
              </a:spcBef>
              <a:buFontTx/>
              <a:buNone/>
            </a:pPr>
            <a:r>
              <a:rPr kumimoji="1" lang="zh-CN" altLang="en-US" sz="2000" dirty="0"/>
              <a:t>相应的语义动作为</a:t>
            </a:r>
            <a:r>
              <a:rPr kumimoji="1" lang="en-US" altLang="zh-CN" sz="2000" dirty="0">
                <a:latin typeface="Tahoma" panose="020B0604030504040204" pitchFamily="34" charset="0"/>
              </a:rPr>
              <a:t>print VAL[TOP]</a:t>
            </a:r>
            <a:r>
              <a:rPr kumimoji="1" lang="zh-CN" altLang="en-US" sz="2000" dirty="0"/>
              <a:t>，即输出语义程序的计值结果：</a:t>
            </a:r>
            <a:r>
              <a:rPr kumimoji="1" lang="en-US" altLang="zh-CN" sz="2000" dirty="0">
                <a:latin typeface="Tahoma" panose="020B0604030504040204" pitchFamily="34" charset="0"/>
              </a:rPr>
              <a:t>8</a:t>
            </a:r>
            <a:r>
              <a:rPr kumimoji="1" lang="zh-CN" altLang="en-US" sz="2000" dirty="0"/>
              <a:t>。</a:t>
            </a:r>
          </a:p>
        </p:txBody>
      </p:sp>
      <p:graphicFrame>
        <p:nvGraphicFramePr>
          <p:cNvPr id="710659" name="Group 3"/>
          <p:cNvGraphicFramePr>
            <a:graphicFrameLocks noGrp="1"/>
          </p:cNvGraphicFramePr>
          <p:nvPr>
            <p:extLst>
              <p:ext uri="{D42A27DB-BD31-4B8C-83A1-F6EECF244321}">
                <p14:modId xmlns:p14="http://schemas.microsoft.com/office/powerpoint/2010/main" val="2524013041"/>
              </p:ext>
            </p:extLst>
          </p:nvPr>
        </p:nvGraphicFramePr>
        <p:xfrm>
          <a:off x="4409954" y="1724628"/>
          <a:ext cx="7141580" cy="4102219"/>
        </p:xfrm>
        <a:graphic>
          <a:graphicData uri="http://schemas.openxmlformats.org/drawingml/2006/table">
            <a:tbl>
              <a:tblPr/>
              <a:tblGrid>
                <a:gridCol w="706357">
                  <a:extLst>
                    <a:ext uri="{9D8B030D-6E8A-4147-A177-3AD203B41FA5}">
                      <a16:colId xmlns:a16="http://schemas.microsoft.com/office/drawing/2014/main" val="2459710935"/>
                    </a:ext>
                  </a:extLst>
                </a:gridCol>
                <a:gridCol w="1203731">
                  <a:extLst>
                    <a:ext uri="{9D8B030D-6E8A-4147-A177-3AD203B41FA5}">
                      <a16:colId xmlns:a16="http://schemas.microsoft.com/office/drawing/2014/main" val="4183793867"/>
                    </a:ext>
                  </a:extLst>
                </a:gridCol>
                <a:gridCol w="1365343">
                  <a:extLst>
                    <a:ext uri="{9D8B030D-6E8A-4147-A177-3AD203B41FA5}">
                      <a16:colId xmlns:a16="http://schemas.microsoft.com/office/drawing/2014/main" val="3650236102"/>
                    </a:ext>
                  </a:extLst>
                </a:gridCol>
                <a:gridCol w="1114566">
                  <a:extLst>
                    <a:ext uri="{9D8B030D-6E8A-4147-A177-3AD203B41FA5}">
                      <a16:colId xmlns:a16="http://schemas.microsoft.com/office/drawing/2014/main" val="622726089"/>
                    </a:ext>
                  </a:extLst>
                </a:gridCol>
                <a:gridCol w="1044905">
                  <a:extLst>
                    <a:ext uri="{9D8B030D-6E8A-4147-A177-3AD203B41FA5}">
                      <a16:colId xmlns:a16="http://schemas.microsoft.com/office/drawing/2014/main" val="2283322520"/>
                    </a:ext>
                  </a:extLst>
                </a:gridCol>
                <a:gridCol w="1706678">
                  <a:extLst>
                    <a:ext uri="{9D8B030D-6E8A-4147-A177-3AD203B41FA5}">
                      <a16:colId xmlns:a16="http://schemas.microsoft.com/office/drawing/2014/main" val="2830376714"/>
                    </a:ext>
                  </a:extLst>
                </a:gridCol>
              </a:tblGrid>
              <a:tr h="309111">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步骤</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状态栈</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语义值栈</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符号栈</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输入串</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归约规则及动作</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7817198"/>
                  </a:ext>
                </a:extLst>
              </a:tr>
              <a:tr h="310562">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2*3+2</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3</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41654865"/>
                  </a:ext>
                </a:extLst>
              </a:tr>
              <a:tr h="309111">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03</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*3+2</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4</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29513165"/>
                  </a:ext>
                </a:extLst>
              </a:tr>
              <a:tr h="309111">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*3+2</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GOTO[0,E]=1, 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5</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93265340"/>
                  </a:ext>
                </a:extLst>
              </a:tr>
              <a:tr h="310562">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015</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3+2</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3</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9790283"/>
                  </a:ext>
                </a:extLst>
              </a:tr>
              <a:tr h="309111">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5</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0153</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E*3</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4</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16113587"/>
                  </a:ext>
                </a:extLst>
              </a:tr>
              <a:tr h="390379">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6</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0158</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E*E</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GOTO[5,E]=8, r</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2</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16719066"/>
                  </a:ext>
                </a:extLst>
              </a:tr>
              <a:tr h="310562">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7</a:t>
                      </a:r>
                    </a:p>
                  </a:txBody>
                  <a:tcPr marL="90000" marR="90000" marT="46800" marB="4680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6</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GOTO[0,E]=1, 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4</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26352789"/>
                  </a:ext>
                </a:extLst>
              </a:tr>
              <a:tr h="309111">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8</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014</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6</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3</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59758314"/>
                  </a:ext>
                </a:extLst>
              </a:tr>
              <a:tr h="309111">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9</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0143</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6</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E+2</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4</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12889293"/>
                  </a:ext>
                </a:extLst>
              </a:tr>
              <a:tr h="310562">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0147</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6</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E+E</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GOTO[4,E]=7, r</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1</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76845404"/>
                  </a:ext>
                </a:extLst>
              </a:tr>
              <a:tr h="309111">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11</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8</a:t>
                      </a: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dirty="0" err="1" smtClean="0">
                          <a:ln>
                            <a:noFill/>
                          </a:ln>
                          <a:solidFill>
                            <a:schemeClr val="tx1"/>
                          </a:solidFill>
                          <a:effectLst/>
                          <a:latin typeface="Arial" panose="020B0604020202020204" pitchFamily="34" charset="0"/>
                          <a:ea typeface="宋体" panose="02010600030101010101" pitchFamily="2" charset="-122"/>
                        </a:rPr>
                        <a:t>acc</a:t>
                      </a:r>
                      <a:endParaRPr kumimoji="0" lang="en-US" altLang="zh-CN"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17939995"/>
                  </a:ext>
                </a:extLst>
              </a:tr>
            </a:tbl>
          </a:graphicData>
        </a:graphic>
      </p:graphicFrame>
      <p:sp>
        <p:nvSpPr>
          <p:cNvPr id="3" name="矩形 2"/>
          <p:cNvSpPr/>
          <p:nvPr/>
        </p:nvSpPr>
        <p:spPr>
          <a:xfrm>
            <a:off x="0" y="5983199"/>
            <a:ext cx="6096000" cy="757130"/>
          </a:xfrm>
          <a:prstGeom prst="rect">
            <a:avLst/>
          </a:prstGeom>
        </p:spPr>
        <p:txBody>
          <a:bodyPr>
            <a:spAutoFit/>
          </a:bodyPr>
          <a:lstStyle/>
          <a:p>
            <a:pPr algn="just">
              <a:lnSpc>
                <a:spcPct val="120000"/>
              </a:lnSpc>
              <a:spcBef>
                <a:spcPct val="0"/>
              </a:spcBef>
              <a:buFontTx/>
              <a:buNone/>
            </a:pPr>
            <a:r>
              <a:rPr lang="zh-CN" altLang="en-US" b="1" dirty="0">
                <a:latin typeface="宋体" panose="02010600030101010101" pitchFamily="2" charset="-122"/>
              </a:rPr>
              <a:t> </a:t>
            </a:r>
            <a:r>
              <a:rPr lang="en-US" altLang="zh-CN" b="1" dirty="0">
                <a:latin typeface="宋体" panose="02010600030101010101" pitchFamily="2" charset="-122"/>
              </a:rPr>
              <a:t>(1)</a:t>
            </a:r>
            <a:r>
              <a:rPr lang="zh-CN" altLang="en-US" b="1" dirty="0">
                <a:latin typeface="宋体" panose="02010600030101010101" pitchFamily="2" charset="-122"/>
              </a:rPr>
              <a:t>Ｅ∷＝Ｅ＋Ｅ   </a:t>
            </a:r>
            <a:r>
              <a:rPr lang="en-US" altLang="zh-CN" b="1" dirty="0">
                <a:latin typeface="宋体" panose="02010600030101010101" pitchFamily="2" charset="-122"/>
              </a:rPr>
              <a:t>(3)</a:t>
            </a:r>
            <a:r>
              <a:rPr lang="zh-CN" altLang="en-US" b="1" dirty="0">
                <a:latin typeface="宋体" panose="02010600030101010101" pitchFamily="2" charset="-122"/>
              </a:rPr>
              <a:t>Ｅ∷＝（Ｅ）</a:t>
            </a:r>
          </a:p>
          <a:p>
            <a:pPr algn="just">
              <a:lnSpc>
                <a:spcPct val="120000"/>
              </a:lnSpc>
              <a:spcBef>
                <a:spcPct val="0"/>
              </a:spcBef>
              <a:buFontTx/>
              <a:buNone/>
            </a:pPr>
            <a:r>
              <a:rPr lang="zh-CN" altLang="en-US" b="1" dirty="0">
                <a:latin typeface="宋体" panose="02010600030101010101" pitchFamily="2" charset="-122"/>
              </a:rPr>
              <a:t>  </a:t>
            </a:r>
            <a:r>
              <a:rPr lang="en-US" altLang="zh-CN" b="1" dirty="0" smtClean="0">
                <a:latin typeface="宋体" panose="02010600030101010101" pitchFamily="2" charset="-122"/>
              </a:rPr>
              <a:t>(</a:t>
            </a:r>
            <a:r>
              <a:rPr lang="en-US" altLang="zh-CN" b="1" dirty="0">
                <a:latin typeface="宋体" panose="02010600030101010101" pitchFamily="2" charset="-122"/>
              </a:rPr>
              <a:t>2)</a:t>
            </a:r>
            <a:r>
              <a:rPr lang="zh-CN" altLang="en-US" b="1" dirty="0">
                <a:latin typeface="宋体" panose="02010600030101010101" pitchFamily="2" charset="-122"/>
              </a:rPr>
              <a:t>Ｅ∷＝Ｅ*Ｅ    </a:t>
            </a:r>
            <a:r>
              <a:rPr lang="en-US" altLang="zh-CN" b="1" dirty="0">
                <a:latin typeface="宋体" panose="02010600030101010101" pitchFamily="2" charset="-122"/>
              </a:rPr>
              <a:t>(4)</a:t>
            </a:r>
            <a:r>
              <a:rPr lang="zh-CN" altLang="en-US" b="1" dirty="0">
                <a:latin typeface="宋体" panose="02010600030101010101" pitchFamily="2" charset="-122"/>
              </a:rPr>
              <a:t>Ｅ∷＝</a:t>
            </a:r>
            <a:r>
              <a:rPr lang="en-US" altLang="zh-CN" b="1" dirty="0" err="1">
                <a:latin typeface="宋体" panose="02010600030101010101" pitchFamily="2" charset="-122"/>
              </a:rPr>
              <a:t>i</a:t>
            </a:r>
            <a:endParaRPr lang="zh-CN" altLang="en-US" dirty="0"/>
          </a:p>
        </p:txBody>
      </p:sp>
    </p:spTree>
    <p:extLst>
      <p:ext uri="{BB962C8B-B14F-4D97-AF65-F5344CB8AC3E}">
        <p14:creationId xmlns:p14="http://schemas.microsoft.com/office/powerpoint/2010/main" val="14626262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4739" name="Group 3"/>
          <p:cNvGrpSpPr>
            <a:grpSpLocks/>
          </p:cNvGrpSpPr>
          <p:nvPr/>
        </p:nvGrpSpPr>
        <p:grpSpPr bwMode="auto">
          <a:xfrm>
            <a:off x="9753600" y="152401"/>
            <a:ext cx="717550" cy="881063"/>
            <a:chOff x="2272" y="2026"/>
            <a:chExt cx="740" cy="987"/>
          </a:xfrm>
        </p:grpSpPr>
        <p:pic>
          <p:nvPicPr>
            <p:cNvPr id="884740" name="Picture 4" descr="UserWithDesktopComputer0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20" y="2325"/>
              <a:ext cx="592" cy="688"/>
            </a:xfrm>
            <a:prstGeom prst="rect">
              <a:avLst/>
            </a:prstGeom>
            <a:noFill/>
            <a:extLst>
              <a:ext uri="{909E8E84-426E-40DD-AFC4-6F175D3DCCD1}">
                <a14:hiddenFill xmlns:a14="http://schemas.microsoft.com/office/drawing/2010/main">
                  <a:solidFill>
                    <a:srgbClr val="FFFFFF"/>
                  </a:solidFill>
                </a14:hiddenFill>
              </a:ext>
            </a:extLst>
          </p:spPr>
        </p:pic>
        <p:pic>
          <p:nvPicPr>
            <p:cNvPr id="884741" name="Picture 5" descr="Software-Update-Servic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313728">
              <a:off x="2272" y="2026"/>
              <a:ext cx="517" cy="483"/>
            </a:xfrm>
            <a:prstGeom prst="rect">
              <a:avLst/>
            </a:prstGeom>
            <a:noFill/>
            <a:extLst>
              <a:ext uri="{909E8E84-426E-40DD-AFC4-6F175D3DCCD1}">
                <a14:hiddenFill xmlns:a14="http://schemas.microsoft.com/office/drawing/2010/main">
                  <a:solidFill>
                    <a:srgbClr val="FFFFFF"/>
                  </a:solidFill>
                </a14:hiddenFill>
              </a:ext>
            </a:extLst>
          </p:spPr>
        </p:pic>
      </p:grpSp>
      <p:sp>
        <p:nvSpPr>
          <p:cNvPr id="884742" name="AutoShape 6"/>
          <p:cNvSpPr>
            <a:spLocks noChangeArrowheads="1"/>
          </p:cNvSpPr>
          <p:nvPr/>
        </p:nvSpPr>
        <p:spPr bwMode="auto">
          <a:xfrm>
            <a:off x="1676400" y="1428750"/>
            <a:ext cx="8839200" cy="5276850"/>
          </a:xfrm>
          <a:prstGeom prst="roundRect">
            <a:avLst>
              <a:gd name="adj" fmla="val 4690"/>
            </a:avLst>
          </a:prstGeom>
          <a:noFill/>
          <a:ln w="57150">
            <a:solidFill>
              <a:srgbClr val="5FB6F1"/>
            </a:solidFill>
            <a:round/>
            <a:headEnd/>
            <a:tailEnd/>
          </a:ln>
          <a:effectLst/>
          <a:extLst>
            <a:ext uri="{909E8E84-426E-40DD-AFC4-6F175D3DCCD1}">
              <a14:hiddenFill xmlns:a14="http://schemas.microsoft.com/office/drawing/2010/main">
                <a:solidFill>
                  <a:srgbClr val="6FC5E3"/>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84743" name="AutoShape 7"/>
          <p:cNvSpPr>
            <a:spLocks noChangeArrowheads="1"/>
          </p:cNvSpPr>
          <p:nvPr/>
        </p:nvSpPr>
        <p:spPr bwMode="gray">
          <a:xfrm>
            <a:off x="2370139" y="1066800"/>
            <a:ext cx="7299325" cy="787400"/>
          </a:xfrm>
          <a:prstGeom prst="roundRect">
            <a:avLst>
              <a:gd name="adj" fmla="val 50000"/>
            </a:avLst>
          </a:prstGeom>
          <a:gradFill rotWithShape="1">
            <a:gsLst>
              <a:gs pos="0">
                <a:srgbClr val="138CDF">
                  <a:gamma/>
                  <a:shade val="46275"/>
                  <a:invGamma/>
                </a:srgbClr>
              </a:gs>
              <a:gs pos="50000">
                <a:srgbClr val="138CDF"/>
              </a:gs>
              <a:gs pos="100000">
                <a:srgbClr val="138CDF">
                  <a:gamma/>
                  <a:shade val="46275"/>
                  <a:invGamma/>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84744" name="Text Box 8"/>
          <p:cNvSpPr txBox="1">
            <a:spLocks noChangeArrowheads="1"/>
          </p:cNvSpPr>
          <p:nvPr/>
        </p:nvSpPr>
        <p:spPr bwMode="gray">
          <a:xfrm>
            <a:off x="3017838" y="1100138"/>
            <a:ext cx="6049962" cy="519112"/>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a:solidFill>
                  <a:schemeClr val="tx1"/>
                </a:solidFill>
                <a:latin typeface="Arial" panose="020B0604020202020204" pitchFamily="34" charset="0"/>
                <a:ea typeface="宋体" panose="02010600030101010101" pitchFamily="2" charset="-122"/>
              </a:defRPr>
            </a:lvl1pPr>
            <a:lvl2pPr marL="800100" indent="-342900">
              <a:spcBef>
                <a:spcPct val="0"/>
              </a:spcBef>
              <a:defRPr>
                <a:solidFill>
                  <a:schemeClr val="tx1"/>
                </a:solidFill>
                <a:latin typeface="Arial" panose="020B0604020202020204" pitchFamily="34" charset="0"/>
                <a:ea typeface="宋体" panose="02010600030101010101" pitchFamily="2" charset="-122"/>
              </a:defRPr>
            </a:lvl2pPr>
            <a:lvl3pPr marL="1257300" indent="-342900">
              <a:spcBef>
                <a:spcPct val="0"/>
              </a:spcBef>
              <a:defRPr>
                <a:solidFill>
                  <a:schemeClr val="tx1"/>
                </a:solidFill>
                <a:latin typeface="Arial" panose="020B0604020202020204" pitchFamily="34" charset="0"/>
                <a:ea typeface="宋体" panose="02010600030101010101" pitchFamily="2" charset="-122"/>
              </a:defRPr>
            </a:lvl3pPr>
            <a:lvl4pPr marL="1714500" indent="-342900">
              <a:spcBef>
                <a:spcPct val="0"/>
              </a:spcBef>
              <a:defRPr>
                <a:solidFill>
                  <a:schemeClr val="tx1"/>
                </a:solidFill>
                <a:latin typeface="Arial" panose="020B0604020202020204" pitchFamily="34" charset="0"/>
                <a:ea typeface="宋体" panose="02010600030101010101" pitchFamily="2" charset="-122"/>
              </a:defRPr>
            </a:lvl4pPr>
            <a:lvl5pPr marL="2171700" indent="-342900">
              <a:spcBef>
                <a:spcPct val="0"/>
              </a:spcBef>
              <a:defRPr>
                <a:solidFill>
                  <a:schemeClr val="tx1"/>
                </a:solidFill>
                <a:latin typeface="Arial" panose="020B0604020202020204" pitchFamily="34" charset="0"/>
                <a:ea typeface="宋体" panose="02010600030101010101" pitchFamily="2" charset="-122"/>
              </a:defRPr>
            </a:lvl5pPr>
            <a:lvl6pPr marL="26289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30861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5433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40005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0" hangingPunct="0">
              <a:buFontTx/>
              <a:buNone/>
            </a:pPr>
            <a:r>
              <a:rPr lang="zh-CN" altLang="en-US" sz="2800">
                <a:solidFill>
                  <a:srgbClr val="99FF66"/>
                </a:solidFill>
                <a:effectLst>
                  <a:outerShdw blurRad="38100" dist="38100" dir="2700000" algn="tl">
                    <a:srgbClr val="000000"/>
                  </a:outerShdw>
                </a:effectLst>
                <a:latin typeface="Times New Roman" panose="02020603050405020304" pitchFamily="18" charset="0"/>
                <a:sym typeface="Wingdings" panose="05000000000000000000" pitchFamily="2" charset="2"/>
              </a:rPr>
              <a:t>本章内容</a:t>
            </a:r>
            <a:endParaRPr lang="zh-CN" altLang="en-US" sz="2800">
              <a:solidFill>
                <a:srgbClr val="99FF66"/>
              </a:solidFill>
              <a:effectLst>
                <a:outerShdw blurRad="38100" dist="38100" dir="2700000" algn="tl">
                  <a:srgbClr val="000000"/>
                </a:outerShdw>
              </a:effectLst>
              <a:sym typeface="Wingdings" panose="05000000000000000000" pitchFamily="2" charset="2"/>
            </a:endParaRPr>
          </a:p>
        </p:txBody>
      </p:sp>
      <p:sp>
        <p:nvSpPr>
          <p:cNvPr id="884745" name="Text Box 9"/>
          <p:cNvSpPr txBox="1">
            <a:spLocks noChangeArrowheads="1"/>
          </p:cNvSpPr>
          <p:nvPr/>
        </p:nvSpPr>
        <p:spPr bwMode="auto">
          <a:xfrm>
            <a:off x="3429000" y="1946276"/>
            <a:ext cx="5486400" cy="4410075"/>
          </a:xfrm>
          <a:prstGeom prst="rect">
            <a:avLst/>
          </a:prstGeom>
          <a:noFill/>
          <a:ln w="9525" algn="ctr">
            <a:solidFill>
              <a:srgbClr val="FFFF00"/>
            </a:solidFill>
            <a:miter lim="800000"/>
            <a:headEnd/>
            <a:tailEnd/>
          </a:ln>
          <a:effectLst/>
          <a:extLst>
            <a:ext uri="{909E8E84-426E-40DD-AFC4-6F175D3DCCD1}">
              <a14:hiddenFill xmlns:a14="http://schemas.microsoft.com/office/drawing/2010/main">
                <a:solidFill>
                  <a:srgbClr val="9181E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36575">
              <a:spcBef>
                <a:spcPct val="0"/>
              </a:spcBef>
              <a:tabLst>
                <a:tab pos="1349375" algn="l"/>
              </a:tabLst>
              <a:defRPr>
                <a:solidFill>
                  <a:schemeClr val="tx1"/>
                </a:solidFill>
                <a:latin typeface="Arial" panose="020B0604020202020204" pitchFamily="34" charset="0"/>
                <a:ea typeface="宋体" panose="02010600030101010101" pitchFamily="2" charset="-122"/>
              </a:defRPr>
            </a:lvl1pPr>
            <a:lvl2pPr marL="2414588">
              <a:spcBef>
                <a:spcPct val="0"/>
              </a:spcBef>
              <a:tabLst>
                <a:tab pos="1349375" algn="l"/>
              </a:tabLst>
              <a:defRPr>
                <a:solidFill>
                  <a:schemeClr val="tx1"/>
                </a:solidFill>
                <a:latin typeface="Arial" panose="020B0604020202020204" pitchFamily="34" charset="0"/>
                <a:ea typeface="宋体" panose="02010600030101010101" pitchFamily="2" charset="-122"/>
              </a:defRPr>
            </a:lvl2pPr>
            <a:lvl3pPr marL="2593975">
              <a:spcBef>
                <a:spcPct val="0"/>
              </a:spcBef>
              <a:tabLst>
                <a:tab pos="1349375" algn="l"/>
              </a:tabLst>
              <a:defRPr>
                <a:solidFill>
                  <a:schemeClr val="tx1"/>
                </a:solidFill>
                <a:latin typeface="Arial" panose="020B0604020202020204" pitchFamily="34" charset="0"/>
                <a:ea typeface="宋体" panose="02010600030101010101" pitchFamily="2" charset="-122"/>
              </a:defRPr>
            </a:lvl3pPr>
            <a:lvl4pPr marL="2773363">
              <a:spcBef>
                <a:spcPct val="0"/>
              </a:spcBef>
              <a:tabLst>
                <a:tab pos="1349375" algn="l"/>
              </a:tabLst>
              <a:defRPr>
                <a:solidFill>
                  <a:schemeClr val="tx1"/>
                </a:solidFill>
                <a:latin typeface="Arial" panose="020B0604020202020204" pitchFamily="34" charset="0"/>
                <a:ea typeface="宋体" panose="02010600030101010101" pitchFamily="2" charset="-122"/>
              </a:defRPr>
            </a:lvl4pPr>
            <a:lvl5pPr marL="2952750">
              <a:spcBef>
                <a:spcPct val="0"/>
              </a:spcBef>
              <a:tabLst>
                <a:tab pos="1349375" algn="l"/>
              </a:tabLst>
              <a:defRPr>
                <a:solidFill>
                  <a:schemeClr val="tx1"/>
                </a:solidFill>
                <a:latin typeface="Arial" panose="020B0604020202020204" pitchFamily="34" charset="0"/>
                <a:ea typeface="宋体" panose="02010600030101010101" pitchFamily="2" charset="-122"/>
              </a:defRPr>
            </a:lvl5pPr>
            <a:lvl6pPr marL="3409950" fontAlgn="base">
              <a:spcBef>
                <a:spcPct val="0"/>
              </a:spcBef>
              <a:spcAft>
                <a:spcPct val="0"/>
              </a:spcAft>
              <a:tabLst>
                <a:tab pos="1349375" algn="l"/>
              </a:tabLst>
              <a:defRPr>
                <a:solidFill>
                  <a:schemeClr val="tx1"/>
                </a:solidFill>
                <a:latin typeface="Arial" panose="020B0604020202020204" pitchFamily="34" charset="0"/>
                <a:ea typeface="宋体" panose="02010600030101010101" pitchFamily="2" charset="-122"/>
              </a:defRPr>
            </a:lvl6pPr>
            <a:lvl7pPr marL="3867150" fontAlgn="base">
              <a:spcBef>
                <a:spcPct val="0"/>
              </a:spcBef>
              <a:spcAft>
                <a:spcPct val="0"/>
              </a:spcAft>
              <a:tabLst>
                <a:tab pos="1349375" algn="l"/>
              </a:tabLst>
              <a:defRPr>
                <a:solidFill>
                  <a:schemeClr val="tx1"/>
                </a:solidFill>
                <a:latin typeface="Arial" panose="020B0604020202020204" pitchFamily="34" charset="0"/>
                <a:ea typeface="宋体" panose="02010600030101010101" pitchFamily="2" charset="-122"/>
              </a:defRPr>
            </a:lvl7pPr>
            <a:lvl8pPr marL="4324350" fontAlgn="base">
              <a:spcBef>
                <a:spcPct val="0"/>
              </a:spcBef>
              <a:spcAft>
                <a:spcPct val="0"/>
              </a:spcAft>
              <a:tabLst>
                <a:tab pos="1349375" algn="l"/>
              </a:tabLst>
              <a:defRPr>
                <a:solidFill>
                  <a:schemeClr val="tx1"/>
                </a:solidFill>
                <a:latin typeface="Arial" panose="020B0604020202020204" pitchFamily="34" charset="0"/>
                <a:ea typeface="宋体" panose="02010600030101010101" pitchFamily="2" charset="-122"/>
              </a:defRPr>
            </a:lvl8pPr>
            <a:lvl9pPr marL="4781550" fontAlgn="base">
              <a:spcBef>
                <a:spcPct val="0"/>
              </a:spcBef>
              <a:spcAft>
                <a:spcPct val="0"/>
              </a:spcAft>
              <a:tabLst>
                <a:tab pos="1349375" algn="l"/>
              </a:tabLst>
              <a:defRPr>
                <a:solidFill>
                  <a:schemeClr val="tx1"/>
                </a:solidFill>
                <a:latin typeface="Arial" panose="020B0604020202020204" pitchFamily="34" charset="0"/>
                <a:ea typeface="宋体" panose="02010600030101010101" pitchFamily="2" charset="-122"/>
              </a:defRPr>
            </a:lvl9pPr>
          </a:lstStyle>
          <a:p>
            <a:pPr eaLnBrk="0" hangingPunct="0">
              <a:spcAft>
                <a:spcPct val="20000"/>
              </a:spcAft>
              <a:buFontTx/>
              <a:buNone/>
            </a:pPr>
            <a:r>
              <a:rPr kumimoji="1" lang="en-US" altLang="zh-CN" sz="2400">
                <a:effectLst>
                  <a:outerShdw blurRad="38100" dist="38100" dir="2700000" algn="tl">
                    <a:srgbClr val="000000"/>
                  </a:outerShdw>
                </a:effectLst>
                <a:latin typeface="Times New Roman" panose="02020603050405020304" pitchFamily="18" charset="0"/>
                <a:cs typeface="Arial" panose="020B0604020202020204" pitchFamily="34" charset="0"/>
              </a:rPr>
              <a:t>§5.1 </a:t>
            </a:r>
            <a:r>
              <a:rPr kumimoji="1" lang="zh-CN" altLang="en-US" sz="2400">
                <a:effectLst>
                  <a:outerShdw blurRad="38100" dist="38100" dir="2700000" algn="tl">
                    <a:srgbClr val="000000"/>
                  </a:outerShdw>
                </a:effectLst>
                <a:latin typeface="Times New Roman" panose="02020603050405020304" pitchFamily="18" charset="0"/>
                <a:cs typeface="Arial" panose="020B0604020202020204" pitchFamily="34" charset="0"/>
              </a:rPr>
              <a:t>语法制导翻译概述</a:t>
            </a:r>
          </a:p>
          <a:p>
            <a:pPr eaLnBrk="0" hangingPunct="0">
              <a:spcAft>
                <a:spcPct val="20000"/>
              </a:spcAft>
              <a:buFontTx/>
              <a:buNone/>
            </a:pPr>
            <a:r>
              <a:rPr kumimoji="1" lang="zh-CN" altLang="en-US" sz="2400">
                <a:effectLst>
                  <a:outerShdw blurRad="38100" dist="38100" dir="2700000" algn="tl">
                    <a:srgbClr val="000000"/>
                  </a:outerShdw>
                </a:effectLst>
                <a:latin typeface="Times New Roman" panose="02020603050405020304" pitchFamily="18" charset="0"/>
                <a:cs typeface="Arial" panose="020B0604020202020204" pitchFamily="34" charset="0"/>
              </a:rPr>
              <a:t>  一、语法制导翻译定义</a:t>
            </a:r>
          </a:p>
          <a:p>
            <a:pPr eaLnBrk="0" hangingPunct="0">
              <a:spcAft>
                <a:spcPct val="20000"/>
              </a:spcAft>
              <a:buFontTx/>
              <a:buNone/>
            </a:pPr>
            <a:r>
              <a:rPr kumimoji="1" lang="zh-CN" altLang="en-US" sz="2400">
                <a:effectLst>
                  <a:outerShdw blurRad="38100" dist="38100" dir="2700000" algn="tl">
                    <a:srgbClr val="000000"/>
                  </a:outerShdw>
                </a:effectLst>
                <a:latin typeface="Times New Roman" panose="02020603050405020304" pitchFamily="18" charset="0"/>
                <a:cs typeface="Arial" panose="020B0604020202020204" pitchFamily="34" charset="0"/>
              </a:rPr>
              <a:t>  二、语法制导翻译原理</a:t>
            </a:r>
          </a:p>
          <a:p>
            <a:pPr eaLnBrk="0" hangingPunct="0">
              <a:spcAft>
                <a:spcPct val="20000"/>
              </a:spcAft>
              <a:buFontTx/>
              <a:buNone/>
            </a:pPr>
            <a:r>
              <a:rPr kumimoji="1" lang="zh-CN" altLang="en-US" sz="2400">
                <a:effectLst>
                  <a:outerShdw blurRad="38100" dist="38100" dir="2700000" algn="tl">
                    <a:srgbClr val="000000"/>
                  </a:outerShdw>
                </a:effectLst>
                <a:latin typeface="Times New Roman" panose="02020603050405020304" pitchFamily="18" charset="0"/>
                <a:cs typeface="Arial" panose="020B0604020202020204" pitchFamily="34" charset="0"/>
              </a:rPr>
              <a:t>  三、语法制导翻译实现</a:t>
            </a:r>
          </a:p>
          <a:p>
            <a:pPr eaLnBrk="0" hangingPunct="0">
              <a:spcAft>
                <a:spcPct val="20000"/>
              </a:spcAft>
              <a:buFontTx/>
              <a:buNone/>
            </a:pPr>
            <a:r>
              <a:rPr kumimoji="1" lang="en-US" altLang="zh-CN" sz="2400">
                <a:effectLst>
                  <a:outerShdw blurRad="38100" dist="38100" dir="2700000" algn="tl">
                    <a:srgbClr val="000000"/>
                  </a:outerShdw>
                </a:effectLst>
                <a:latin typeface="Times New Roman" panose="02020603050405020304" pitchFamily="18" charset="0"/>
                <a:cs typeface="Arial" panose="020B0604020202020204" pitchFamily="34" charset="0"/>
              </a:rPr>
              <a:t>§5.2 </a:t>
            </a:r>
            <a:r>
              <a:rPr kumimoji="1" lang="zh-CN" altLang="en-US" sz="2400">
                <a:effectLst>
                  <a:outerShdw blurRad="38100" dist="38100" dir="2700000" algn="tl">
                    <a:srgbClr val="000000"/>
                  </a:outerShdw>
                </a:effectLst>
                <a:latin typeface="Times New Roman" panose="02020603050405020304" pitchFamily="18" charset="0"/>
                <a:cs typeface="Arial" panose="020B0604020202020204" pitchFamily="34" charset="0"/>
              </a:rPr>
              <a:t>中间语言</a:t>
            </a:r>
          </a:p>
          <a:p>
            <a:pPr eaLnBrk="0" hangingPunct="0">
              <a:spcAft>
                <a:spcPct val="20000"/>
              </a:spcAft>
              <a:buFontTx/>
              <a:buNone/>
            </a:pPr>
            <a:r>
              <a:rPr kumimoji="1" lang="zh-CN" altLang="en-US" sz="2400">
                <a:effectLst>
                  <a:outerShdw blurRad="38100" dist="38100" dir="2700000" algn="tl">
                    <a:srgbClr val="000000"/>
                  </a:outerShdw>
                </a:effectLst>
                <a:latin typeface="Times New Roman" panose="02020603050405020304" pitchFamily="18" charset="0"/>
                <a:cs typeface="Arial" panose="020B0604020202020204" pitchFamily="34" charset="0"/>
              </a:rPr>
              <a:t>  一、引言</a:t>
            </a:r>
          </a:p>
          <a:p>
            <a:pPr eaLnBrk="0" hangingPunct="0">
              <a:spcAft>
                <a:spcPct val="20000"/>
              </a:spcAft>
              <a:buFontTx/>
              <a:buNone/>
            </a:pPr>
            <a:r>
              <a:rPr kumimoji="1" lang="zh-CN" altLang="en-US" sz="2400">
                <a:effectLst>
                  <a:outerShdw blurRad="38100" dist="38100" dir="2700000" algn="tl">
                    <a:srgbClr val="000000"/>
                  </a:outerShdw>
                </a:effectLst>
                <a:latin typeface="Times New Roman" panose="02020603050405020304" pitchFamily="18" charset="0"/>
                <a:cs typeface="Arial" panose="020B0604020202020204" pitchFamily="34" charset="0"/>
              </a:rPr>
              <a:t>  二、逆波兰表示</a:t>
            </a:r>
            <a:endParaRPr lang="zh-CN" altLang="en-US" sz="2400">
              <a:effectLst>
                <a:outerShdw blurRad="38100" dist="38100" dir="2700000" algn="tl">
                  <a:srgbClr val="000000"/>
                </a:outerShdw>
              </a:effectLst>
              <a:latin typeface="Times New Roman" panose="02020603050405020304" pitchFamily="18" charset="0"/>
              <a:cs typeface="Arial" panose="020B0604020202020204" pitchFamily="34" charset="0"/>
            </a:endParaRPr>
          </a:p>
          <a:p>
            <a:pPr eaLnBrk="0" hangingPunct="0">
              <a:spcAft>
                <a:spcPct val="20000"/>
              </a:spcAft>
              <a:buFontTx/>
              <a:buNone/>
            </a:pPr>
            <a:r>
              <a:rPr kumimoji="1" lang="zh-CN" altLang="en-US" sz="2400">
                <a:effectLst>
                  <a:outerShdw blurRad="38100" dist="38100" dir="2700000" algn="tl">
                    <a:srgbClr val="000000"/>
                  </a:outerShdw>
                </a:effectLst>
                <a:latin typeface="Times New Roman" panose="02020603050405020304" pitchFamily="18" charset="0"/>
                <a:cs typeface="Arial" panose="020B0604020202020204" pitchFamily="34" charset="0"/>
              </a:rPr>
              <a:t>  三、三元式</a:t>
            </a:r>
          </a:p>
          <a:p>
            <a:pPr eaLnBrk="0" hangingPunct="0">
              <a:spcAft>
                <a:spcPct val="20000"/>
              </a:spcAft>
              <a:buFontTx/>
              <a:buNone/>
            </a:pPr>
            <a:r>
              <a:rPr kumimoji="1" lang="zh-CN" altLang="en-US" sz="2400">
                <a:effectLst>
                  <a:outerShdw blurRad="38100" dist="38100" dir="2700000" algn="tl">
                    <a:srgbClr val="000000"/>
                  </a:outerShdw>
                </a:effectLst>
                <a:latin typeface="Times New Roman" panose="02020603050405020304" pitchFamily="18" charset="0"/>
                <a:cs typeface="Arial" panose="020B0604020202020204" pitchFamily="34" charset="0"/>
              </a:rPr>
              <a:t>  四、树形表示</a:t>
            </a:r>
          </a:p>
          <a:p>
            <a:pPr eaLnBrk="0" hangingPunct="0">
              <a:spcAft>
                <a:spcPct val="20000"/>
              </a:spcAft>
              <a:buFontTx/>
              <a:buNone/>
            </a:pPr>
            <a:r>
              <a:rPr kumimoji="1" lang="zh-CN" altLang="en-US" sz="2400">
                <a:effectLst>
                  <a:outerShdw blurRad="38100" dist="38100" dir="2700000" algn="tl">
                    <a:srgbClr val="000000"/>
                  </a:outerShdw>
                </a:effectLst>
                <a:latin typeface="Times New Roman" panose="02020603050405020304" pitchFamily="18" charset="0"/>
                <a:cs typeface="Arial" panose="020B0604020202020204" pitchFamily="34" charset="0"/>
              </a:rPr>
              <a:t>  五、四元式</a:t>
            </a:r>
          </a:p>
        </p:txBody>
      </p:sp>
    </p:spTree>
    <p:extLst>
      <p:ext uri="{BB962C8B-B14F-4D97-AF65-F5344CB8AC3E}">
        <p14:creationId xmlns:p14="http://schemas.microsoft.com/office/powerpoint/2010/main" val="383459744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884739"/>
                                        </p:tgtEl>
                                        <p:attrNameLst>
                                          <p:attrName>style.visibility</p:attrName>
                                        </p:attrNameLst>
                                      </p:cBhvr>
                                      <p:to>
                                        <p:strVal val="visible"/>
                                      </p:to>
                                    </p:set>
                                    <p:animEffect transition="in" filter="fade">
                                      <p:cBhvr>
                                        <p:cTn id="7" dur="2000"/>
                                        <p:tgtEl>
                                          <p:spTgt spid="8847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730" name="Text Box 2"/>
          <p:cNvSpPr txBox="1">
            <a:spLocks noChangeArrowheads="1"/>
          </p:cNvSpPr>
          <p:nvPr/>
        </p:nvSpPr>
        <p:spPr bwMode="auto">
          <a:xfrm>
            <a:off x="2135188" y="260350"/>
            <a:ext cx="81534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57200" indent="-457200">
              <a:spcBef>
                <a:spcPct val="0"/>
              </a:spcBef>
              <a:defRPr>
                <a:solidFill>
                  <a:schemeClr val="tx1"/>
                </a:solidFill>
                <a:latin typeface="Arial" panose="020B0604020202020204" pitchFamily="34" charset="0"/>
                <a:ea typeface="宋体" panose="02010600030101010101" pitchFamily="2" charset="-122"/>
              </a:defRPr>
            </a:lvl1pPr>
            <a:lvl2pPr marL="914400" indent="-457200">
              <a:spcBef>
                <a:spcPct val="0"/>
              </a:spcBef>
              <a:defRPr>
                <a:solidFill>
                  <a:schemeClr val="tx1"/>
                </a:solidFill>
                <a:latin typeface="Arial" panose="020B0604020202020204" pitchFamily="34" charset="0"/>
                <a:ea typeface="宋体" panose="02010600030101010101" pitchFamily="2" charset="-122"/>
              </a:defRPr>
            </a:lvl2pPr>
            <a:lvl3pPr marL="1371600" indent="-457200">
              <a:spcBef>
                <a:spcPct val="0"/>
              </a:spcBef>
              <a:defRPr>
                <a:solidFill>
                  <a:schemeClr val="tx1"/>
                </a:solidFill>
                <a:latin typeface="Arial" panose="020B0604020202020204" pitchFamily="34" charset="0"/>
                <a:ea typeface="宋体" panose="02010600030101010101" pitchFamily="2" charset="-122"/>
              </a:defRPr>
            </a:lvl3pPr>
            <a:lvl4pPr marL="1828800" indent="-457200">
              <a:spcBef>
                <a:spcPct val="0"/>
              </a:spcBef>
              <a:defRPr>
                <a:solidFill>
                  <a:schemeClr val="tx1"/>
                </a:solidFill>
                <a:latin typeface="Arial" panose="020B0604020202020204" pitchFamily="34" charset="0"/>
                <a:ea typeface="宋体" panose="02010600030101010101" pitchFamily="2" charset="-122"/>
              </a:defRPr>
            </a:lvl4pPr>
            <a:lvl5pPr marL="2286000" indent="-457200">
              <a:spcBef>
                <a:spcPct val="0"/>
              </a:spcBef>
              <a:defRPr>
                <a:solidFill>
                  <a:schemeClr val="tx1"/>
                </a:solidFill>
                <a:latin typeface="Arial" panose="020B0604020202020204" pitchFamily="34" charset="0"/>
                <a:ea typeface="宋体" panose="02010600030101010101" pitchFamily="2" charset="-122"/>
              </a:defRPr>
            </a:lvl5pPr>
            <a:lvl6pPr marL="27432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32004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6576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41148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Tx/>
              <a:buNone/>
            </a:pPr>
            <a:r>
              <a:rPr lang="zh-CN" altLang="en-US" sz="3600">
                <a:effectLst>
                  <a:outerShdw blurRad="38100" dist="38100" dir="2700000" algn="tl">
                    <a:srgbClr val="000000"/>
                  </a:outerShdw>
                </a:effectLst>
                <a:latin typeface="宋体" panose="02010600030101010101" pitchFamily="2" charset="-122"/>
              </a:rPr>
              <a:t>第五章 语法制导翻译及中间代码生成</a:t>
            </a:r>
            <a:endParaRPr kumimoji="1" lang="zh-CN" altLang="en-US" sz="2400">
              <a:latin typeface="Times New Roman" panose="02020603050405020304" pitchFamily="18" charset="0"/>
            </a:endParaRPr>
          </a:p>
        </p:txBody>
      </p:sp>
      <p:sp>
        <p:nvSpPr>
          <p:cNvPr id="713731" name="Rectangle 3"/>
          <p:cNvSpPr>
            <a:spLocks noChangeArrowheads="1"/>
          </p:cNvSpPr>
          <p:nvPr/>
        </p:nvSpPr>
        <p:spPr bwMode="auto">
          <a:xfrm>
            <a:off x="4151313" y="981075"/>
            <a:ext cx="4572000" cy="55707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800">
                <a:solidFill>
                  <a:srgbClr val="FF3399"/>
                </a:solidFill>
                <a:effectLst>
                  <a:outerShdw blurRad="38100" dist="38100" dir="2700000" algn="tl">
                    <a:srgbClr val="000000"/>
                  </a:outerShdw>
                </a:effectLst>
              </a:rPr>
              <a:t>§5.2 </a:t>
            </a:r>
            <a:r>
              <a:rPr kumimoji="1" lang="zh-CN" altLang="en-US" sz="2800">
                <a:solidFill>
                  <a:srgbClr val="FF3399"/>
                </a:solidFill>
                <a:effectLst>
                  <a:outerShdw blurRad="38100" dist="38100" dir="2700000" algn="tl">
                    <a:srgbClr val="000000"/>
                  </a:outerShdw>
                </a:effectLst>
              </a:rPr>
              <a:t>中间语言</a:t>
            </a:r>
          </a:p>
          <a:p>
            <a:pPr>
              <a:spcBef>
                <a:spcPct val="0"/>
              </a:spcBef>
              <a:buFontTx/>
              <a:buNone/>
            </a:pPr>
            <a:endParaRPr kumimoji="1" lang="zh-CN" altLang="en-US" sz="2800">
              <a:solidFill>
                <a:srgbClr val="FF3399"/>
              </a:solidFill>
              <a:effectLst>
                <a:outerShdw blurRad="38100" dist="38100" dir="2700000" algn="tl">
                  <a:srgbClr val="000000"/>
                </a:outerShdw>
              </a:effectLst>
            </a:endParaRPr>
          </a:p>
          <a:p>
            <a:pPr>
              <a:spcBef>
                <a:spcPct val="0"/>
              </a:spcBef>
              <a:buFontTx/>
              <a:buNone/>
            </a:pPr>
            <a:r>
              <a:rPr kumimoji="1" lang="zh-CN" altLang="en-US" sz="2400">
                <a:effectLst>
                  <a:outerShdw blurRad="38100" dist="38100" dir="2700000" algn="tl">
                    <a:srgbClr val="000000"/>
                  </a:outerShdw>
                </a:effectLst>
              </a:rPr>
              <a:t>  一、引言</a:t>
            </a:r>
          </a:p>
          <a:p>
            <a:pPr>
              <a:spcBef>
                <a:spcPct val="0"/>
              </a:spcBef>
              <a:buFontTx/>
              <a:buNone/>
            </a:pPr>
            <a:r>
              <a:rPr lang="zh-CN" altLang="en-US" sz="2000">
                <a:effectLst>
                  <a:outerShdw blurRad="38100" dist="38100" dir="2700000" algn="tl">
                    <a:srgbClr val="000000"/>
                  </a:outerShdw>
                </a:effectLst>
              </a:rPr>
              <a:t>   </a:t>
            </a:r>
            <a:r>
              <a:rPr lang="en-US" altLang="zh-CN" sz="2000">
                <a:effectLst>
                  <a:outerShdw blurRad="38100" dist="38100" dir="2700000" algn="tl">
                    <a:srgbClr val="000000"/>
                  </a:outerShdw>
                </a:effectLst>
              </a:rPr>
              <a:t>1.</a:t>
            </a:r>
            <a:r>
              <a:rPr lang="zh-CN" altLang="en-US" sz="2000">
                <a:effectLst>
                  <a:outerShdw blurRad="38100" dist="38100" dir="2700000" algn="tl">
                    <a:srgbClr val="000000"/>
                  </a:outerShdw>
                </a:effectLst>
              </a:rPr>
              <a:t>什么是中间语言</a:t>
            </a:r>
          </a:p>
          <a:p>
            <a:pPr>
              <a:spcBef>
                <a:spcPct val="0"/>
              </a:spcBef>
              <a:buFontTx/>
              <a:buNone/>
            </a:pPr>
            <a:r>
              <a:rPr lang="zh-CN" altLang="en-US" sz="2000">
                <a:effectLst>
                  <a:outerShdw blurRad="38100" dist="38100" dir="2700000" algn="tl">
                    <a:srgbClr val="000000"/>
                  </a:outerShdw>
                </a:effectLst>
              </a:rPr>
              <a:t>   </a:t>
            </a:r>
            <a:r>
              <a:rPr lang="en-US" altLang="zh-CN" sz="2000">
                <a:effectLst>
                  <a:outerShdw blurRad="38100" dist="38100" dir="2700000" algn="tl">
                    <a:srgbClr val="000000"/>
                  </a:outerShdw>
                </a:effectLst>
              </a:rPr>
              <a:t>2.</a:t>
            </a:r>
            <a:r>
              <a:rPr lang="zh-CN" altLang="en-US" sz="2000">
                <a:effectLst>
                  <a:outerShdw blurRad="38100" dist="38100" dir="2700000" algn="tl">
                    <a:srgbClr val="000000"/>
                  </a:outerShdw>
                </a:effectLst>
              </a:rPr>
              <a:t>为什么要引入中间语言</a:t>
            </a:r>
          </a:p>
          <a:p>
            <a:pPr>
              <a:spcBef>
                <a:spcPct val="0"/>
              </a:spcBef>
              <a:buFontTx/>
              <a:buNone/>
            </a:pPr>
            <a:r>
              <a:rPr kumimoji="1" lang="zh-CN" altLang="en-US" sz="2400">
                <a:effectLst>
                  <a:outerShdw blurRad="38100" dist="38100" dir="2700000" algn="tl">
                    <a:srgbClr val="000000"/>
                  </a:outerShdw>
                </a:effectLst>
              </a:rPr>
              <a:t>  二、逆波兰表示</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1.</a:t>
            </a:r>
            <a:r>
              <a:rPr kumimoji="1" lang="zh-CN" altLang="en-US" sz="2000">
                <a:effectLst>
                  <a:outerShdw blurRad="38100" dist="38100" dir="2700000" algn="tl">
                    <a:srgbClr val="000000"/>
                  </a:outerShdw>
                </a:effectLst>
              </a:rPr>
              <a:t>表达式逆波兰表示</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2.</a:t>
            </a:r>
            <a:r>
              <a:rPr kumimoji="1" lang="zh-CN" altLang="en-US" sz="2000">
                <a:effectLst>
                  <a:outerShdw blurRad="38100" dist="38100" dir="2700000" algn="tl">
                    <a:srgbClr val="000000"/>
                  </a:outerShdw>
                </a:effectLst>
              </a:rPr>
              <a:t>逆波兰表示的扩充</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3.</a:t>
            </a:r>
            <a:r>
              <a:rPr kumimoji="1" lang="zh-CN" altLang="en-US" sz="2000">
                <a:effectLst>
                  <a:outerShdw blurRad="38100" dist="38100" dir="2700000" algn="tl">
                    <a:srgbClr val="000000"/>
                  </a:outerShdw>
                </a:effectLst>
              </a:rPr>
              <a:t>语法制导翻译生成后缀式</a:t>
            </a:r>
            <a:endParaRPr lang="zh-CN" altLang="en-US" sz="2000">
              <a:effectLst>
                <a:outerShdw blurRad="38100" dist="38100" dir="2700000" algn="tl">
                  <a:srgbClr val="000000"/>
                </a:outerShdw>
              </a:effectLst>
            </a:endParaRPr>
          </a:p>
          <a:p>
            <a:pPr>
              <a:spcBef>
                <a:spcPct val="0"/>
              </a:spcBef>
              <a:buFontTx/>
              <a:buNone/>
            </a:pPr>
            <a:r>
              <a:rPr kumimoji="1" lang="zh-CN" altLang="en-US" sz="2400">
                <a:effectLst>
                  <a:outerShdw blurRad="38100" dist="38100" dir="2700000" algn="tl">
                    <a:srgbClr val="000000"/>
                  </a:outerShdw>
                </a:effectLst>
              </a:rPr>
              <a:t>  三、三元式</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1.</a:t>
            </a:r>
            <a:r>
              <a:rPr kumimoji="1" lang="zh-CN" altLang="en-US" sz="2000">
                <a:effectLst>
                  <a:outerShdw blurRad="38100" dist="38100" dir="2700000" algn="tl">
                    <a:srgbClr val="000000"/>
                  </a:outerShdw>
                </a:effectLst>
              </a:rPr>
              <a:t>三元式</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2.</a:t>
            </a:r>
            <a:r>
              <a:rPr kumimoji="1" lang="zh-CN" altLang="en-US" sz="2000">
                <a:effectLst>
                  <a:outerShdw blurRad="38100" dist="38100" dir="2700000" algn="tl">
                    <a:srgbClr val="000000"/>
                  </a:outerShdw>
                </a:effectLst>
              </a:rPr>
              <a:t>间接三元式</a:t>
            </a:r>
          </a:p>
          <a:p>
            <a:pPr>
              <a:spcBef>
                <a:spcPct val="0"/>
              </a:spcBef>
              <a:buFontTx/>
              <a:buNone/>
            </a:pPr>
            <a:r>
              <a:rPr kumimoji="1" lang="zh-CN" altLang="en-US" sz="2000">
                <a:effectLst>
                  <a:outerShdw blurRad="38100" dist="38100" dir="2700000" algn="tl">
                    <a:srgbClr val="000000"/>
                  </a:outerShdw>
                </a:effectLst>
              </a:rPr>
              <a:t>  </a:t>
            </a:r>
            <a:r>
              <a:rPr kumimoji="1" lang="zh-CN" altLang="en-US" sz="2400">
                <a:effectLst>
                  <a:outerShdw blurRad="38100" dist="38100" dir="2700000" algn="tl">
                    <a:srgbClr val="000000"/>
                  </a:outerShdw>
                </a:effectLst>
              </a:rPr>
              <a:t>四、树形表示</a:t>
            </a:r>
          </a:p>
          <a:p>
            <a:pPr>
              <a:spcBef>
                <a:spcPct val="0"/>
              </a:spcBef>
              <a:buFontTx/>
              <a:buNone/>
            </a:pPr>
            <a:r>
              <a:rPr lang="zh-CN" altLang="en-US" sz="2000">
                <a:effectLst>
                  <a:outerShdw blurRad="38100" dist="38100" dir="2700000" algn="tl">
                    <a:srgbClr val="000000"/>
                  </a:outerShdw>
                </a:effectLst>
              </a:rPr>
              <a:t>   </a:t>
            </a:r>
            <a:r>
              <a:rPr lang="en-US" altLang="zh-CN" sz="2000">
                <a:effectLst>
                  <a:outerShdw blurRad="38100" dist="38100" dir="2700000" algn="tl">
                    <a:srgbClr val="000000"/>
                  </a:outerShdw>
                </a:effectLst>
              </a:rPr>
              <a:t>1</a:t>
            </a:r>
            <a:r>
              <a:rPr kumimoji="1" lang="en-US" altLang="zh-CN">
                <a:effectLst>
                  <a:outerShdw blurRad="38100" dist="38100" dir="2700000" algn="tl">
                    <a:srgbClr val="000000"/>
                  </a:outerShdw>
                </a:effectLst>
              </a:rPr>
              <a:t>. </a:t>
            </a:r>
            <a:r>
              <a:rPr lang="zh-CN" altLang="en-US" sz="2000">
                <a:effectLst>
                  <a:outerShdw blurRad="38100" dist="38100" dir="2700000" algn="tl">
                    <a:srgbClr val="000000"/>
                  </a:outerShdw>
                </a:effectLst>
              </a:rPr>
              <a:t>表示方法</a:t>
            </a:r>
          </a:p>
          <a:p>
            <a:pPr>
              <a:spcBef>
                <a:spcPct val="0"/>
              </a:spcBef>
              <a:buFontTx/>
              <a:buNone/>
            </a:pPr>
            <a:r>
              <a:rPr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2. </a:t>
            </a:r>
            <a:r>
              <a:rPr kumimoji="1" lang="zh-CN" altLang="en-US" sz="2000">
                <a:effectLst>
                  <a:outerShdw blurRad="38100" dist="38100" dir="2700000" algn="tl">
                    <a:srgbClr val="000000"/>
                  </a:outerShdw>
                </a:effectLst>
              </a:rPr>
              <a:t>树表示生成</a:t>
            </a:r>
          </a:p>
          <a:p>
            <a:pPr>
              <a:spcBef>
                <a:spcPct val="0"/>
              </a:spcBef>
              <a:buFontTx/>
              <a:buNone/>
            </a:pPr>
            <a:r>
              <a:rPr kumimoji="1" lang="zh-CN" altLang="en-US" sz="2000">
                <a:effectLst>
                  <a:outerShdw blurRad="38100" dist="38100" dir="2700000" algn="tl">
                    <a:srgbClr val="000000"/>
                  </a:outerShdw>
                </a:effectLst>
              </a:rPr>
              <a:t>  </a:t>
            </a:r>
            <a:r>
              <a:rPr kumimoji="1" lang="zh-CN" altLang="en-US" sz="2400">
                <a:effectLst>
                  <a:outerShdw blurRad="38100" dist="38100" dir="2700000" algn="tl">
                    <a:srgbClr val="000000"/>
                  </a:outerShdw>
                </a:effectLst>
              </a:rPr>
              <a:t>五、四元式</a:t>
            </a:r>
          </a:p>
        </p:txBody>
      </p:sp>
    </p:spTree>
    <p:extLst>
      <p:ext uri="{BB962C8B-B14F-4D97-AF65-F5344CB8AC3E}">
        <p14:creationId xmlns:p14="http://schemas.microsoft.com/office/powerpoint/2010/main" val="32316578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4754" name="Text Box 2"/>
          <p:cNvSpPr txBox="1">
            <a:spLocks noChangeArrowheads="1"/>
          </p:cNvSpPr>
          <p:nvPr/>
        </p:nvSpPr>
        <p:spPr bwMode="auto">
          <a:xfrm>
            <a:off x="2135188" y="260350"/>
            <a:ext cx="81534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57200" indent="-457200">
              <a:spcBef>
                <a:spcPct val="0"/>
              </a:spcBef>
              <a:defRPr>
                <a:solidFill>
                  <a:schemeClr val="tx1"/>
                </a:solidFill>
                <a:latin typeface="Arial" panose="020B0604020202020204" pitchFamily="34" charset="0"/>
                <a:ea typeface="宋体" panose="02010600030101010101" pitchFamily="2" charset="-122"/>
              </a:defRPr>
            </a:lvl1pPr>
            <a:lvl2pPr marL="914400" indent="-457200">
              <a:spcBef>
                <a:spcPct val="0"/>
              </a:spcBef>
              <a:defRPr>
                <a:solidFill>
                  <a:schemeClr val="tx1"/>
                </a:solidFill>
                <a:latin typeface="Arial" panose="020B0604020202020204" pitchFamily="34" charset="0"/>
                <a:ea typeface="宋体" panose="02010600030101010101" pitchFamily="2" charset="-122"/>
              </a:defRPr>
            </a:lvl2pPr>
            <a:lvl3pPr marL="1371600" indent="-457200">
              <a:spcBef>
                <a:spcPct val="0"/>
              </a:spcBef>
              <a:defRPr>
                <a:solidFill>
                  <a:schemeClr val="tx1"/>
                </a:solidFill>
                <a:latin typeface="Arial" panose="020B0604020202020204" pitchFamily="34" charset="0"/>
                <a:ea typeface="宋体" panose="02010600030101010101" pitchFamily="2" charset="-122"/>
              </a:defRPr>
            </a:lvl3pPr>
            <a:lvl4pPr marL="1828800" indent="-457200">
              <a:spcBef>
                <a:spcPct val="0"/>
              </a:spcBef>
              <a:defRPr>
                <a:solidFill>
                  <a:schemeClr val="tx1"/>
                </a:solidFill>
                <a:latin typeface="Arial" panose="020B0604020202020204" pitchFamily="34" charset="0"/>
                <a:ea typeface="宋体" panose="02010600030101010101" pitchFamily="2" charset="-122"/>
              </a:defRPr>
            </a:lvl4pPr>
            <a:lvl5pPr marL="2286000" indent="-457200">
              <a:spcBef>
                <a:spcPct val="0"/>
              </a:spcBef>
              <a:defRPr>
                <a:solidFill>
                  <a:schemeClr val="tx1"/>
                </a:solidFill>
                <a:latin typeface="Arial" panose="020B0604020202020204" pitchFamily="34" charset="0"/>
                <a:ea typeface="宋体" panose="02010600030101010101" pitchFamily="2" charset="-122"/>
              </a:defRPr>
            </a:lvl5pPr>
            <a:lvl6pPr marL="27432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32004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6576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41148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Tx/>
              <a:buNone/>
            </a:pPr>
            <a:r>
              <a:rPr lang="zh-CN" altLang="en-US" sz="3600">
                <a:effectLst>
                  <a:outerShdw blurRad="38100" dist="38100" dir="2700000" algn="tl">
                    <a:srgbClr val="000000"/>
                  </a:outerShdw>
                </a:effectLst>
                <a:latin typeface="宋体" panose="02010600030101010101" pitchFamily="2" charset="-122"/>
              </a:rPr>
              <a:t>第五章 语法制导翻译及中间代码生成</a:t>
            </a:r>
            <a:endParaRPr kumimoji="1" lang="zh-CN" altLang="en-US" sz="2400">
              <a:latin typeface="Times New Roman" panose="02020603050405020304" pitchFamily="18" charset="0"/>
            </a:endParaRPr>
          </a:p>
        </p:txBody>
      </p:sp>
      <p:sp>
        <p:nvSpPr>
          <p:cNvPr id="714755" name="Rectangle 3"/>
          <p:cNvSpPr>
            <a:spLocks noChangeArrowheads="1"/>
          </p:cNvSpPr>
          <p:nvPr/>
        </p:nvSpPr>
        <p:spPr bwMode="auto">
          <a:xfrm>
            <a:off x="4151313" y="981075"/>
            <a:ext cx="4572000" cy="55707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800">
                <a:solidFill>
                  <a:srgbClr val="FF3399"/>
                </a:solidFill>
                <a:effectLst>
                  <a:outerShdw blurRad="38100" dist="38100" dir="2700000" algn="tl">
                    <a:srgbClr val="000000"/>
                  </a:outerShdw>
                </a:effectLst>
              </a:rPr>
              <a:t>§5.2 </a:t>
            </a:r>
            <a:r>
              <a:rPr kumimoji="1" lang="zh-CN" altLang="en-US" sz="2800">
                <a:solidFill>
                  <a:srgbClr val="FF3399"/>
                </a:solidFill>
                <a:effectLst>
                  <a:outerShdw blurRad="38100" dist="38100" dir="2700000" algn="tl">
                    <a:srgbClr val="000000"/>
                  </a:outerShdw>
                </a:effectLst>
              </a:rPr>
              <a:t>中间语言</a:t>
            </a:r>
          </a:p>
          <a:p>
            <a:pPr>
              <a:spcBef>
                <a:spcPct val="0"/>
              </a:spcBef>
              <a:buFontTx/>
              <a:buNone/>
            </a:pPr>
            <a:endParaRPr kumimoji="1" lang="zh-CN" altLang="en-US" sz="2800">
              <a:solidFill>
                <a:srgbClr val="FF3399"/>
              </a:solidFill>
              <a:effectLst>
                <a:outerShdw blurRad="38100" dist="38100" dir="2700000" algn="tl">
                  <a:srgbClr val="000000"/>
                </a:outerShdw>
              </a:effectLst>
            </a:endParaRPr>
          </a:p>
          <a:p>
            <a:pPr>
              <a:spcBef>
                <a:spcPct val="0"/>
              </a:spcBef>
              <a:buFontTx/>
              <a:buNone/>
            </a:pPr>
            <a:r>
              <a:rPr kumimoji="1" lang="zh-CN" altLang="en-US" sz="2400">
                <a:effectLst>
                  <a:outerShdw blurRad="38100" dist="38100" dir="2700000" algn="tl">
                    <a:srgbClr val="000000"/>
                  </a:outerShdw>
                </a:effectLst>
              </a:rPr>
              <a:t>  </a:t>
            </a:r>
            <a:r>
              <a:rPr kumimoji="1" lang="zh-CN" altLang="en-US" sz="2400">
                <a:solidFill>
                  <a:srgbClr val="FFFF00"/>
                </a:solidFill>
                <a:effectLst>
                  <a:outerShdw blurRad="38100" dist="38100" dir="2700000" algn="tl">
                    <a:srgbClr val="000000"/>
                  </a:outerShdw>
                </a:effectLst>
              </a:rPr>
              <a:t>一、引言</a:t>
            </a:r>
          </a:p>
          <a:p>
            <a:pPr>
              <a:spcBef>
                <a:spcPct val="0"/>
              </a:spcBef>
              <a:buFontTx/>
              <a:buNone/>
            </a:pPr>
            <a:r>
              <a:rPr lang="zh-CN" altLang="en-US" sz="2000">
                <a:effectLst>
                  <a:outerShdw blurRad="38100" dist="38100" dir="2700000" algn="tl">
                    <a:srgbClr val="000000"/>
                  </a:outerShdw>
                </a:effectLst>
              </a:rPr>
              <a:t>   </a:t>
            </a:r>
            <a:r>
              <a:rPr lang="en-US" altLang="zh-CN" sz="2000">
                <a:effectLst>
                  <a:outerShdw blurRad="38100" dist="38100" dir="2700000" algn="tl">
                    <a:srgbClr val="000000"/>
                  </a:outerShdw>
                </a:effectLst>
              </a:rPr>
              <a:t>1.</a:t>
            </a:r>
            <a:r>
              <a:rPr lang="zh-CN" altLang="en-US" sz="2000">
                <a:effectLst>
                  <a:outerShdw blurRad="38100" dist="38100" dir="2700000" algn="tl">
                    <a:srgbClr val="000000"/>
                  </a:outerShdw>
                </a:effectLst>
              </a:rPr>
              <a:t>什么是中间语言</a:t>
            </a:r>
          </a:p>
          <a:p>
            <a:pPr>
              <a:spcBef>
                <a:spcPct val="0"/>
              </a:spcBef>
              <a:buFontTx/>
              <a:buNone/>
            </a:pPr>
            <a:r>
              <a:rPr lang="zh-CN" altLang="en-US" sz="2000">
                <a:effectLst>
                  <a:outerShdw blurRad="38100" dist="38100" dir="2700000" algn="tl">
                    <a:srgbClr val="000000"/>
                  </a:outerShdw>
                </a:effectLst>
              </a:rPr>
              <a:t>   </a:t>
            </a:r>
            <a:r>
              <a:rPr lang="en-US" altLang="zh-CN" sz="2000">
                <a:effectLst>
                  <a:outerShdw blurRad="38100" dist="38100" dir="2700000" algn="tl">
                    <a:srgbClr val="000000"/>
                  </a:outerShdw>
                </a:effectLst>
              </a:rPr>
              <a:t>2.</a:t>
            </a:r>
            <a:r>
              <a:rPr lang="zh-CN" altLang="en-US" sz="2000">
                <a:effectLst>
                  <a:outerShdw blurRad="38100" dist="38100" dir="2700000" algn="tl">
                    <a:srgbClr val="000000"/>
                  </a:outerShdw>
                </a:effectLst>
              </a:rPr>
              <a:t>为什么要引入中间语言</a:t>
            </a:r>
          </a:p>
          <a:p>
            <a:pPr>
              <a:spcBef>
                <a:spcPct val="0"/>
              </a:spcBef>
              <a:buFontTx/>
              <a:buNone/>
            </a:pPr>
            <a:r>
              <a:rPr kumimoji="1" lang="zh-CN" altLang="en-US" sz="2400">
                <a:effectLst>
                  <a:outerShdw blurRad="38100" dist="38100" dir="2700000" algn="tl">
                    <a:srgbClr val="000000"/>
                  </a:outerShdw>
                </a:effectLst>
              </a:rPr>
              <a:t>  二、逆波兰表示</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1.</a:t>
            </a:r>
            <a:r>
              <a:rPr kumimoji="1" lang="zh-CN" altLang="en-US" sz="2000">
                <a:effectLst>
                  <a:outerShdw blurRad="38100" dist="38100" dir="2700000" algn="tl">
                    <a:srgbClr val="000000"/>
                  </a:outerShdw>
                </a:effectLst>
              </a:rPr>
              <a:t>表达式逆波兰表示</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2.</a:t>
            </a:r>
            <a:r>
              <a:rPr kumimoji="1" lang="zh-CN" altLang="en-US" sz="2000">
                <a:effectLst>
                  <a:outerShdw blurRad="38100" dist="38100" dir="2700000" algn="tl">
                    <a:srgbClr val="000000"/>
                  </a:outerShdw>
                </a:effectLst>
              </a:rPr>
              <a:t>逆波兰表示的扩充</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3.</a:t>
            </a:r>
            <a:r>
              <a:rPr kumimoji="1" lang="zh-CN" altLang="en-US" sz="2000">
                <a:effectLst>
                  <a:outerShdw blurRad="38100" dist="38100" dir="2700000" algn="tl">
                    <a:srgbClr val="000000"/>
                  </a:outerShdw>
                </a:effectLst>
              </a:rPr>
              <a:t>语法制导翻译生成后缀式</a:t>
            </a:r>
            <a:endParaRPr lang="zh-CN" altLang="en-US" sz="2000">
              <a:effectLst>
                <a:outerShdw blurRad="38100" dist="38100" dir="2700000" algn="tl">
                  <a:srgbClr val="000000"/>
                </a:outerShdw>
              </a:effectLst>
            </a:endParaRPr>
          </a:p>
          <a:p>
            <a:pPr>
              <a:spcBef>
                <a:spcPct val="0"/>
              </a:spcBef>
              <a:buFontTx/>
              <a:buNone/>
            </a:pPr>
            <a:r>
              <a:rPr kumimoji="1" lang="zh-CN" altLang="en-US" sz="2400">
                <a:effectLst>
                  <a:outerShdw blurRad="38100" dist="38100" dir="2700000" algn="tl">
                    <a:srgbClr val="000000"/>
                  </a:outerShdw>
                </a:effectLst>
              </a:rPr>
              <a:t>  三、三元式</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1.</a:t>
            </a:r>
            <a:r>
              <a:rPr kumimoji="1" lang="zh-CN" altLang="en-US" sz="2000">
                <a:effectLst>
                  <a:outerShdw blurRad="38100" dist="38100" dir="2700000" algn="tl">
                    <a:srgbClr val="000000"/>
                  </a:outerShdw>
                </a:effectLst>
              </a:rPr>
              <a:t>三元式</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2.</a:t>
            </a:r>
            <a:r>
              <a:rPr kumimoji="1" lang="zh-CN" altLang="en-US" sz="2000">
                <a:effectLst>
                  <a:outerShdw blurRad="38100" dist="38100" dir="2700000" algn="tl">
                    <a:srgbClr val="000000"/>
                  </a:outerShdw>
                </a:effectLst>
              </a:rPr>
              <a:t>间接三元式</a:t>
            </a:r>
          </a:p>
          <a:p>
            <a:pPr>
              <a:spcBef>
                <a:spcPct val="0"/>
              </a:spcBef>
              <a:buFontTx/>
              <a:buNone/>
            </a:pPr>
            <a:r>
              <a:rPr kumimoji="1" lang="zh-CN" altLang="en-US" sz="2000">
                <a:effectLst>
                  <a:outerShdw blurRad="38100" dist="38100" dir="2700000" algn="tl">
                    <a:srgbClr val="000000"/>
                  </a:outerShdw>
                </a:effectLst>
              </a:rPr>
              <a:t>  </a:t>
            </a:r>
            <a:r>
              <a:rPr kumimoji="1" lang="zh-CN" altLang="en-US" sz="2400">
                <a:effectLst>
                  <a:outerShdw blurRad="38100" dist="38100" dir="2700000" algn="tl">
                    <a:srgbClr val="000000"/>
                  </a:outerShdw>
                </a:effectLst>
              </a:rPr>
              <a:t>四、树形表示</a:t>
            </a:r>
          </a:p>
          <a:p>
            <a:pPr>
              <a:spcBef>
                <a:spcPct val="0"/>
              </a:spcBef>
              <a:buFontTx/>
              <a:buNone/>
            </a:pPr>
            <a:r>
              <a:rPr lang="zh-CN" altLang="en-US" sz="2000">
                <a:effectLst>
                  <a:outerShdw blurRad="38100" dist="38100" dir="2700000" algn="tl">
                    <a:srgbClr val="000000"/>
                  </a:outerShdw>
                </a:effectLst>
              </a:rPr>
              <a:t>   </a:t>
            </a:r>
            <a:r>
              <a:rPr lang="en-US" altLang="zh-CN" sz="2000">
                <a:effectLst>
                  <a:outerShdw blurRad="38100" dist="38100" dir="2700000" algn="tl">
                    <a:srgbClr val="000000"/>
                  </a:outerShdw>
                </a:effectLst>
              </a:rPr>
              <a:t>1</a:t>
            </a:r>
            <a:r>
              <a:rPr kumimoji="1" lang="en-US" altLang="zh-CN">
                <a:effectLst>
                  <a:outerShdw blurRad="38100" dist="38100" dir="2700000" algn="tl">
                    <a:srgbClr val="000000"/>
                  </a:outerShdw>
                </a:effectLst>
              </a:rPr>
              <a:t>. </a:t>
            </a:r>
            <a:r>
              <a:rPr lang="zh-CN" altLang="en-US" sz="2000">
                <a:effectLst>
                  <a:outerShdw blurRad="38100" dist="38100" dir="2700000" algn="tl">
                    <a:srgbClr val="000000"/>
                  </a:outerShdw>
                </a:effectLst>
              </a:rPr>
              <a:t>表示方法</a:t>
            </a:r>
          </a:p>
          <a:p>
            <a:pPr>
              <a:spcBef>
                <a:spcPct val="0"/>
              </a:spcBef>
              <a:buFontTx/>
              <a:buNone/>
            </a:pPr>
            <a:r>
              <a:rPr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2. </a:t>
            </a:r>
            <a:r>
              <a:rPr kumimoji="1" lang="zh-CN" altLang="en-US" sz="2000">
                <a:effectLst>
                  <a:outerShdw blurRad="38100" dist="38100" dir="2700000" algn="tl">
                    <a:srgbClr val="000000"/>
                  </a:outerShdw>
                </a:effectLst>
              </a:rPr>
              <a:t>树表示生成</a:t>
            </a:r>
          </a:p>
          <a:p>
            <a:pPr>
              <a:spcBef>
                <a:spcPct val="0"/>
              </a:spcBef>
              <a:buFontTx/>
              <a:buNone/>
            </a:pPr>
            <a:r>
              <a:rPr kumimoji="1" lang="zh-CN" altLang="en-US" sz="2000">
                <a:effectLst>
                  <a:outerShdw blurRad="38100" dist="38100" dir="2700000" algn="tl">
                    <a:srgbClr val="000000"/>
                  </a:outerShdw>
                </a:effectLst>
              </a:rPr>
              <a:t>  </a:t>
            </a:r>
            <a:r>
              <a:rPr kumimoji="1" lang="zh-CN" altLang="en-US" sz="2400">
                <a:effectLst>
                  <a:outerShdw blurRad="38100" dist="38100" dir="2700000" algn="tl">
                    <a:srgbClr val="000000"/>
                  </a:outerShdw>
                </a:effectLst>
              </a:rPr>
              <a:t>五、四元式</a:t>
            </a:r>
          </a:p>
        </p:txBody>
      </p:sp>
    </p:spTree>
    <p:extLst>
      <p:ext uri="{BB962C8B-B14F-4D97-AF65-F5344CB8AC3E}">
        <p14:creationId xmlns:p14="http://schemas.microsoft.com/office/powerpoint/2010/main" val="25256681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5778" name="Text Box 2"/>
          <p:cNvSpPr txBox="1">
            <a:spLocks noChangeArrowheads="1"/>
          </p:cNvSpPr>
          <p:nvPr/>
        </p:nvSpPr>
        <p:spPr bwMode="auto">
          <a:xfrm>
            <a:off x="2135188" y="260350"/>
            <a:ext cx="81534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57200" indent="-457200">
              <a:spcBef>
                <a:spcPct val="0"/>
              </a:spcBef>
              <a:defRPr>
                <a:solidFill>
                  <a:schemeClr val="tx1"/>
                </a:solidFill>
                <a:latin typeface="Arial" panose="020B0604020202020204" pitchFamily="34" charset="0"/>
                <a:ea typeface="宋体" panose="02010600030101010101" pitchFamily="2" charset="-122"/>
              </a:defRPr>
            </a:lvl1pPr>
            <a:lvl2pPr marL="914400" indent="-457200">
              <a:spcBef>
                <a:spcPct val="0"/>
              </a:spcBef>
              <a:defRPr>
                <a:solidFill>
                  <a:schemeClr val="tx1"/>
                </a:solidFill>
                <a:latin typeface="Arial" panose="020B0604020202020204" pitchFamily="34" charset="0"/>
                <a:ea typeface="宋体" panose="02010600030101010101" pitchFamily="2" charset="-122"/>
              </a:defRPr>
            </a:lvl2pPr>
            <a:lvl3pPr marL="1371600" indent="-457200">
              <a:spcBef>
                <a:spcPct val="0"/>
              </a:spcBef>
              <a:defRPr>
                <a:solidFill>
                  <a:schemeClr val="tx1"/>
                </a:solidFill>
                <a:latin typeface="Arial" panose="020B0604020202020204" pitchFamily="34" charset="0"/>
                <a:ea typeface="宋体" panose="02010600030101010101" pitchFamily="2" charset="-122"/>
              </a:defRPr>
            </a:lvl3pPr>
            <a:lvl4pPr marL="1828800" indent="-457200">
              <a:spcBef>
                <a:spcPct val="0"/>
              </a:spcBef>
              <a:defRPr>
                <a:solidFill>
                  <a:schemeClr val="tx1"/>
                </a:solidFill>
                <a:latin typeface="Arial" panose="020B0604020202020204" pitchFamily="34" charset="0"/>
                <a:ea typeface="宋体" panose="02010600030101010101" pitchFamily="2" charset="-122"/>
              </a:defRPr>
            </a:lvl4pPr>
            <a:lvl5pPr marL="2286000" indent="-457200">
              <a:spcBef>
                <a:spcPct val="0"/>
              </a:spcBef>
              <a:defRPr>
                <a:solidFill>
                  <a:schemeClr val="tx1"/>
                </a:solidFill>
                <a:latin typeface="Arial" panose="020B0604020202020204" pitchFamily="34" charset="0"/>
                <a:ea typeface="宋体" panose="02010600030101010101" pitchFamily="2" charset="-122"/>
              </a:defRPr>
            </a:lvl5pPr>
            <a:lvl6pPr marL="27432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32004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6576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4114800" indent="-4572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buFontTx/>
              <a:buNone/>
            </a:pPr>
            <a:r>
              <a:rPr lang="zh-CN" altLang="en-US" sz="3600">
                <a:effectLst>
                  <a:outerShdw blurRad="38100" dist="38100" dir="2700000" algn="tl">
                    <a:srgbClr val="000000"/>
                  </a:outerShdw>
                </a:effectLst>
                <a:latin typeface="宋体" panose="02010600030101010101" pitchFamily="2" charset="-122"/>
              </a:rPr>
              <a:t>第五章 语法制导翻译及中间代码生成</a:t>
            </a:r>
            <a:endParaRPr kumimoji="1" lang="zh-CN" altLang="en-US" sz="2400">
              <a:latin typeface="Times New Roman" panose="02020603050405020304" pitchFamily="18" charset="0"/>
            </a:endParaRPr>
          </a:p>
        </p:txBody>
      </p:sp>
      <p:sp>
        <p:nvSpPr>
          <p:cNvPr id="715779" name="Rectangle 3"/>
          <p:cNvSpPr>
            <a:spLocks noChangeArrowheads="1"/>
          </p:cNvSpPr>
          <p:nvPr/>
        </p:nvSpPr>
        <p:spPr bwMode="auto">
          <a:xfrm>
            <a:off x="4151313" y="981075"/>
            <a:ext cx="4572000" cy="55707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800">
                <a:solidFill>
                  <a:srgbClr val="FF3399"/>
                </a:solidFill>
                <a:effectLst>
                  <a:outerShdw blurRad="38100" dist="38100" dir="2700000" algn="tl">
                    <a:srgbClr val="000000"/>
                  </a:outerShdw>
                </a:effectLst>
              </a:rPr>
              <a:t>§5.2 </a:t>
            </a:r>
            <a:r>
              <a:rPr kumimoji="1" lang="zh-CN" altLang="en-US" sz="2800">
                <a:solidFill>
                  <a:srgbClr val="FF3399"/>
                </a:solidFill>
                <a:effectLst>
                  <a:outerShdw blurRad="38100" dist="38100" dir="2700000" algn="tl">
                    <a:srgbClr val="000000"/>
                  </a:outerShdw>
                </a:effectLst>
              </a:rPr>
              <a:t>中间语言</a:t>
            </a:r>
          </a:p>
          <a:p>
            <a:pPr>
              <a:spcBef>
                <a:spcPct val="0"/>
              </a:spcBef>
              <a:buFontTx/>
              <a:buNone/>
            </a:pPr>
            <a:endParaRPr kumimoji="1" lang="zh-CN" altLang="en-US" sz="2800">
              <a:solidFill>
                <a:srgbClr val="FF3399"/>
              </a:solidFill>
              <a:effectLst>
                <a:outerShdw blurRad="38100" dist="38100" dir="2700000" algn="tl">
                  <a:srgbClr val="000000"/>
                </a:outerShdw>
              </a:effectLst>
            </a:endParaRPr>
          </a:p>
          <a:p>
            <a:pPr>
              <a:spcBef>
                <a:spcPct val="0"/>
              </a:spcBef>
              <a:buFontTx/>
              <a:buNone/>
            </a:pPr>
            <a:r>
              <a:rPr kumimoji="1" lang="zh-CN" altLang="en-US" sz="2400">
                <a:effectLst>
                  <a:outerShdw blurRad="38100" dist="38100" dir="2700000" algn="tl">
                    <a:srgbClr val="000000"/>
                  </a:outerShdw>
                </a:effectLst>
              </a:rPr>
              <a:t>  </a:t>
            </a:r>
            <a:r>
              <a:rPr kumimoji="1" lang="zh-CN" altLang="en-US" sz="2400">
                <a:solidFill>
                  <a:srgbClr val="FFFF00"/>
                </a:solidFill>
                <a:effectLst>
                  <a:outerShdw blurRad="38100" dist="38100" dir="2700000" algn="tl">
                    <a:srgbClr val="000000"/>
                  </a:outerShdw>
                </a:effectLst>
              </a:rPr>
              <a:t>一、引言</a:t>
            </a:r>
          </a:p>
          <a:p>
            <a:pPr>
              <a:spcBef>
                <a:spcPct val="0"/>
              </a:spcBef>
              <a:buFontTx/>
              <a:buNone/>
            </a:pPr>
            <a:r>
              <a:rPr lang="zh-CN" altLang="en-US" sz="2000">
                <a:solidFill>
                  <a:schemeClr val="hlink"/>
                </a:solidFill>
                <a:effectLst>
                  <a:outerShdw blurRad="38100" dist="38100" dir="2700000" algn="tl">
                    <a:srgbClr val="000000"/>
                  </a:outerShdw>
                </a:effectLst>
              </a:rPr>
              <a:t>   </a:t>
            </a:r>
            <a:r>
              <a:rPr lang="en-US" altLang="zh-CN" sz="2000">
                <a:solidFill>
                  <a:schemeClr val="hlink"/>
                </a:solidFill>
                <a:effectLst>
                  <a:outerShdw blurRad="38100" dist="38100" dir="2700000" algn="tl">
                    <a:srgbClr val="000000"/>
                  </a:outerShdw>
                </a:effectLst>
              </a:rPr>
              <a:t>1.</a:t>
            </a:r>
            <a:r>
              <a:rPr lang="zh-CN" altLang="en-US" sz="2000">
                <a:solidFill>
                  <a:schemeClr val="hlink"/>
                </a:solidFill>
                <a:effectLst>
                  <a:outerShdw blurRad="38100" dist="38100" dir="2700000" algn="tl">
                    <a:srgbClr val="000000"/>
                  </a:outerShdw>
                </a:effectLst>
              </a:rPr>
              <a:t>什么是中间语言</a:t>
            </a:r>
          </a:p>
          <a:p>
            <a:pPr>
              <a:spcBef>
                <a:spcPct val="0"/>
              </a:spcBef>
              <a:buFontTx/>
              <a:buNone/>
            </a:pPr>
            <a:r>
              <a:rPr lang="zh-CN" altLang="en-US" sz="2000">
                <a:effectLst>
                  <a:outerShdw blurRad="38100" dist="38100" dir="2700000" algn="tl">
                    <a:srgbClr val="000000"/>
                  </a:outerShdw>
                </a:effectLst>
              </a:rPr>
              <a:t>   </a:t>
            </a:r>
            <a:r>
              <a:rPr lang="en-US" altLang="zh-CN" sz="2000">
                <a:effectLst>
                  <a:outerShdw blurRad="38100" dist="38100" dir="2700000" algn="tl">
                    <a:srgbClr val="000000"/>
                  </a:outerShdw>
                </a:effectLst>
              </a:rPr>
              <a:t>2.</a:t>
            </a:r>
            <a:r>
              <a:rPr lang="zh-CN" altLang="en-US" sz="2000">
                <a:effectLst>
                  <a:outerShdw blurRad="38100" dist="38100" dir="2700000" algn="tl">
                    <a:srgbClr val="000000"/>
                  </a:outerShdw>
                </a:effectLst>
              </a:rPr>
              <a:t>为什么要引入中间语言</a:t>
            </a:r>
          </a:p>
          <a:p>
            <a:pPr>
              <a:spcBef>
                <a:spcPct val="0"/>
              </a:spcBef>
              <a:buFontTx/>
              <a:buNone/>
            </a:pPr>
            <a:r>
              <a:rPr kumimoji="1" lang="zh-CN" altLang="en-US" sz="2400">
                <a:effectLst>
                  <a:outerShdw blurRad="38100" dist="38100" dir="2700000" algn="tl">
                    <a:srgbClr val="000000"/>
                  </a:outerShdw>
                </a:effectLst>
              </a:rPr>
              <a:t>  二、逆波兰表示</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1.</a:t>
            </a:r>
            <a:r>
              <a:rPr kumimoji="1" lang="zh-CN" altLang="en-US" sz="2000">
                <a:effectLst>
                  <a:outerShdw blurRad="38100" dist="38100" dir="2700000" algn="tl">
                    <a:srgbClr val="000000"/>
                  </a:outerShdw>
                </a:effectLst>
              </a:rPr>
              <a:t>表达式逆波兰表示</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2.</a:t>
            </a:r>
            <a:r>
              <a:rPr kumimoji="1" lang="zh-CN" altLang="en-US" sz="2000">
                <a:effectLst>
                  <a:outerShdw blurRad="38100" dist="38100" dir="2700000" algn="tl">
                    <a:srgbClr val="000000"/>
                  </a:outerShdw>
                </a:effectLst>
              </a:rPr>
              <a:t>逆波兰表示的扩充</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3.</a:t>
            </a:r>
            <a:r>
              <a:rPr kumimoji="1" lang="zh-CN" altLang="en-US" sz="2000">
                <a:effectLst>
                  <a:outerShdw blurRad="38100" dist="38100" dir="2700000" algn="tl">
                    <a:srgbClr val="000000"/>
                  </a:outerShdw>
                </a:effectLst>
              </a:rPr>
              <a:t>语法制导翻译生成后缀式</a:t>
            </a:r>
            <a:endParaRPr lang="zh-CN" altLang="en-US" sz="2000">
              <a:effectLst>
                <a:outerShdw blurRad="38100" dist="38100" dir="2700000" algn="tl">
                  <a:srgbClr val="000000"/>
                </a:outerShdw>
              </a:effectLst>
            </a:endParaRPr>
          </a:p>
          <a:p>
            <a:pPr>
              <a:spcBef>
                <a:spcPct val="0"/>
              </a:spcBef>
              <a:buFontTx/>
              <a:buNone/>
            </a:pPr>
            <a:r>
              <a:rPr kumimoji="1" lang="zh-CN" altLang="en-US" sz="2400">
                <a:effectLst>
                  <a:outerShdw blurRad="38100" dist="38100" dir="2700000" algn="tl">
                    <a:srgbClr val="000000"/>
                  </a:outerShdw>
                </a:effectLst>
              </a:rPr>
              <a:t>  三、三元式</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1.</a:t>
            </a:r>
            <a:r>
              <a:rPr kumimoji="1" lang="zh-CN" altLang="en-US" sz="2000">
                <a:effectLst>
                  <a:outerShdw blurRad="38100" dist="38100" dir="2700000" algn="tl">
                    <a:srgbClr val="000000"/>
                  </a:outerShdw>
                </a:effectLst>
              </a:rPr>
              <a:t>三元式</a:t>
            </a:r>
          </a:p>
          <a:p>
            <a:pPr>
              <a:spcBef>
                <a:spcPct val="0"/>
              </a:spcBef>
              <a:buFontTx/>
              <a:buNone/>
            </a:pPr>
            <a:r>
              <a:rPr kumimoji="1"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2.</a:t>
            </a:r>
            <a:r>
              <a:rPr kumimoji="1" lang="zh-CN" altLang="en-US" sz="2000">
                <a:effectLst>
                  <a:outerShdw blurRad="38100" dist="38100" dir="2700000" algn="tl">
                    <a:srgbClr val="000000"/>
                  </a:outerShdw>
                </a:effectLst>
              </a:rPr>
              <a:t>间接三元式</a:t>
            </a:r>
          </a:p>
          <a:p>
            <a:pPr>
              <a:spcBef>
                <a:spcPct val="0"/>
              </a:spcBef>
              <a:buFontTx/>
              <a:buNone/>
            </a:pPr>
            <a:r>
              <a:rPr kumimoji="1" lang="zh-CN" altLang="en-US" sz="2000">
                <a:effectLst>
                  <a:outerShdw blurRad="38100" dist="38100" dir="2700000" algn="tl">
                    <a:srgbClr val="000000"/>
                  </a:outerShdw>
                </a:effectLst>
              </a:rPr>
              <a:t>  </a:t>
            </a:r>
            <a:r>
              <a:rPr kumimoji="1" lang="zh-CN" altLang="en-US" sz="2400">
                <a:effectLst>
                  <a:outerShdw blurRad="38100" dist="38100" dir="2700000" algn="tl">
                    <a:srgbClr val="000000"/>
                  </a:outerShdw>
                </a:effectLst>
              </a:rPr>
              <a:t>四、树形表示</a:t>
            </a:r>
          </a:p>
          <a:p>
            <a:pPr>
              <a:spcBef>
                <a:spcPct val="0"/>
              </a:spcBef>
              <a:buFontTx/>
              <a:buNone/>
            </a:pPr>
            <a:r>
              <a:rPr lang="zh-CN" altLang="en-US" sz="2000">
                <a:effectLst>
                  <a:outerShdw blurRad="38100" dist="38100" dir="2700000" algn="tl">
                    <a:srgbClr val="000000"/>
                  </a:outerShdw>
                </a:effectLst>
              </a:rPr>
              <a:t>   </a:t>
            </a:r>
            <a:r>
              <a:rPr lang="en-US" altLang="zh-CN" sz="2000">
                <a:effectLst>
                  <a:outerShdw blurRad="38100" dist="38100" dir="2700000" algn="tl">
                    <a:srgbClr val="000000"/>
                  </a:outerShdw>
                </a:effectLst>
              </a:rPr>
              <a:t>1</a:t>
            </a:r>
            <a:r>
              <a:rPr kumimoji="1" lang="en-US" altLang="zh-CN">
                <a:effectLst>
                  <a:outerShdw blurRad="38100" dist="38100" dir="2700000" algn="tl">
                    <a:srgbClr val="000000"/>
                  </a:outerShdw>
                </a:effectLst>
              </a:rPr>
              <a:t>. </a:t>
            </a:r>
            <a:r>
              <a:rPr lang="zh-CN" altLang="en-US" sz="2000">
                <a:effectLst>
                  <a:outerShdw blurRad="38100" dist="38100" dir="2700000" algn="tl">
                    <a:srgbClr val="000000"/>
                  </a:outerShdw>
                </a:effectLst>
              </a:rPr>
              <a:t>表示方法</a:t>
            </a:r>
          </a:p>
          <a:p>
            <a:pPr>
              <a:spcBef>
                <a:spcPct val="0"/>
              </a:spcBef>
              <a:buFontTx/>
              <a:buNone/>
            </a:pPr>
            <a:r>
              <a:rPr lang="zh-CN" altLang="en-US" sz="2000">
                <a:effectLst>
                  <a:outerShdw blurRad="38100" dist="38100" dir="2700000" algn="tl">
                    <a:srgbClr val="000000"/>
                  </a:outerShdw>
                </a:effectLst>
              </a:rPr>
              <a:t>   </a:t>
            </a:r>
            <a:r>
              <a:rPr kumimoji="1" lang="en-US" altLang="zh-CN" sz="2000">
                <a:effectLst>
                  <a:outerShdw blurRad="38100" dist="38100" dir="2700000" algn="tl">
                    <a:srgbClr val="000000"/>
                  </a:outerShdw>
                </a:effectLst>
              </a:rPr>
              <a:t>2. </a:t>
            </a:r>
            <a:r>
              <a:rPr kumimoji="1" lang="zh-CN" altLang="en-US" sz="2000">
                <a:effectLst>
                  <a:outerShdw blurRad="38100" dist="38100" dir="2700000" algn="tl">
                    <a:srgbClr val="000000"/>
                  </a:outerShdw>
                </a:effectLst>
              </a:rPr>
              <a:t>树表示生成</a:t>
            </a:r>
          </a:p>
          <a:p>
            <a:pPr>
              <a:spcBef>
                <a:spcPct val="0"/>
              </a:spcBef>
              <a:buFontTx/>
              <a:buNone/>
            </a:pPr>
            <a:r>
              <a:rPr kumimoji="1" lang="zh-CN" altLang="en-US" sz="2000">
                <a:effectLst>
                  <a:outerShdw blurRad="38100" dist="38100" dir="2700000" algn="tl">
                    <a:srgbClr val="000000"/>
                  </a:outerShdw>
                </a:effectLst>
              </a:rPr>
              <a:t>  </a:t>
            </a:r>
            <a:r>
              <a:rPr kumimoji="1" lang="zh-CN" altLang="en-US" sz="2400">
                <a:effectLst>
                  <a:outerShdw blurRad="38100" dist="38100" dir="2700000" algn="tl">
                    <a:srgbClr val="000000"/>
                  </a:outerShdw>
                </a:effectLst>
              </a:rPr>
              <a:t>五、四元式</a:t>
            </a:r>
          </a:p>
        </p:txBody>
      </p:sp>
    </p:spTree>
    <p:extLst>
      <p:ext uri="{BB962C8B-B14F-4D97-AF65-F5344CB8AC3E}">
        <p14:creationId xmlns:p14="http://schemas.microsoft.com/office/powerpoint/2010/main" val="55902090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02" name="Rectangle 2"/>
          <p:cNvSpPr>
            <a:spLocks noGrp="1" noChangeArrowheads="1"/>
          </p:cNvSpPr>
          <p:nvPr>
            <p:ph type="body" idx="1"/>
          </p:nvPr>
        </p:nvSpPr>
        <p:spPr>
          <a:xfrm>
            <a:off x="1774824" y="333375"/>
            <a:ext cx="9232699" cy="2598738"/>
          </a:xfrm>
        </p:spPr>
        <p:txBody>
          <a:bodyPr/>
          <a:lstStyle/>
          <a:p>
            <a:pPr>
              <a:spcBef>
                <a:spcPct val="0"/>
              </a:spcBef>
              <a:buFontTx/>
              <a:buNone/>
            </a:pPr>
            <a:r>
              <a:rPr kumimoji="1" lang="en-US" altLang="zh-CN" sz="3200" b="1" dirty="0">
                <a:solidFill>
                  <a:srgbClr val="FF3399"/>
                </a:solidFill>
                <a:latin typeface="Times New Roman" panose="02020603050405020304" pitchFamily="18" charset="0"/>
              </a:rPr>
              <a:t>§5.2 </a:t>
            </a:r>
            <a:r>
              <a:rPr kumimoji="1" lang="zh-CN" altLang="en-US" sz="3200" b="1" dirty="0">
                <a:solidFill>
                  <a:srgbClr val="FF3399"/>
                </a:solidFill>
                <a:latin typeface="Times New Roman" panose="02020603050405020304" pitchFamily="18" charset="0"/>
              </a:rPr>
              <a:t>中间语言</a:t>
            </a:r>
          </a:p>
          <a:p>
            <a:pPr>
              <a:spcBef>
                <a:spcPct val="0"/>
              </a:spcBef>
              <a:buFontTx/>
              <a:buNone/>
            </a:pPr>
            <a:r>
              <a:rPr kumimoji="1" lang="zh-CN" altLang="en-US" sz="2000" dirty="0">
                <a:solidFill>
                  <a:srgbClr val="C00000"/>
                </a:solidFill>
                <a:latin typeface="Times New Roman" panose="02020603050405020304" pitchFamily="18" charset="0"/>
              </a:rPr>
              <a:t>   </a:t>
            </a:r>
            <a:r>
              <a:rPr kumimoji="1" lang="zh-CN" altLang="en-US" b="1" dirty="0">
                <a:solidFill>
                  <a:srgbClr val="C00000"/>
                </a:solidFill>
                <a:latin typeface="Times New Roman" panose="02020603050405020304" pitchFamily="18" charset="0"/>
              </a:rPr>
              <a:t>一、引言</a:t>
            </a:r>
          </a:p>
          <a:p>
            <a:pPr>
              <a:spcBef>
                <a:spcPct val="0"/>
              </a:spcBef>
              <a:buFontTx/>
              <a:buNone/>
            </a:pPr>
            <a:r>
              <a:rPr lang="zh-CN" altLang="en-US" sz="2400" b="1" dirty="0">
                <a:solidFill>
                  <a:srgbClr val="C00000"/>
                </a:solidFill>
                <a:latin typeface="Times New Roman" panose="02020603050405020304" pitchFamily="18" charset="0"/>
              </a:rPr>
              <a:t>   </a:t>
            </a:r>
            <a:r>
              <a:rPr lang="en-US" altLang="zh-CN" sz="2400" b="1" dirty="0">
                <a:solidFill>
                  <a:srgbClr val="C00000"/>
                </a:solidFill>
                <a:latin typeface="Times New Roman" panose="02020603050405020304" pitchFamily="18" charset="0"/>
              </a:rPr>
              <a:t>1. </a:t>
            </a:r>
            <a:r>
              <a:rPr lang="zh-CN" altLang="en-US" sz="2400" b="1" dirty="0">
                <a:solidFill>
                  <a:srgbClr val="C00000"/>
                </a:solidFill>
                <a:latin typeface="Times New Roman" panose="02020603050405020304" pitchFamily="18" charset="0"/>
              </a:rPr>
              <a:t>什么是中间语言</a:t>
            </a:r>
          </a:p>
          <a:p>
            <a:pPr>
              <a:buFont typeface="Wingdings" panose="05000000000000000000" pitchFamily="2" charset="2"/>
              <a:buNone/>
            </a:pPr>
            <a:r>
              <a:rPr lang="zh-CN" altLang="en-US" sz="1800" dirty="0">
                <a:latin typeface="Times New Roman" panose="02020603050405020304" pitchFamily="18" charset="0"/>
              </a:rPr>
              <a:t>     </a:t>
            </a:r>
            <a:r>
              <a:rPr lang="zh-CN" altLang="en-US" sz="1800" b="1" dirty="0">
                <a:latin typeface="Times New Roman" panose="02020603050405020304" pitchFamily="18" charset="0"/>
              </a:rPr>
              <a:t>就是和源程序等价的一种编码形式，其复杂性介于</a:t>
            </a:r>
            <a:r>
              <a:rPr lang="zh-CN" altLang="en-US" sz="1800" b="1" dirty="0" smtClean="0">
                <a:latin typeface="Times New Roman" panose="02020603050405020304" pitchFamily="18" charset="0"/>
              </a:rPr>
              <a:t>源程序和</a:t>
            </a:r>
            <a:r>
              <a:rPr lang="zh-CN" altLang="en-US" sz="1800" b="1" dirty="0">
                <a:latin typeface="Times New Roman" panose="02020603050405020304" pitchFamily="18" charset="0"/>
              </a:rPr>
              <a:t>机器语言中间。</a:t>
            </a:r>
          </a:p>
        </p:txBody>
      </p:sp>
      <p:sp>
        <p:nvSpPr>
          <p:cNvPr id="716803" name="Text Box 3"/>
          <p:cNvSpPr txBox="1">
            <a:spLocks noChangeArrowheads="1"/>
          </p:cNvSpPr>
          <p:nvPr/>
        </p:nvSpPr>
        <p:spPr bwMode="auto">
          <a:xfrm>
            <a:off x="1558926" y="3571876"/>
            <a:ext cx="11525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源程序</a:t>
            </a:r>
          </a:p>
        </p:txBody>
      </p:sp>
      <p:sp>
        <p:nvSpPr>
          <p:cNvPr id="716804" name="Rectangle 4"/>
          <p:cNvSpPr>
            <a:spLocks noChangeArrowheads="1"/>
          </p:cNvSpPr>
          <p:nvPr/>
        </p:nvSpPr>
        <p:spPr bwMode="auto">
          <a:xfrm>
            <a:off x="2878138" y="3429000"/>
            <a:ext cx="984250" cy="603250"/>
          </a:xfrm>
          <a:prstGeom prst="rect">
            <a:avLst/>
          </a:prstGeom>
          <a:solidFill>
            <a:srgbClr val="6600CC"/>
          </a:solidFill>
          <a:ln w="28575" algn="ctr">
            <a:solidFill>
              <a:schemeClr val="tx1"/>
            </a:solidFill>
            <a:miter lim="800000"/>
            <a:headEnd/>
            <a:tailEnd/>
          </a:ln>
          <a:effectLst>
            <a:prstShdw prst="shdw17" dist="17961" dir="2700000">
              <a:schemeClr val="tx1">
                <a:gamma/>
                <a:shade val="60000"/>
                <a:invGamma/>
              </a:schemeClr>
            </a:prstShdw>
          </a:effectLst>
        </p:spPr>
        <p:txBody>
          <a:bodyPr anchor="ctr"/>
          <a:lstStyle/>
          <a:p>
            <a:pPr algn="ctr">
              <a:spcBef>
                <a:spcPct val="0"/>
              </a:spcBef>
              <a:buFontTx/>
              <a:buNone/>
            </a:pPr>
            <a:r>
              <a:rPr lang="zh-CN" altLang="en-US">
                <a:effectLst>
                  <a:outerShdw blurRad="38100" dist="38100" dir="2700000" algn="tl">
                    <a:srgbClr val="000000"/>
                  </a:outerShdw>
                </a:effectLst>
                <a:latin typeface="Arial" panose="020B0604020202020204" pitchFamily="34" charset="0"/>
              </a:rPr>
              <a:t>前端</a:t>
            </a:r>
          </a:p>
        </p:txBody>
      </p:sp>
      <p:sp>
        <p:nvSpPr>
          <p:cNvPr id="716805" name="Line 5"/>
          <p:cNvSpPr>
            <a:spLocks noChangeShapeType="1"/>
          </p:cNvSpPr>
          <p:nvPr/>
        </p:nvSpPr>
        <p:spPr bwMode="auto">
          <a:xfrm>
            <a:off x="2422526" y="3787775"/>
            <a:ext cx="360363"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16806" name="Line 6"/>
          <p:cNvSpPr>
            <a:spLocks noChangeShapeType="1"/>
          </p:cNvSpPr>
          <p:nvPr/>
        </p:nvSpPr>
        <p:spPr bwMode="auto">
          <a:xfrm>
            <a:off x="3862388" y="3787775"/>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16807" name="Text Box 7"/>
          <p:cNvSpPr txBox="1">
            <a:spLocks noChangeArrowheads="1"/>
          </p:cNvSpPr>
          <p:nvPr/>
        </p:nvSpPr>
        <p:spPr bwMode="auto">
          <a:xfrm>
            <a:off x="3862388" y="3355976"/>
            <a:ext cx="12239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中间代码</a:t>
            </a:r>
          </a:p>
        </p:txBody>
      </p:sp>
      <p:sp>
        <p:nvSpPr>
          <p:cNvPr id="716808" name="Rectangle 8"/>
          <p:cNvSpPr>
            <a:spLocks noChangeArrowheads="1"/>
          </p:cNvSpPr>
          <p:nvPr/>
        </p:nvSpPr>
        <p:spPr bwMode="auto">
          <a:xfrm>
            <a:off x="5181600" y="3400426"/>
            <a:ext cx="984250" cy="676275"/>
          </a:xfrm>
          <a:prstGeom prst="rect">
            <a:avLst/>
          </a:prstGeom>
          <a:solidFill>
            <a:srgbClr val="6600CC"/>
          </a:solidFill>
          <a:ln w="28575" algn="ctr">
            <a:solidFill>
              <a:schemeClr val="tx1"/>
            </a:solidFill>
            <a:miter lim="800000"/>
            <a:headEnd/>
            <a:tailEnd/>
          </a:ln>
          <a:effectLst>
            <a:prstShdw prst="shdw17" dist="17961" dir="2700000">
              <a:schemeClr val="tx1">
                <a:gamma/>
                <a:shade val="60000"/>
                <a:invGamma/>
              </a:schemeClr>
            </a:prstShdw>
          </a:effectLst>
        </p:spPr>
        <p:txBody>
          <a:bodyPr anchor="ctr"/>
          <a:lstStyle/>
          <a:p>
            <a:pPr algn="ctr">
              <a:spcBef>
                <a:spcPct val="0"/>
              </a:spcBef>
              <a:buFontTx/>
              <a:buNone/>
            </a:pPr>
            <a:r>
              <a:rPr lang="zh-CN" altLang="en-US">
                <a:effectLst>
                  <a:outerShdw blurRad="38100" dist="38100" dir="2700000" algn="tl">
                    <a:srgbClr val="000000"/>
                  </a:outerShdw>
                </a:effectLst>
                <a:latin typeface="Arial" panose="020B0604020202020204" pitchFamily="34" charset="0"/>
              </a:rPr>
              <a:t>代码</a:t>
            </a:r>
          </a:p>
          <a:p>
            <a:pPr algn="ctr">
              <a:spcBef>
                <a:spcPct val="0"/>
              </a:spcBef>
              <a:buFontTx/>
              <a:buNone/>
            </a:pPr>
            <a:r>
              <a:rPr lang="zh-CN" altLang="en-US">
                <a:effectLst>
                  <a:outerShdw blurRad="38100" dist="38100" dir="2700000" algn="tl">
                    <a:srgbClr val="000000"/>
                  </a:outerShdw>
                </a:effectLst>
                <a:latin typeface="Arial" panose="020B0604020202020204" pitchFamily="34" charset="0"/>
              </a:rPr>
              <a:t>优化器</a:t>
            </a:r>
          </a:p>
        </p:txBody>
      </p:sp>
      <p:sp>
        <p:nvSpPr>
          <p:cNvPr id="716809" name="Line 9"/>
          <p:cNvSpPr>
            <a:spLocks noChangeShapeType="1"/>
          </p:cNvSpPr>
          <p:nvPr/>
        </p:nvSpPr>
        <p:spPr bwMode="auto">
          <a:xfrm>
            <a:off x="6165850" y="3787775"/>
            <a:ext cx="129540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16810" name="Text Box 10"/>
          <p:cNvSpPr txBox="1">
            <a:spLocks noChangeArrowheads="1"/>
          </p:cNvSpPr>
          <p:nvPr/>
        </p:nvSpPr>
        <p:spPr bwMode="auto">
          <a:xfrm>
            <a:off x="6165851" y="3355976"/>
            <a:ext cx="12239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中间代码</a:t>
            </a:r>
          </a:p>
        </p:txBody>
      </p:sp>
      <p:sp>
        <p:nvSpPr>
          <p:cNvPr id="716811" name="Rectangle 11"/>
          <p:cNvSpPr>
            <a:spLocks noChangeArrowheads="1"/>
          </p:cNvSpPr>
          <p:nvPr/>
        </p:nvSpPr>
        <p:spPr bwMode="auto">
          <a:xfrm>
            <a:off x="7485063" y="3400426"/>
            <a:ext cx="984250" cy="676275"/>
          </a:xfrm>
          <a:prstGeom prst="rect">
            <a:avLst/>
          </a:prstGeom>
          <a:solidFill>
            <a:srgbClr val="6600CC"/>
          </a:solidFill>
          <a:ln w="28575" algn="ctr">
            <a:solidFill>
              <a:schemeClr val="tx1"/>
            </a:solidFill>
            <a:miter lim="800000"/>
            <a:headEnd/>
            <a:tailEnd/>
          </a:ln>
          <a:effectLst>
            <a:prstShdw prst="shdw17" dist="17961" dir="2700000">
              <a:schemeClr val="tx1">
                <a:gamma/>
                <a:shade val="60000"/>
                <a:invGamma/>
              </a:schemeClr>
            </a:prstShdw>
          </a:effectLst>
        </p:spPr>
        <p:txBody>
          <a:bodyPr anchor="ctr"/>
          <a:lstStyle/>
          <a:p>
            <a:pPr algn="ctr">
              <a:spcBef>
                <a:spcPct val="0"/>
              </a:spcBef>
              <a:buFontTx/>
              <a:buNone/>
            </a:pPr>
            <a:r>
              <a:rPr lang="zh-CN" altLang="en-US">
                <a:effectLst>
                  <a:outerShdw blurRad="38100" dist="38100" dir="2700000" algn="tl">
                    <a:srgbClr val="000000"/>
                  </a:outerShdw>
                </a:effectLst>
                <a:latin typeface="Arial" panose="020B0604020202020204" pitchFamily="34" charset="0"/>
              </a:rPr>
              <a:t>代码</a:t>
            </a:r>
          </a:p>
          <a:p>
            <a:pPr algn="ctr">
              <a:spcBef>
                <a:spcPct val="0"/>
              </a:spcBef>
              <a:buFontTx/>
              <a:buNone/>
            </a:pPr>
            <a:r>
              <a:rPr lang="zh-CN" altLang="en-US">
                <a:effectLst>
                  <a:outerShdw blurRad="38100" dist="38100" dir="2700000" algn="tl">
                    <a:srgbClr val="000000"/>
                  </a:outerShdw>
                </a:effectLst>
                <a:latin typeface="Arial" panose="020B0604020202020204" pitchFamily="34" charset="0"/>
              </a:rPr>
              <a:t>生成器</a:t>
            </a:r>
          </a:p>
        </p:txBody>
      </p:sp>
      <p:sp>
        <p:nvSpPr>
          <p:cNvPr id="716812" name="Line 12"/>
          <p:cNvSpPr>
            <a:spLocks noChangeShapeType="1"/>
          </p:cNvSpPr>
          <p:nvPr/>
        </p:nvSpPr>
        <p:spPr bwMode="auto">
          <a:xfrm>
            <a:off x="8472488" y="3789363"/>
            <a:ext cx="360362"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16813" name="Text Box 13"/>
          <p:cNvSpPr txBox="1">
            <a:spLocks noChangeArrowheads="1"/>
          </p:cNvSpPr>
          <p:nvPr/>
        </p:nvSpPr>
        <p:spPr bwMode="auto">
          <a:xfrm>
            <a:off x="8759826" y="3567113"/>
            <a:ext cx="11525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目标程序</a:t>
            </a:r>
          </a:p>
        </p:txBody>
      </p:sp>
      <p:sp>
        <p:nvSpPr>
          <p:cNvPr id="716814" name="Line 14"/>
          <p:cNvSpPr>
            <a:spLocks noChangeShapeType="1"/>
          </p:cNvSpPr>
          <p:nvPr/>
        </p:nvSpPr>
        <p:spPr bwMode="auto">
          <a:xfrm>
            <a:off x="5664200" y="4076701"/>
            <a:ext cx="0" cy="360363"/>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16815" name="Rectangle 15"/>
          <p:cNvSpPr>
            <a:spLocks noChangeArrowheads="1"/>
          </p:cNvSpPr>
          <p:nvPr/>
        </p:nvSpPr>
        <p:spPr bwMode="auto">
          <a:xfrm>
            <a:off x="5183188" y="4481514"/>
            <a:ext cx="984250" cy="676275"/>
          </a:xfrm>
          <a:prstGeom prst="rect">
            <a:avLst/>
          </a:prstGeom>
          <a:solidFill>
            <a:srgbClr val="6600CC"/>
          </a:solidFill>
          <a:ln w="28575" algn="ctr">
            <a:solidFill>
              <a:schemeClr val="tx1"/>
            </a:solidFill>
            <a:miter lim="800000"/>
            <a:headEnd/>
            <a:tailEnd/>
          </a:ln>
          <a:effectLst>
            <a:prstShdw prst="shdw17" dist="17961" dir="2700000">
              <a:schemeClr val="tx1">
                <a:gamma/>
                <a:shade val="60000"/>
                <a:invGamma/>
              </a:schemeClr>
            </a:prstShdw>
          </a:effectLst>
        </p:spPr>
        <p:txBody>
          <a:bodyPr anchor="ctr"/>
          <a:lstStyle/>
          <a:p>
            <a:pPr algn="ctr">
              <a:spcBef>
                <a:spcPct val="0"/>
              </a:spcBef>
              <a:buFontTx/>
              <a:buNone/>
            </a:pPr>
            <a:r>
              <a:rPr lang="zh-CN" altLang="en-US">
                <a:effectLst>
                  <a:outerShdw blurRad="38100" dist="38100" dir="2700000" algn="tl">
                    <a:srgbClr val="000000"/>
                  </a:outerShdw>
                </a:effectLst>
                <a:latin typeface="Arial" panose="020B0604020202020204" pitchFamily="34" charset="0"/>
              </a:rPr>
              <a:t>符号表</a:t>
            </a:r>
          </a:p>
        </p:txBody>
      </p:sp>
      <p:sp>
        <p:nvSpPr>
          <p:cNvPr id="716816" name="Line 16"/>
          <p:cNvSpPr>
            <a:spLocks noChangeShapeType="1"/>
          </p:cNvSpPr>
          <p:nvPr/>
        </p:nvSpPr>
        <p:spPr bwMode="auto">
          <a:xfrm>
            <a:off x="3863975" y="4005263"/>
            <a:ext cx="1295400"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716817" name="Line 17"/>
          <p:cNvSpPr>
            <a:spLocks noChangeShapeType="1"/>
          </p:cNvSpPr>
          <p:nvPr/>
        </p:nvSpPr>
        <p:spPr bwMode="auto">
          <a:xfrm flipH="1">
            <a:off x="6167439" y="4076701"/>
            <a:ext cx="1296987"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Tree>
    <p:extLst>
      <p:ext uri="{BB962C8B-B14F-4D97-AF65-F5344CB8AC3E}">
        <p14:creationId xmlns:p14="http://schemas.microsoft.com/office/powerpoint/2010/main" val="224419332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850" name="Rectangle 2"/>
          <p:cNvSpPr>
            <a:spLocks noGrp="1" noChangeArrowheads="1"/>
          </p:cNvSpPr>
          <p:nvPr>
            <p:ph type="body" idx="1"/>
          </p:nvPr>
        </p:nvSpPr>
        <p:spPr>
          <a:xfrm>
            <a:off x="2438400" y="1295400"/>
            <a:ext cx="8040688" cy="3429000"/>
          </a:xfrm>
        </p:spPr>
        <p:txBody>
          <a:bodyPr/>
          <a:lstStyle/>
          <a:p>
            <a:pPr>
              <a:lnSpc>
                <a:spcPct val="90000"/>
              </a:lnSpc>
              <a:spcBef>
                <a:spcPct val="0"/>
              </a:spcBef>
              <a:buFontTx/>
              <a:buNone/>
            </a:pPr>
            <a:r>
              <a:rPr kumimoji="1" lang="en-US" altLang="zh-CN" sz="3600" b="1" dirty="0">
                <a:solidFill>
                  <a:srgbClr val="FF3399"/>
                </a:solidFill>
                <a:latin typeface="Times New Roman" panose="02020603050405020304" pitchFamily="18" charset="0"/>
              </a:rPr>
              <a:t>§5.2 </a:t>
            </a:r>
            <a:r>
              <a:rPr kumimoji="1" lang="zh-CN" altLang="en-US" sz="3600" b="1" dirty="0">
                <a:solidFill>
                  <a:srgbClr val="FF3399"/>
                </a:solidFill>
                <a:latin typeface="Times New Roman" panose="02020603050405020304" pitchFamily="18" charset="0"/>
              </a:rPr>
              <a:t>中间语言</a:t>
            </a:r>
          </a:p>
          <a:p>
            <a:pPr>
              <a:lnSpc>
                <a:spcPct val="90000"/>
              </a:lnSpc>
              <a:spcBef>
                <a:spcPct val="0"/>
              </a:spcBef>
              <a:buFontTx/>
              <a:buNone/>
            </a:pPr>
            <a:r>
              <a:rPr kumimoji="1" lang="zh-CN" altLang="en-US" sz="2400" dirty="0">
                <a:solidFill>
                  <a:srgbClr val="C00000"/>
                </a:solidFill>
                <a:latin typeface="Times New Roman" panose="02020603050405020304" pitchFamily="18" charset="0"/>
              </a:rPr>
              <a:t>   </a:t>
            </a:r>
            <a:r>
              <a:rPr kumimoji="1" lang="zh-CN" altLang="en-US" sz="3200" b="1" dirty="0">
                <a:solidFill>
                  <a:srgbClr val="C00000"/>
                </a:solidFill>
                <a:latin typeface="Times New Roman" panose="02020603050405020304" pitchFamily="18" charset="0"/>
              </a:rPr>
              <a:t>一、引言</a:t>
            </a:r>
          </a:p>
          <a:p>
            <a:pPr>
              <a:lnSpc>
                <a:spcPct val="90000"/>
              </a:lnSpc>
              <a:spcBef>
                <a:spcPct val="0"/>
              </a:spcBef>
              <a:buFontTx/>
              <a:buNone/>
            </a:pPr>
            <a:r>
              <a:rPr lang="zh-CN" altLang="en-US" b="1" dirty="0">
                <a:solidFill>
                  <a:srgbClr val="C00000"/>
                </a:solidFill>
                <a:latin typeface="Times New Roman" panose="02020603050405020304" pitchFamily="18" charset="0"/>
              </a:rPr>
              <a:t>   </a:t>
            </a:r>
            <a:r>
              <a:rPr lang="en-US" altLang="zh-CN" sz="2400" b="1" dirty="0">
                <a:solidFill>
                  <a:srgbClr val="C00000"/>
                </a:solidFill>
                <a:latin typeface="Times New Roman" panose="02020603050405020304" pitchFamily="18" charset="0"/>
              </a:rPr>
              <a:t>2. </a:t>
            </a:r>
            <a:r>
              <a:rPr lang="zh-CN" altLang="en-US" sz="2400" b="1" dirty="0">
                <a:solidFill>
                  <a:srgbClr val="C00000"/>
                </a:solidFill>
                <a:latin typeface="Times New Roman" panose="02020603050405020304" pitchFamily="18" charset="0"/>
              </a:rPr>
              <a:t>为什么要引入中间语言</a:t>
            </a:r>
          </a:p>
          <a:p>
            <a:pPr>
              <a:lnSpc>
                <a:spcPct val="90000"/>
              </a:lnSpc>
              <a:buFont typeface="Wingdings" panose="05000000000000000000" pitchFamily="2" charset="2"/>
              <a:buNone/>
            </a:pPr>
            <a:endParaRPr lang="zh-CN" altLang="en-US" sz="2000" dirty="0">
              <a:latin typeface="Times New Roman" panose="02020603050405020304" pitchFamily="18" charset="0"/>
            </a:endParaRPr>
          </a:p>
          <a:p>
            <a:pPr>
              <a:lnSpc>
                <a:spcPct val="90000"/>
              </a:lnSpc>
              <a:buFont typeface="Wingdings" panose="05000000000000000000" pitchFamily="2" charset="2"/>
              <a:buNone/>
            </a:pPr>
            <a:r>
              <a:rPr lang="zh-CN" altLang="en-US" sz="2000" dirty="0">
                <a:latin typeface="Times New Roman" panose="02020603050405020304" pitchFamily="18" charset="0"/>
              </a:rPr>
              <a:t> </a:t>
            </a:r>
            <a:r>
              <a:rPr lang="en-US" altLang="zh-CN" sz="2000" b="1" dirty="0">
                <a:latin typeface="Times New Roman" panose="02020603050405020304" pitchFamily="18" charset="0"/>
              </a:rPr>
              <a:t>(1) </a:t>
            </a:r>
            <a:r>
              <a:rPr lang="zh-CN" altLang="en-US" sz="2000" b="1" dirty="0">
                <a:latin typeface="Times New Roman" panose="02020603050405020304" pitchFamily="18" charset="0"/>
              </a:rPr>
              <a:t>为了使编译程序结构上逻辑简单明确</a:t>
            </a:r>
          </a:p>
          <a:p>
            <a:pPr>
              <a:lnSpc>
                <a:spcPct val="90000"/>
              </a:lnSpc>
              <a:buFont typeface="Wingdings" panose="05000000000000000000" pitchFamily="2" charset="2"/>
              <a:buNone/>
            </a:pPr>
            <a:r>
              <a:rPr lang="zh-CN" altLang="en-US" sz="2000" b="1" dirty="0">
                <a:latin typeface="Times New Roman" panose="02020603050405020304" pitchFamily="18" charset="0"/>
              </a:rPr>
              <a:t> </a:t>
            </a:r>
            <a:r>
              <a:rPr lang="en-US" altLang="zh-CN" sz="2000" b="1" dirty="0">
                <a:latin typeface="Times New Roman" panose="02020603050405020304" pitchFamily="18" charset="0"/>
              </a:rPr>
              <a:t>(2) </a:t>
            </a:r>
            <a:r>
              <a:rPr lang="zh-CN" altLang="en-US" sz="2000" b="1" dirty="0">
                <a:latin typeface="Times New Roman" panose="02020603050405020304" pitchFamily="18" charset="0"/>
              </a:rPr>
              <a:t>为了便于目标代码优化工作</a:t>
            </a:r>
          </a:p>
          <a:p>
            <a:pPr>
              <a:lnSpc>
                <a:spcPct val="90000"/>
              </a:lnSpc>
              <a:buFont typeface="Wingdings" panose="05000000000000000000" pitchFamily="2" charset="2"/>
              <a:buNone/>
            </a:pPr>
            <a:r>
              <a:rPr lang="zh-CN" altLang="en-US" sz="2000" b="1" dirty="0">
                <a:latin typeface="Times New Roman" panose="02020603050405020304" pitchFamily="18" charset="0"/>
              </a:rPr>
              <a:t> </a:t>
            </a:r>
            <a:r>
              <a:rPr lang="en-US" altLang="zh-CN" sz="2000" b="1" dirty="0">
                <a:latin typeface="Times New Roman" panose="02020603050405020304" pitchFamily="18" charset="0"/>
              </a:rPr>
              <a:t>(3) </a:t>
            </a:r>
            <a:r>
              <a:rPr lang="zh-CN" altLang="en-US" sz="2000" b="1" dirty="0">
                <a:latin typeface="Times New Roman" panose="02020603050405020304" pitchFamily="18" charset="0"/>
              </a:rPr>
              <a:t>便于目标代码生成</a:t>
            </a:r>
          </a:p>
        </p:txBody>
      </p:sp>
    </p:spTree>
    <p:extLst>
      <p:ext uri="{BB962C8B-B14F-4D97-AF65-F5344CB8AC3E}">
        <p14:creationId xmlns:p14="http://schemas.microsoft.com/office/powerpoint/2010/main" val="50369047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946" name="Rectangle 2"/>
          <p:cNvSpPr>
            <a:spLocks noGrp="1" noChangeArrowheads="1"/>
          </p:cNvSpPr>
          <p:nvPr>
            <p:ph type="body" idx="1"/>
          </p:nvPr>
        </p:nvSpPr>
        <p:spPr>
          <a:xfrm>
            <a:off x="2009776" y="514350"/>
            <a:ext cx="8048625" cy="5867400"/>
          </a:xfrm>
        </p:spPr>
        <p:txBody>
          <a:bodyPr>
            <a:normAutofit lnSpcReduction="10000"/>
          </a:bodyPr>
          <a:lstStyle/>
          <a:p>
            <a:pPr>
              <a:lnSpc>
                <a:spcPct val="90000"/>
              </a:lnSpc>
              <a:spcBef>
                <a:spcPct val="0"/>
              </a:spcBef>
              <a:buFontTx/>
              <a:buNone/>
            </a:pPr>
            <a:r>
              <a:rPr kumimoji="1" lang="en-US" altLang="zh-CN" sz="3200" b="1" dirty="0">
                <a:solidFill>
                  <a:srgbClr val="FF3399"/>
                </a:solidFill>
                <a:latin typeface="Times New Roman" panose="02020603050405020304" pitchFamily="18" charset="0"/>
              </a:rPr>
              <a:t>§5.2 </a:t>
            </a:r>
            <a:r>
              <a:rPr kumimoji="1" lang="zh-CN" altLang="en-US" sz="3200" b="1" dirty="0">
                <a:solidFill>
                  <a:srgbClr val="FF3399"/>
                </a:solidFill>
                <a:latin typeface="Times New Roman" panose="02020603050405020304" pitchFamily="18" charset="0"/>
              </a:rPr>
              <a:t>中间语言</a:t>
            </a:r>
          </a:p>
          <a:p>
            <a:pPr>
              <a:lnSpc>
                <a:spcPct val="90000"/>
              </a:lnSpc>
              <a:spcBef>
                <a:spcPct val="0"/>
              </a:spcBef>
              <a:buFontTx/>
              <a:buNone/>
            </a:pPr>
            <a:r>
              <a:rPr kumimoji="1" lang="zh-CN" altLang="en-US" sz="1800" dirty="0">
                <a:latin typeface="Times New Roman" panose="02020603050405020304" pitchFamily="18" charset="0"/>
              </a:rPr>
              <a:t>   </a:t>
            </a:r>
            <a:r>
              <a:rPr kumimoji="1" lang="zh-CN" altLang="en-US" b="1" dirty="0">
                <a:solidFill>
                  <a:srgbClr val="C00000"/>
                </a:solidFill>
                <a:latin typeface="Times New Roman" panose="02020603050405020304" pitchFamily="18" charset="0"/>
              </a:rPr>
              <a:t>二、逆波兰表示</a:t>
            </a:r>
          </a:p>
          <a:p>
            <a:pPr>
              <a:lnSpc>
                <a:spcPct val="90000"/>
              </a:lnSpc>
              <a:spcBef>
                <a:spcPct val="0"/>
              </a:spcBef>
              <a:buFontTx/>
              <a:buNone/>
            </a:pPr>
            <a:r>
              <a:rPr lang="zh-CN" altLang="en-US" sz="2400" b="1" dirty="0">
                <a:solidFill>
                  <a:srgbClr val="C00000"/>
                </a:solidFill>
                <a:latin typeface="Times New Roman" panose="02020603050405020304" pitchFamily="18" charset="0"/>
              </a:rPr>
              <a:t>   </a:t>
            </a:r>
            <a:r>
              <a:rPr kumimoji="1" lang="en-US" altLang="zh-CN" sz="2400" b="1" dirty="0">
                <a:solidFill>
                  <a:srgbClr val="C00000"/>
                </a:solidFill>
                <a:latin typeface="Times New Roman" panose="02020603050405020304" pitchFamily="18" charset="0"/>
              </a:rPr>
              <a:t>1. </a:t>
            </a:r>
            <a:r>
              <a:rPr kumimoji="1" lang="zh-CN" altLang="en-US" sz="2400" b="1" dirty="0">
                <a:solidFill>
                  <a:srgbClr val="C00000"/>
                </a:solidFill>
                <a:latin typeface="Times New Roman" panose="02020603050405020304" pitchFamily="18" charset="0"/>
              </a:rPr>
              <a:t>表达式逆波兰表示</a:t>
            </a:r>
          </a:p>
          <a:p>
            <a:pPr>
              <a:lnSpc>
                <a:spcPct val="90000"/>
              </a:lnSpc>
              <a:spcBef>
                <a:spcPct val="0"/>
              </a:spcBef>
              <a:buFontTx/>
              <a:buNone/>
            </a:pPr>
            <a:endParaRPr kumimoji="1" lang="zh-CN" altLang="en-US" sz="2400" b="1" dirty="0">
              <a:solidFill>
                <a:srgbClr val="00FF00"/>
              </a:solidFill>
              <a:latin typeface="Times New Roman" panose="02020603050405020304" pitchFamily="18" charset="0"/>
            </a:endParaRPr>
          </a:p>
          <a:p>
            <a:pPr>
              <a:lnSpc>
                <a:spcPct val="90000"/>
              </a:lnSpc>
              <a:spcBef>
                <a:spcPct val="0"/>
              </a:spcBef>
              <a:buFontTx/>
              <a:buNone/>
            </a:pPr>
            <a:r>
              <a:rPr kumimoji="1" lang="zh-CN" altLang="en-US" sz="2000" dirty="0">
                <a:latin typeface="Times New Roman" panose="02020603050405020304" pitchFamily="18" charset="0"/>
              </a:rPr>
              <a:t>    </a:t>
            </a:r>
            <a:r>
              <a:rPr kumimoji="1" lang="zh-CN" altLang="en-US" sz="2000" b="1" dirty="0">
                <a:solidFill>
                  <a:srgbClr val="FF3399"/>
                </a:solidFill>
                <a:latin typeface="Times New Roman" panose="02020603050405020304" pitchFamily="18" charset="0"/>
              </a:rPr>
              <a:t>（</a:t>
            </a:r>
            <a:r>
              <a:rPr kumimoji="1" lang="en-US" altLang="zh-CN" sz="2000" b="1" dirty="0">
                <a:solidFill>
                  <a:srgbClr val="FF3399"/>
                </a:solidFill>
                <a:latin typeface="Times New Roman" panose="02020603050405020304" pitchFamily="18" charset="0"/>
              </a:rPr>
              <a:t>1</a:t>
            </a:r>
            <a:r>
              <a:rPr kumimoji="1" lang="zh-CN" altLang="en-US" sz="2000" b="1" dirty="0">
                <a:solidFill>
                  <a:srgbClr val="FF3399"/>
                </a:solidFill>
                <a:latin typeface="Times New Roman" panose="02020603050405020304" pitchFamily="18" charset="0"/>
              </a:rPr>
              <a:t>）</a:t>
            </a:r>
            <a:r>
              <a:rPr kumimoji="1" lang="zh-CN" altLang="en-US" sz="2000" b="1" dirty="0">
                <a:latin typeface="Times New Roman" panose="02020603050405020304" pitchFamily="18" charset="0"/>
              </a:rPr>
              <a:t>波兰表示的概念</a:t>
            </a:r>
          </a:p>
          <a:p>
            <a:pPr>
              <a:lnSpc>
                <a:spcPct val="90000"/>
              </a:lnSpc>
              <a:buFont typeface="Wingdings" panose="05000000000000000000" pitchFamily="2" charset="2"/>
              <a:buNone/>
            </a:pPr>
            <a:r>
              <a:rPr lang="zh-CN" altLang="en-US" sz="1800" b="1" dirty="0">
                <a:latin typeface="Times New Roman" panose="02020603050405020304" pitchFamily="18" charset="0"/>
              </a:rPr>
              <a:t>  对于一个算术表达式</a:t>
            </a:r>
            <a:r>
              <a:rPr lang="en-US" altLang="zh-CN" sz="1800" b="1" dirty="0">
                <a:latin typeface="Times New Roman" panose="02020603050405020304" pitchFamily="18" charset="0"/>
              </a:rPr>
              <a:t>A+B</a:t>
            </a:r>
            <a:r>
              <a:rPr lang="zh-CN" altLang="en-US" sz="1800" b="1" dirty="0">
                <a:latin typeface="Times New Roman" panose="02020603050405020304" pitchFamily="18" charset="0"/>
              </a:rPr>
              <a:t>或逻辑表达式</a:t>
            </a:r>
            <a:r>
              <a:rPr lang="en-US" altLang="zh-CN" sz="1800" b="1" dirty="0">
                <a:latin typeface="Times New Roman" panose="02020603050405020304" pitchFamily="18" charset="0"/>
              </a:rPr>
              <a:t>A≥B</a:t>
            </a:r>
            <a:r>
              <a:rPr lang="zh-CN" altLang="en-US" sz="1800" b="1" dirty="0">
                <a:latin typeface="Times New Roman" panose="02020603050405020304" pitchFamily="18" charset="0"/>
              </a:rPr>
              <a:t>，根据运算符和运算</a:t>
            </a:r>
          </a:p>
          <a:p>
            <a:pPr>
              <a:lnSpc>
                <a:spcPct val="90000"/>
              </a:lnSpc>
              <a:buFont typeface="Wingdings" panose="05000000000000000000" pitchFamily="2" charset="2"/>
              <a:buNone/>
            </a:pPr>
            <a:r>
              <a:rPr lang="zh-CN" altLang="en-US" sz="1800" b="1" dirty="0">
                <a:latin typeface="Times New Roman" panose="02020603050405020304" pitchFamily="18" charset="0"/>
              </a:rPr>
              <a:t>  对象的位置关系，可分为三种等价表示形式：</a:t>
            </a:r>
          </a:p>
          <a:p>
            <a:pPr>
              <a:lnSpc>
                <a:spcPct val="90000"/>
              </a:lnSpc>
              <a:buFont typeface="Wingdings" panose="05000000000000000000" pitchFamily="2" charset="2"/>
              <a:buNone/>
            </a:pPr>
            <a:r>
              <a:rPr lang="en-US" altLang="zh-CN" sz="1800" b="1" dirty="0">
                <a:solidFill>
                  <a:srgbClr val="C00000"/>
                </a:solidFill>
                <a:latin typeface="Times New Roman" panose="02020603050405020304" pitchFamily="18" charset="0"/>
              </a:rPr>
              <a:t>1) </a:t>
            </a:r>
            <a:r>
              <a:rPr lang="zh-CN" altLang="en-US" sz="1800" b="1" dirty="0">
                <a:latin typeface="Times New Roman" panose="02020603050405020304" pitchFamily="18" charset="0"/>
              </a:rPr>
              <a:t>中缀表示法</a:t>
            </a:r>
          </a:p>
          <a:p>
            <a:pPr>
              <a:lnSpc>
                <a:spcPct val="90000"/>
              </a:lnSpc>
              <a:buFont typeface="Wingdings" panose="05000000000000000000" pitchFamily="2" charset="2"/>
              <a:buNone/>
            </a:pPr>
            <a:r>
              <a:rPr lang="zh-CN" altLang="en-US" sz="1800" b="1" dirty="0">
                <a:latin typeface="Times New Roman" panose="02020603050405020304" pitchFamily="18" charset="0"/>
              </a:rPr>
              <a:t>     运算符在运算对象中间，如：</a:t>
            </a:r>
            <a:r>
              <a:rPr lang="en-US" altLang="zh-CN" sz="1800" b="1" dirty="0">
                <a:latin typeface="Times New Roman" panose="02020603050405020304" pitchFamily="18" charset="0"/>
              </a:rPr>
              <a:t>A+B</a:t>
            </a:r>
            <a:r>
              <a:rPr lang="zh-CN" altLang="en-US" sz="1800" b="1" dirty="0">
                <a:latin typeface="Times New Roman" panose="02020603050405020304" pitchFamily="18" charset="0"/>
              </a:rPr>
              <a:t>，</a:t>
            </a:r>
            <a:r>
              <a:rPr lang="en-US" altLang="zh-CN" sz="1800" b="1" dirty="0">
                <a:latin typeface="Times New Roman" panose="02020603050405020304" pitchFamily="18" charset="0"/>
              </a:rPr>
              <a:t>A ≥B</a:t>
            </a:r>
            <a:r>
              <a:rPr lang="zh-CN" altLang="en-US" sz="1800" b="1" dirty="0">
                <a:latin typeface="Times New Roman" panose="02020603050405020304" pitchFamily="18" charset="0"/>
              </a:rPr>
              <a:t>，</a:t>
            </a:r>
            <a:r>
              <a:rPr lang="en-US" altLang="zh-CN" sz="1800" b="1" dirty="0" err="1">
                <a:latin typeface="Times New Roman" panose="02020603050405020304" pitchFamily="18" charset="0"/>
              </a:rPr>
              <a:t>a+b</a:t>
            </a:r>
            <a:r>
              <a:rPr lang="en-US" altLang="zh-CN" sz="1800" b="1" dirty="0">
                <a:latin typeface="Times New Roman" panose="02020603050405020304" pitchFamily="18" charset="0"/>
              </a:rPr>
              <a:t>*(</a:t>
            </a:r>
            <a:r>
              <a:rPr lang="en-US" altLang="zh-CN" sz="1800" b="1" dirty="0" err="1">
                <a:latin typeface="Times New Roman" panose="02020603050405020304" pitchFamily="18" charset="0"/>
              </a:rPr>
              <a:t>c+d</a:t>
            </a:r>
            <a:r>
              <a:rPr lang="en-US" altLang="zh-CN" sz="1800" b="1" dirty="0">
                <a:latin typeface="Times New Roman" panose="02020603050405020304" pitchFamily="18" charset="0"/>
              </a:rPr>
              <a:t>*(e-f))</a:t>
            </a:r>
            <a:r>
              <a:rPr lang="zh-CN" altLang="en-US" sz="1800" b="1" dirty="0">
                <a:latin typeface="Times New Roman" panose="02020603050405020304" pitchFamily="18" charset="0"/>
              </a:rPr>
              <a:t>等</a:t>
            </a:r>
            <a:r>
              <a:rPr lang="en-US" altLang="zh-CN" sz="1800" b="1" dirty="0">
                <a:latin typeface="Times New Roman" panose="02020603050405020304" pitchFamily="18" charset="0"/>
              </a:rPr>
              <a:t>.</a:t>
            </a:r>
          </a:p>
          <a:p>
            <a:pPr>
              <a:lnSpc>
                <a:spcPct val="90000"/>
              </a:lnSpc>
              <a:buFont typeface="Wingdings" panose="05000000000000000000" pitchFamily="2" charset="2"/>
              <a:buNone/>
            </a:pPr>
            <a:r>
              <a:rPr lang="en-US" altLang="zh-CN" sz="1800" b="1" dirty="0">
                <a:solidFill>
                  <a:srgbClr val="C00000"/>
                </a:solidFill>
                <a:latin typeface="Times New Roman" panose="02020603050405020304" pitchFamily="18" charset="0"/>
              </a:rPr>
              <a:t>2) </a:t>
            </a:r>
            <a:r>
              <a:rPr lang="zh-CN" altLang="en-US" sz="1800" b="1" dirty="0">
                <a:latin typeface="Times New Roman" panose="02020603050405020304" pitchFamily="18" charset="0"/>
              </a:rPr>
              <a:t>后缀表示法</a:t>
            </a:r>
          </a:p>
          <a:p>
            <a:pPr>
              <a:lnSpc>
                <a:spcPct val="90000"/>
              </a:lnSpc>
              <a:buFont typeface="Wingdings" panose="05000000000000000000" pitchFamily="2" charset="2"/>
              <a:buNone/>
            </a:pPr>
            <a:r>
              <a:rPr lang="zh-CN" altLang="en-US" sz="1800" b="1" dirty="0">
                <a:latin typeface="Times New Roman" panose="02020603050405020304" pitchFamily="18" charset="0"/>
              </a:rPr>
              <a:t>    将运算符放在运算对象后面，通常将后缀表示称为逆波兰表示</a:t>
            </a:r>
            <a:r>
              <a:rPr lang="en-US" altLang="zh-CN" sz="1800" b="1" dirty="0">
                <a:latin typeface="Times New Roman" panose="02020603050405020304" pitchFamily="18" charset="0"/>
              </a:rPr>
              <a:t>. </a:t>
            </a:r>
          </a:p>
          <a:p>
            <a:pPr>
              <a:lnSpc>
                <a:spcPct val="90000"/>
              </a:lnSpc>
              <a:buFont typeface="Wingdings" panose="05000000000000000000" pitchFamily="2" charset="2"/>
              <a:buNone/>
            </a:pPr>
            <a:r>
              <a:rPr lang="en-US" altLang="zh-CN" sz="1800" b="1" dirty="0">
                <a:latin typeface="Times New Roman" panose="02020603050405020304" pitchFamily="18" charset="0"/>
              </a:rPr>
              <a:t>    </a:t>
            </a:r>
            <a:r>
              <a:rPr lang="zh-CN" altLang="en-US" sz="1800" b="1" dirty="0">
                <a:latin typeface="Times New Roman" panose="02020603050405020304" pitchFamily="18" charset="0"/>
              </a:rPr>
              <a:t>如：</a:t>
            </a:r>
            <a:r>
              <a:rPr lang="en-US" altLang="zh-CN" sz="1800" b="1" dirty="0">
                <a:latin typeface="Times New Roman" panose="02020603050405020304" pitchFamily="18" charset="0"/>
              </a:rPr>
              <a:t>A+B</a:t>
            </a:r>
            <a:r>
              <a:rPr lang="zh-CN" altLang="en-US" sz="1800" b="1" dirty="0">
                <a:latin typeface="Times New Roman" panose="02020603050405020304" pitchFamily="18" charset="0"/>
              </a:rPr>
              <a:t>表示为</a:t>
            </a:r>
            <a:r>
              <a:rPr lang="en-US" altLang="zh-CN" sz="1800" b="1" dirty="0">
                <a:latin typeface="Times New Roman" panose="02020603050405020304" pitchFamily="18" charset="0"/>
              </a:rPr>
              <a:t>AB+</a:t>
            </a:r>
            <a:r>
              <a:rPr lang="zh-CN" altLang="en-US" sz="1800" b="1" dirty="0">
                <a:latin typeface="Times New Roman" panose="02020603050405020304" pitchFamily="18" charset="0"/>
              </a:rPr>
              <a:t>，</a:t>
            </a:r>
            <a:r>
              <a:rPr lang="en-US" altLang="zh-CN" sz="1800" b="1" dirty="0">
                <a:latin typeface="Times New Roman" panose="02020603050405020304" pitchFamily="18" charset="0"/>
              </a:rPr>
              <a:t>A ≥ B</a:t>
            </a:r>
            <a:r>
              <a:rPr lang="zh-CN" altLang="en-US" sz="1800" b="1" dirty="0">
                <a:latin typeface="Times New Roman" panose="02020603050405020304" pitchFamily="18" charset="0"/>
              </a:rPr>
              <a:t>表示为</a:t>
            </a:r>
            <a:r>
              <a:rPr lang="en-US" altLang="zh-CN" sz="1800" b="1" dirty="0">
                <a:latin typeface="Times New Roman" panose="02020603050405020304" pitchFamily="18" charset="0"/>
              </a:rPr>
              <a:t>AB≥</a:t>
            </a:r>
            <a:r>
              <a:rPr lang="zh-CN" altLang="en-US" sz="1800" b="1" dirty="0">
                <a:latin typeface="Times New Roman" panose="02020603050405020304" pitchFamily="18" charset="0"/>
              </a:rPr>
              <a:t>，</a:t>
            </a:r>
            <a:r>
              <a:rPr lang="en-US" altLang="zh-CN" sz="1800" b="1" dirty="0" err="1">
                <a:latin typeface="Times New Roman" panose="02020603050405020304" pitchFamily="18" charset="0"/>
              </a:rPr>
              <a:t>a+b</a:t>
            </a:r>
            <a:r>
              <a:rPr lang="en-US" altLang="zh-CN" sz="1800" b="1" dirty="0">
                <a:latin typeface="Times New Roman" panose="02020603050405020304" pitchFamily="18" charset="0"/>
              </a:rPr>
              <a:t>*c</a:t>
            </a:r>
            <a:r>
              <a:rPr lang="zh-CN" altLang="en-US" sz="1800" b="1" dirty="0">
                <a:latin typeface="Times New Roman" panose="02020603050405020304" pitchFamily="18" charset="0"/>
              </a:rPr>
              <a:t>表示为</a:t>
            </a:r>
            <a:r>
              <a:rPr lang="en-US" altLang="zh-CN" sz="1800" b="1" dirty="0" err="1">
                <a:latin typeface="Times New Roman" panose="02020603050405020304" pitchFamily="18" charset="0"/>
              </a:rPr>
              <a:t>abc</a:t>
            </a:r>
            <a:r>
              <a:rPr lang="en-US" altLang="zh-CN" sz="1800" b="1" dirty="0">
                <a:latin typeface="Times New Roman" panose="02020603050405020304" pitchFamily="18" charset="0"/>
              </a:rPr>
              <a:t>*+</a:t>
            </a:r>
          </a:p>
          <a:p>
            <a:pPr>
              <a:lnSpc>
                <a:spcPct val="90000"/>
              </a:lnSpc>
              <a:buFont typeface="Wingdings" panose="05000000000000000000" pitchFamily="2" charset="2"/>
              <a:buNone/>
            </a:pPr>
            <a:r>
              <a:rPr lang="en-US" altLang="zh-CN" sz="1800" b="1" dirty="0">
                <a:latin typeface="Times New Roman" panose="02020603050405020304" pitchFamily="18" charset="0"/>
              </a:rPr>
              <a:t>     </a:t>
            </a:r>
            <a:r>
              <a:rPr lang="zh-CN" altLang="en-US" sz="1800" b="1" dirty="0">
                <a:latin typeface="Times New Roman" panose="02020603050405020304" pitchFamily="18" charset="0"/>
              </a:rPr>
              <a:t>对于逆波兰表示非常适合机械处理，只要从左到右按运算顺序</a:t>
            </a:r>
          </a:p>
          <a:p>
            <a:pPr>
              <a:lnSpc>
                <a:spcPct val="90000"/>
              </a:lnSpc>
              <a:buFont typeface="Wingdings" panose="05000000000000000000" pitchFamily="2" charset="2"/>
              <a:buNone/>
            </a:pPr>
            <a:r>
              <a:rPr lang="zh-CN" altLang="en-US" sz="1800" b="1" dirty="0">
                <a:latin typeface="Times New Roman" panose="02020603050405020304" pitchFamily="18" charset="0"/>
              </a:rPr>
              <a:t>    一个个计算下去</a:t>
            </a:r>
          </a:p>
          <a:p>
            <a:pPr>
              <a:lnSpc>
                <a:spcPct val="90000"/>
              </a:lnSpc>
              <a:buFont typeface="Wingdings" panose="05000000000000000000" pitchFamily="2" charset="2"/>
              <a:buNone/>
            </a:pPr>
            <a:r>
              <a:rPr lang="en-US" altLang="zh-CN" sz="1800" b="1" dirty="0">
                <a:solidFill>
                  <a:srgbClr val="C00000"/>
                </a:solidFill>
                <a:latin typeface="Times New Roman" panose="02020603050405020304" pitchFamily="18" charset="0"/>
              </a:rPr>
              <a:t>3) </a:t>
            </a:r>
            <a:r>
              <a:rPr lang="zh-CN" altLang="en-US" sz="1800" b="1" dirty="0">
                <a:latin typeface="Times New Roman" panose="02020603050405020304" pitchFamily="18" charset="0"/>
              </a:rPr>
              <a:t>前缀表示法</a:t>
            </a:r>
          </a:p>
          <a:p>
            <a:pPr>
              <a:lnSpc>
                <a:spcPct val="90000"/>
              </a:lnSpc>
              <a:buFont typeface="Wingdings" panose="05000000000000000000" pitchFamily="2" charset="2"/>
              <a:buNone/>
            </a:pPr>
            <a:r>
              <a:rPr lang="zh-CN" altLang="en-US" sz="1800" b="1" dirty="0">
                <a:latin typeface="Times New Roman" panose="02020603050405020304" pitchFamily="18" charset="0"/>
              </a:rPr>
              <a:t>    即将运算符放在运算对象前面。如</a:t>
            </a:r>
            <a:r>
              <a:rPr lang="en-US" altLang="zh-CN" sz="1800" b="1" dirty="0">
                <a:latin typeface="Times New Roman" panose="02020603050405020304" pitchFamily="18" charset="0"/>
              </a:rPr>
              <a:t>: +AB</a:t>
            </a:r>
            <a:r>
              <a:rPr lang="zh-CN" altLang="en-US" sz="1800" b="1" dirty="0">
                <a:latin typeface="Times New Roman" panose="02020603050405020304" pitchFamily="18" charset="0"/>
              </a:rPr>
              <a:t>， ≥</a:t>
            </a:r>
            <a:r>
              <a:rPr lang="en-US" altLang="zh-CN" sz="1800" b="1" dirty="0">
                <a:latin typeface="Times New Roman" panose="02020603050405020304" pitchFamily="18" charset="0"/>
              </a:rPr>
              <a:t>AB</a:t>
            </a:r>
            <a:r>
              <a:rPr lang="zh-CN" altLang="en-US" sz="1800" b="1" dirty="0">
                <a:latin typeface="Times New Roman" panose="02020603050405020304" pitchFamily="18" charset="0"/>
              </a:rPr>
              <a:t>，</a:t>
            </a:r>
          </a:p>
        </p:txBody>
      </p:sp>
    </p:spTree>
    <p:extLst>
      <p:ext uri="{BB962C8B-B14F-4D97-AF65-F5344CB8AC3E}">
        <p14:creationId xmlns:p14="http://schemas.microsoft.com/office/powerpoint/2010/main" val="52562603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970" name="Rectangle 2"/>
          <p:cNvSpPr>
            <a:spLocks noGrp="1" noChangeArrowheads="1"/>
          </p:cNvSpPr>
          <p:nvPr>
            <p:ph type="body" idx="1"/>
          </p:nvPr>
        </p:nvSpPr>
        <p:spPr>
          <a:xfrm>
            <a:off x="1905000" y="476251"/>
            <a:ext cx="8229600" cy="434975"/>
          </a:xfrm>
        </p:spPr>
        <p:txBody>
          <a:bodyPr/>
          <a:lstStyle/>
          <a:p>
            <a:pPr>
              <a:lnSpc>
                <a:spcPct val="90000"/>
              </a:lnSpc>
              <a:buFont typeface="Wingdings" panose="05000000000000000000" pitchFamily="2" charset="2"/>
              <a:buNone/>
            </a:pPr>
            <a:r>
              <a:rPr lang="zh-CN" altLang="en-US" sz="1800" b="1"/>
              <a:t>例如表达式中缀表示和后缀表示如下表所示</a:t>
            </a:r>
            <a:r>
              <a:rPr lang="en-US" altLang="zh-CN" sz="1800" b="1"/>
              <a:t>(p155</a:t>
            </a:r>
            <a:r>
              <a:rPr lang="zh-CN" altLang="en-US" sz="1800" b="1"/>
              <a:t>表</a:t>
            </a:r>
            <a:r>
              <a:rPr lang="en-US" altLang="zh-CN" sz="1800" b="1"/>
              <a:t>5.2</a:t>
            </a:r>
            <a:r>
              <a:rPr lang="zh-CN" altLang="en-US" sz="1800" b="1"/>
              <a:t>）</a:t>
            </a:r>
          </a:p>
        </p:txBody>
      </p:sp>
      <p:sp>
        <p:nvSpPr>
          <p:cNvPr id="723971" name="Text Box 3"/>
          <p:cNvSpPr txBox="1">
            <a:spLocks noChangeArrowheads="1"/>
          </p:cNvSpPr>
          <p:nvPr/>
        </p:nvSpPr>
        <p:spPr bwMode="auto">
          <a:xfrm>
            <a:off x="1806575" y="4672014"/>
            <a:ext cx="8610600" cy="1846659"/>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Clr>
                <a:schemeClr val="folHlink"/>
              </a:buClr>
              <a:buSzPct val="60000"/>
            </a:pPr>
            <a:r>
              <a:rPr kumimoji="1" lang="en-US" altLang="zh-CN" sz="2400" dirty="0">
                <a:solidFill>
                  <a:srgbClr val="FF3399"/>
                </a:solidFill>
                <a:effectLst>
                  <a:outerShdw blurRad="38100" dist="38100" dir="2700000" algn="tl">
                    <a:srgbClr val="000000"/>
                  </a:outerShdw>
                </a:effectLst>
              </a:rPr>
              <a:t> </a:t>
            </a:r>
            <a:r>
              <a:rPr kumimoji="1" lang="zh-CN" altLang="en-US" sz="2400" b="1" dirty="0">
                <a:solidFill>
                  <a:srgbClr val="FF3399"/>
                </a:solidFill>
              </a:rPr>
              <a:t>说明：</a:t>
            </a:r>
            <a:r>
              <a:rPr kumimoji="1" lang="zh-CN" altLang="en-US" b="1" dirty="0"/>
              <a:t>       </a:t>
            </a:r>
          </a:p>
          <a:p>
            <a:pPr>
              <a:buClr>
                <a:schemeClr val="folHlink"/>
              </a:buClr>
              <a:buSzPct val="60000"/>
            </a:pPr>
            <a:r>
              <a:rPr kumimoji="1" lang="zh-CN" altLang="en-US" b="1" dirty="0"/>
              <a:t>以后我们主要讨论逆波兰表示，即后缀表示，</a:t>
            </a:r>
            <a:r>
              <a:rPr kumimoji="1" lang="zh-CN" altLang="en-US" b="1" dirty="0">
                <a:latin typeface="Tahoma" panose="020B0604030504040204" pitchFamily="34" charset="0"/>
              </a:rPr>
              <a:t>因前缀表示并不常用，所以有时也将后</a:t>
            </a:r>
            <a:r>
              <a:rPr kumimoji="1" lang="zh-CN" altLang="en-US" b="1" dirty="0"/>
              <a:t>缀表示笼统地统称为波兰表示。 </a:t>
            </a:r>
            <a:r>
              <a:rPr kumimoji="1" lang="zh-CN" altLang="en-US" b="1" dirty="0">
                <a:latin typeface="Tahoma" panose="020B0604030504040204" pitchFamily="34" charset="0"/>
              </a:rPr>
              <a:t>从上表中可以看出：</a:t>
            </a:r>
          </a:p>
          <a:p>
            <a:pPr algn="just">
              <a:buClr>
                <a:schemeClr val="folHlink"/>
              </a:buClr>
              <a:buSzPct val="60000"/>
            </a:pPr>
            <a:r>
              <a:rPr kumimoji="1" lang="en-US" altLang="zh-CN" b="1" dirty="0">
                <a:latin typeface="Tahoma" panose="020B0604030504040204" pitchFamily="34" charset="0"/>
              </a:rPr>
              <a:t>(1)</a:t>
            </a:r>
            <a:r>
              <a:rPr kumimoji="1" lang="zh-CN" altLang="en-US" b="1" dirty="0">
                <a:latin typeface="Tahoma" panose="020B0604030504040204" pitchFamily="34" charset="0"/>
              </a:rPr>
              <a:t>在中缀表示和后缀表示中，运算对象按相同次序出现。</a:t>
            </a:r>
          </a:p>
          <a:p>
            <a:pPr algn="just">
              <a:buClr>
                <a:schemeClr val="folHlink"/>
              </a:buClr>
              <a:buSzPct val="60000"/>
            </a:pPr>
            <a:r>
              <a:rPr kumimoji="1" lang="en-US" altLang="zh-CN" b="1" dirty="0">
                <a:latin typeface="Tahoma" panose="020B0604030504040204" pitchFamily="34" charset="0"/>
              </a:rPr>
              <a:t>(2)</a:t>
            </a:r>
            <a:r>
              <a:rPr kumimoji="1" lang="zh-CN" altLang="en-US" b="1" dirty="0">
                <a:latin typeface="Tahoma" panose="020B0604030504040204" pitchFamily="34" charset="0"/>
              </a:rPr>
              <a:t>在后缀表示中，运算符是按实际计算顺序从左到右排列，且每一运算符总是跟在它的运</a:t>
            </a:r>
            <a:r>
              <a:rPr kumimoji="1" lang="zh-CN" altLang="en-US" b="1" dirty="0"/>
              <a:t>算对象之后。</a:t>
            </a:r>
            <a:r>
              <a:rPr kumimoji="1" lang="zh-CN" altLang="en-US" b="1" dirty="0">
                <a:latin typeface="Tahoma" panose="020B0604030504040204" pitchFamily="34" charset="0"/>
              </a:rPr>
              <a:t> </a:t>
            </a:r>
          </a:p>
        </p:txBody>
      </p:sp>
      <p:graphicFrame>
        <p:nvGraphicFramePr>
          <p:cNvPr id="723972" name="Group 4"/>
          <p:cNvGraphicFramePr>
            <a:graphicFrameLocks noGrp="1"/>
          </p:cNvGraphicFramePr>
          <p:nvPr/>
        </p:nvGraphicFramePr>
        <p:xfrm>
          <a:off x="3048000" y="1397000"/>
          <a:ext cx="6096000" cy="2790699"/>
        </p:xfrm>
        <a:graphic>
          <a:graphicData uri="http://schemas.openxmlformats.org/drawingml/2006/table">
            <a:tbl>
              <a:tblPr/>
              <a:tblGrid>
                <a:gridCol w="3048000">
                  <a:extLst>
                    <a:ext uri="{9D8B030D-6E8A-4147-A177-3AD203B41FA5}">
                      <a16:colId xmlns:a16="http://schemas.microsoft.com/office/drawing/2014/main" val="460726159"/>
                    </a:ext>
                  </a:extLst>
                </a:gridCol>
                <a:gridCol w="3048000">
                  <a:extLst>
                    <a:ext uri="{9D8B030D-6E8A-4147-A177-3AD203B41FA5}">
                      <a16:colId xmlns:a16="http://schemas.microsoft.com/office/drawing/2014/main" val="2900610535"/>
                    </a:ext>
                  </a:extLst>
                </a:gridCol>
              </a:tblGrid>
              <a:tr h="447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中缀表示</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后缀表示</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93942544"/>
                  </a:ext>
                </a:extLst>
              </a:tr>
              <a:tr h="203200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a*(b+c/d)</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a*b+(c-d)/c</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a+b=3∨d∧c</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(a+b)*(c-d)</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a&lt;b</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a∨b&lt;c</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abcd/+*</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ab*cd-c/+</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ab+3=dc∧∨</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ab+cd-*</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ab&lt;</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abc&lt;∨</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1107644"/>
                  </a:ext>
                </a:extLst>
              </a:tr>
            </a:tbl>
          </a:graphicData>
        </a:graphic>
      </p:graphicFrame>
    </p:spTree>
    <p:extLst>
      <p:ext uri="{BB962C8B-B14F-4D97-AF65-F5344CB8AC3E}">
        <p14:creationId xmlns:p14="http://schemas.microsoft.com/office/powerpoint/2010/main" val="407513874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23971"/>
                                        </p:tgtEl>
                                        <p:attrNameLst>
                                          <p:attrName>style.visibility</p:attrName>
                                        </p:attrNameLst>
                                      </p:cBhvr>
                                      <p:to>
                                        <p:strVal val="visible"/>
                                      </p:to>
                                    </p:set>
                                    <p:anim calcmode="lin" valueType="num">
                                      <p:cBhvr additive="base">
                                        <p:cTn id="7" dur="500" fill="hold"/>
                                        <p:tgtEl>
                                          <p:spTgt spid="723971"/>
                                        </p:tgtEl>
                                        <p:attrNameLst>
                                          <p:attrName>ppt_x</p:attrName>
                                        </p:attrNameLst>
                                      </p:cBhvr>
                                      <p:tavLst>
                                        <p:tav tm="0">
                                          <p:val>
                                            <p:strVal val="0-#ppt_w/2"/>
                                          </p:val>
                                        </p:tav>
                                        <p:tav tm="100000">
                                          <p:val>
                                            <p:strVal val="#ppt_x"/>
                                          </p:val>
                                        </p:tav>
                                      </p:tavLst>
                                    </p:anim>
                                    <p:anim calcmode="lin" valueType="num">
                                      <p:cBhvr additive="base">
                                        <p:cTn id="8" dur="500" fill="hold"/>
                                        <p:tgtEl>
                                          <p:spTgt spid="72397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3971" grpId="0" animBg="1"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4994" name="Rectangle 2"/>
          <p:cNvSpPr>
            <a:spLocks noGrp="1" noChangeArrowheads="1"/>
          </p:cNvSpPr>
          <p:nvPr>
            <p:ph type="body" idx="1"/>
          </p:nvPr>
        </p:nvSpPr>
        <p:spPr>
          <a:xfrm>
            <a:off x="1981200" y="893764"/>
            <a:ext cx="8497888" cy="4695825"/>
          </a:xfrm>
        </p:spPr>
        <p:txBody>
          <a:bodyPr/>
          <a:lstStyle/>
          <a:p>
            <a:pPr algn="just">
              <a:buFont typeface="Wingdings" panose="05000000000000000000" pitchFamily="2" charset="2"/>
              <a:buNone/>
            </a:pPr>
            <a:r>
              <a:rPr lang="en-US" altLang="zh-CN" sz="2400" b="1" dirty="0">
                <a:solidFill>
                  <a:srgbClr val="FF3399"/>
                </a:solidFill>
                <a:latin typeface="Times New Roman" panose="02020603050405020304" pitchFamily="18" charset="0"/>
              </a:rPr>
              <a:t>(2)</a:t>
            </a:r>
            <a:r>
              <a:rPr kumimoji="1" lang="zh-CN" altLang="en-US" sz="2400" b="1" dirty="0">
                <a:latin typeface="Times New Roman" panose="02020603050405020304" pitchFamily="18" charset="0"/>
              </a:rPr>
              <a:t>逆波兰</a:t>
            </a:r>
            <a:r>
              <a:rPr kumimoji="1" lang="en-US" altLang="zh-CN" sz="2400" b="1" dirty="0">
                <a:latin typeface="Times New Roman" panose="02020603050405020304" pitchFamily="18" charset="0"/>
              </a:rPr>
              <a:t>(</a:t>
            </a:r>
            <a:r>
              <a:rPr lang="zh-CN" altLang="en-US" sz="2400" b="1" dirty="0">
                <a:latin typeface="Times New Roman" panose="02020603050405020304" pitchFamily="18" charset="0"/>
              </a:rPr>
              <a:t>后缀</a:t>
            </a:r>
            <a:r>
              <a:rPr lang="en-US" altLang="zh-CN" sz="2400" b="1" dirty="0">
                <a:latin typeface="Times New Roman" panose="02020603050405020304" pitchFamily="18" charset="0"/>
              </a:rPr>
              <a:t>)</a:t>
            </a:r>
            <a:r>
              <a:rPr lang="zh-CN" altLang="en-US" sz="2400" b="1" dirty="0">
                <a:latin typeface="Times New Roman" panose="02020603050405020304" pitchFamily="18" charset="0"/>
              </a:rPr>
              <a:t>表示的优点</a:t>
            </a:r>
          </a:p>
          <a:p>
            <a:pPr algn="just">
              <a:buFont typeface="Wingdings" panose="05000000000000000000" pitchFamily="2" charset="2"/>
              <a:buNone/>
            </a:pPr>
            <a:r>
              <a:rPr lang="zh-CN" altLang="en-US" sz="2000" b="1" dirty="0">
                <a:solidFill>
                  <a:srgbClr val="C00000"/>
                </a:solidFill>
                <a:latin typeface="Times New Roman" panose="02020603050405020304" pitchFamily="18" charset="0"/>
              </a:rPr>
              <a:t> </a:t>
            </a:r>
            <a:r>
              <a:rPr lang="en-US" altLang="zh-CN" sz="2000" b="1" dirty="0">
                <a:solidFill>
                  <a:srgbClr val="C00000"/>
                </a:solidFill>
                <a:latin typeface="Times New Roman" panose="02020603050405020304" pitchFamily="18" charset="0"/>
              </a:rPr>
              <a:t>1</a:t>
            </a:r>
            <a:r>
              <a:rPr lang="zh-CN" altLang="en-US" sz="2000" b="1" dirty="0">
                <a:solidFill>
                  <a:srgbClr val="C00000"/>
                </a:solidFill>
                <a:latin typeface="Times New Roman" panose="02020603050405020304" pitchFamily="18" charset="0"/>
              </a:rPr>
              <a:t>）</a:t>
            </a:r>
            <a:r>
              <a:rPr lang="zh-CN" altLang="en-US" sz="2000" b="1" dirty="0">
                <a:latin typeface="Times New Roman" panose="02020603050405020304" pitchFamily="18" charset="0"/>
              </a:rPr>
              <a:t>后缀表示是一种无括号表示法，不但简明，而且又确切规  </a:t>
            </a:r>
          </a:p>
          <a:p>
            <a:pPr algn="just">
              <a:buFont typeface="Wingdings" panose="05000000000000000000" pitchFamily="2" charset="2"/>
              <a:buNone/>
            </a:pPr>
            <a:r>
              <a:rPr lang="zh-CN" altLang="en-US" sz="2000" b="1" dirty="0">
                <a:latin typeface="Times New Roman" panose="02020603050405020304" pitchFamily="18" charset="0"/>
              </a:rPr>
              <a:t>   定了计算顺序。</a:t>
            </a:r>
          </a:p>
          <a:p>
            <a:pPr algn="just">
              <a:buFont typeface="Wingdings" panose="05000000000000000000" pitchFamily="2" charset="2"/>
              <a:buNone/>
            </a:pPr>
            <a:r>
              <a:rPr lang="zh-CN" altLang="en-US" sz="2000" b="1" dirty="0">
                <a:solidFill>
                  <a:srgbClr val="C00000"/>
                </a:solidFill>
                <a:latin typeface="Times New Roman" panose="02020603050405020304" pitchFamily="18" charset="0"/>
              </a:rPr>
              <a:t> </a:t>
            </a:r>
            <a:r>
              <a:rPr lang="en-US" altLang="zh-CN" sz="2000" b="1" dirty="0">
                <a:solidFill>
                  <a:srgbClr val="C00000"/>
                </a:solidFill>
                <a:latin typeface="Times New Roman" panose="02020603050405020304" pitchFamily="18" charset="0"/>
              </a:rPr>
              <a:t>2</a:t>
            </a:r>
            <a:r>
              <a:rPr lang="zh-CN" altLang="en-US" sz="2000" b="1" dirty="0">
                <a:solidFill>
                  <a:srgbClr val="C00000"/>
                </a:solidFill>
                <a:latin typeface="Times New Roman" panose="02020603050405020304" pitchFamily="18" charset="0"/>
              </a:rPr>
              <a:t>）</a:t>
            </a:r>
            <a:r>
              <a:rPr lang="zh-CN" altLang="en-US" sz="2000" b="1" dirty="0">
                <a:latin typeface="Times New Roman" panose="02020603050405020304" pitchFamily="18" charset="0"/>
              </a:rPr>
              <a:t>运算处理极其简单方便，只要从左到右扫描后缀表达式 </a:t>
            </a:r>
          </a:p>
          <a:p>
            <a:pPr algn="just">
              <a:buFont typeface="Wingdings" panose="05000000000000000000" pitchFamily="2" charset="2"/>
              <a:buNone/>
            </a:pPr>
            <a:r>
              <a:rPr lang="zh-CN" altLang="en-US" sz="2000" b="1" dirty="0">
                <a:latin typeface="Times New Roman" panose="02020603050405020304" pitchFamily="18" charset="0"/>
              </a:rPr>
              <a:t>   各个符号，就能进行对表达式的处理</a:t>
            </a:r>
          </a:p>
          <a:p>
            <a:pPr algn="just">
              <a:buFont typeface="Wingdings" panose="05000000000000000000" pitchFamily="2" charset="2"/>
              <a:buNone/>
            </a:pPr>
            <a:r>
              <a:rPr lang="zh-CN" altLang="en-US" sz="2000" b="1" dirty="0">
                <a:solidFill>
                  <a:schemeClr val="tx2"/>
                </a:solidFill>
                <a:latin typeface="Times New Roman" panose="02020603050405020304" pitchFamily="18" charset="0"/>
              </a:rPr>
              <a:t>      </a:t>
            </a:r>
            <a:r>
              <a:rPr lang="zh-CN" altLang="en-US" sz="1800" b="1" dirty="0">
                <a:latin typeface="Times New Roman" panose="02020603050405020304" pitchFamily="18" charset="0"/>
              </a:rPr>
              <a:t>一般步骤是从左到右扫描后缀表达式各个符号，每碰到运算对象时就把它推进栈，每碰到一个</a:t>
            </a:r>
            <a:r>
              <a:rPr lang="en-US" altLang="zh-CN" sz="1800" b="1" dirty="0">
                <a:latin typeface="Times New Roman" panose="02020603050405020304" pitchFamily="18" charset="0"/>
              </a:rPr>
              <a:t>K</a:t>
            </a:r>
            <a:r>
              <a:rPr lang="zh-CN" altLang="en-US" sz="1800" b="1" dirty="0">
                <a:latin typeface="Times New Roman" panose="02020603050405020304" pitchFamily="18" charset="0"/>
              </a:rPr>
              <a:t>元运算符时，就取出栈顶的</a:t>
            </a:r>
            <a:r>
              <a:rPr lang="en-US" altLang="zh-CN" sz="1800" b="1" dirty="0">
                <a:latin typeface="Times New Roman" panose="02020603050405020304" pitchFamily="18" charset="0"/>
              </a:rPr>
              <a:t>K</a:t>
            </a:r>
            <a:r>
              <a:rPr lang="zh-CN" altLang="en-US" sz="1800" b="1" dirty="0">
                <a:latin typeface="Times New Roman" panose="02020603050405020304" pitchFamily="18" charset="0"/>
              </a:rPr>
              <a:t>个运算对象进行相应的运算，并且用运算结果去替换栈顶的</a:t>
            </a:r>
            <a:r>
              <a:rPr lang="en-US" altLang="zh-CN" sz="1800" b="1" dirty="0">
                <a:latin typeface="Times New Roman" panose="02020603050405020304" pitchFamily="18" charset="0"/>
              </a:rPr>
              <a:t>K</a:t>
            </a:r>
            <a:r>
              <a:rPr lang="zh-CN" altLang="en-US" sz="1800" b="1" dirty="0">
                <a:latin typeface="Times New Roman" panose="02020603050405020304" pitchFamily="18" charset="0"/>
              </a:rPr>
              <a:t>个运算对象，然后再继续扫描表达式中余留符号，如此等等，直到整个表达式计算完毕为止。 当上述过程结束后，整个表达式之值将留于栈顶</a:t>
            </a:r>
            <a:r>
              <a:rPr lang="zh-CN" altLang="en-US" sz="2400" b="1" dirty="0">
                <a:latin typeface="Times New Roman" panose="02020603050405020304" pitchFamily="18" charset="0"/>
              </a:rPr>
              <a:t>。</a:t>
            </a:r>
          </a:p>
          <a:p>
            <a:pPr algn="just">
              <a:buFont typeface="Wingdings" panose="05000000000000000000" pitchFamily="2" charset="2"/>
              <a:buNone/>
            </a:pPr>
            <a:r>
              <a:rPr lang="zh-CN" altLang="en-US" sz="2000" b="1" dirty="0">
                <a:solidFill>
                  <a:srgbClr val="C00000"/>
                </a:solidFill>
                <a:latin typeface="Times New Roman" panose="02020603050405020304" pitchFamily="18" charset="0"/>
              </a:rPr>
              <a:t> </a:t>
            </a:r>
            <a:r>
              <a:rPr lang="en-US" altLang="zh-CN" sz="2000" b="1" dirty="0">
                <a:solidFill>
                  <a:srgbClr val="C00000"/>
                </a:solidFill>
                <a:latin typeface="Times New Roman" panose="02020603050405020304" pitchFamily="18" charset="0"/>
              </a:rPr>
              <a:t>3) </a:t>
            </a:r>
            <a:r>
              <a:rPr lang="zh-CN" altLang="en-US" sz="2000" b="1" dirty="0">
                <a:latin typeface="Times New Roman" panose="02020603050405020304" pitchFamily="18" charset="0"/>
              </a:rPr>
              <a:t>便于生成目标指令</a:t>
            </a:r>
          </a:p>
        </p:txBody>
      </p:sp>
    </p:spTree>
    <p:extLst>
      <p:ext uri="{BB962C8B-B14F-4D97-AF65-F5344CB8AC3E}">
        <p14:creationId xmlns:p14="http://schemas.microsoft.com/office/powerpoint/2010/main" val="50803500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6018" name="Rectangle 2"/>
          <p:cNvSpPr>
            <a:spLocks noGrp="1" noChangeArrowheads="1"/>
          </p:cNvSpPr>
          <p:nvPr>
            <p:ph type="body" idx="1"/>
          </p:nvPr>
        </p:nvSpPr>
        <p:spPr>
          <a:xfrm>
            <a:off x="1992314" y="692150"/>
            <a:ext cx="8193087" cy="1441450"/>
          </a:xfrm>
        </p:spPr>
        <p:txBody>
          <a:bodyPr/>
          <a:lstStyle/>
          <a:p>
            <a:pPr algn="just">
              <a:lnSpc>
                <a:spcPct val="90000"/>
              </a:lnSpc>
              <a:buFont typeface="Wingdings" panose="05000000000000000000" pitchFamily="2" charset="2"/>
              <a:buNone/>
            </a:pPr>
            <a:r>
              <a:rPr lang="en-US" altLang="zh-CN" sz="1600" b="1">
                <a:latin typeface="宋体" panose="02010600030101010101" pitchFamily="2" charset="-122"/>
              </a:rPr>
              <a:t> </a:t>
            </a:r>
            <a:r>
              <a:rPr lang="en-US" altLang="zh-CN" sz="2400" b="1">
                <a:solidFill>
                  <a:srgbClr val="FF3399"/>
                </a:solidFill>
                <a:latin typeface="Times New Roman" panose="02020603050405020304" pitchFamily="18" charset="0"/>
              </a:rPr>
              <a:t>(3)</a:t>
            </a:r>
            <a:r>
              <a:rPr lang="en-US" altLang="zh-CN" sz="2400" b="1">
                <a:latin typeface="Times New Roman" panose="02020603050405020304" pitchFamily="18" charset="0"/>
              </a:rPr>
              <a:t> </a:t>
            </a:r>
            <a:r>
              <a:rPr kumimoji="1" lang="zh-CN" altLang="en-US" sz="2400" b="1">
                <a:latin typeface="Times New Roman" panose="02020603050405020304" pitchFamily="18" charset="0"/>
              </a:rPr>
              <a:t>逆波兰</a:t>
            </a:r>
            <a:r>
              <a:rPr kumimoji="1" lang="en-US" altLang="zh-CN" sz="2400" b="1">
                <a:latin typeface="Times New Roman" panose="02020603050405020304" pitchFamily="18" charset="0"/>
              </a:rPr>
              <a:t>(</a:t>
            </a:r>
            <a:r>
              <a:rPr lang="zh-CN" altLang="en-US" sz="2400" b="1">
                <a:latin typeface="Times New Roman" panose="02020603050405020304" pitchFamily="18" charset="0"/>
              </a:rPr>
              <a:t>后缀</a:t>
            </a:r>
            <a:r>
              <a:rPr lang="en-US" altLang="zh-CN" sz="2400" b="1">
                <a:latin typeface="Times New Roman" panose="02020603050405020304" pitchFamily="18" charset="0"/>
              </a:rPr>
              <a:t>)</a:t>
            </a:r>
            <a:r>
              <a:rPr lang="zh-CN" altLang="en-US" sz="2400" b="1">
                <a:latin typeface="Times New Roman" panose="02020603050405020304" pitchFamily="18" charset="0"/>
              </a:rPr>
              <a:t>表示的形成</a:t>
            </a:r>
          </a:p>
          <a:p>
            <a:pPr algn="just">
              <a:lnSpc>
                <a:spcPct val="90000"/>
              </a:lnSpc>
              <a:buFont typeface="Wingdings" panose="05000000000000000000" pitchFamily="2" charset="2"/>
              <a:buNone/>
            </a:pPr>
            <a:r>
              <a:rPr lang="zh-CN" altLang="en-US" sz="2400" b="1">
                <a:latin typeface="Times New Roman" panose="02020603050405020304" pitchFamily="18" charset="0"/>
              </a:rPr>
              <a:t>  为了说明</a:t>
            </a:r>
            <a:r>
              <a:rPr kumimoji="1" lang="zh-CN" altLang="en-US" sz="2400" b="1">
                <a:latin typeface="Times New Roman" panose="02020603050405020304" pitchFamily="18" charset="0"/>
              </a:rPr>
              <a:t>逆波兰</a:t>
            </a:r>
            <a:r>
              <a:rPr kumimoji="1" lang="en-US" altLang="zh-CN" sz="2400" b="1">
                <a:latin typeface="Times New Roman" panose="02020603050405020304" pitchFamily="18" charset="0"/>
              </a:rPr>
              <a:t>(</a:t>
            </a:r>
            <a:r>
              <a:rPr lang="zh-CN" altLang="en-US" sz="2400" b="1">
                <a:latin typeface="Times New Roman" panose="02020603050405020304" pitchFamily="18" charset="0"/>
              </a:rPr>
              <a:t>后缀</a:t>
            </a:r>
            <a:r>
              <a:rPr lang="en-US" altLang="zh-CN" sz="2400" b="1">
                <a:latin typeface="Times New Roman" panose="02020603050405020304" pitchFamily="18" charset="0"/>
              </a:rPr>
              <a:t>)</a:t>
            </a:r>
            <a:r>
              <a:rPr lang="zh-CN" altLang="en-US" sz="2400" b="1">
                <a:latin typeface="Times New Roman" panose="02020603050405020304" pitchFamily="18" charset="0"/>
              </a:rPr>
              <a:t>表示的形成，荷兰学者</a:t>
            </a:r>
          </a:p>
          <a:p>
            <a:pPr algn="just">
              <a:lnSpc>
                <a:spcPct val="90000"/>
              </a:lnSpc>
              <a:buFont typeface="Wingdings" panose="05000000000000000000" pitchFamily="2" charset="2"/>
              <a:buNone/>
            </a:pPr>
            <a:r>
              <a:rPr lang="en-US" altLang="zh-CN" sz="2400" b="1">
                <a:latin typeface="Times New Roman" panose="02020603050405020304" pitchFamily="18" charset="0"/>
              </a:rPr>
              <a:t>W.DEJKSTRA</a:t>
            </a:r>
            <a:r>
              <a:rPr lang="zh-CN" altLang="en-US" sz="2400" b="1">
                <a:latin typeface="Times New Roman" panose="02020603050405020304" pitchFamily="18" charset="0"/>
              </a:rPr>
              <a:t>给出下面形象的解释。</a:t>
            </a:r>
            <a:endParaRPr lang="zh-CN" altLang="en-US" sz="2400" b="1">
              <a:solidFill>
                <a:srgbClr val="FF3399"/>
              </a:solidFill>
              <a:latin typeface="Times New Roman" panose="02020603050405020304" pitchFamily="18" charset="0"/>
            </a:endParaRPr>
          </a:p>
        </p:txBody>
      </p:sp>
      <p:grpSp>
        <p:nvGrpSpPr>
          <p:cNvPr id="726019" name="Group 3"/>
          <p:cNvGrpSpPr>
            <a:grpSpLocks/>
          </p:cNvGrpSpPr>
          <p:nvPr/>
        </p:nvGrpSpPr>
        <p:grpSpPr bwMode="auto">
          <a:xfrm>
            <a:off x="3563476" y="2418556"/>
            <a:ext cx="4103688" cy="3030538"/>
            <a:chOff x="1292" y="1570"/>
            <a:chExt cx="2585" cy="1909"/>
          </a:xfrm>
        </p:grpSpPr>
        <p:sp>
          <p:nvSpPr>
            <p:cNvPr id="726020" name="Line 4"/>
            <p:cNvSpPr>
              <a:spLocks noChangeShapeType="1"/>
            </p:cNvSpPr>
            <p:nvPr/>
          </p:nvSpPr>
          <p:spPr bwMode="auto">
            <a:xfrm>
              <a:off x="1609" y="1891"/>
              <a:ext cx="186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6021" name="Text Box 5"/>
            <p:cNvSpPr txBox="1">
              <a:spLocks noChangeArrowheads="1"/>
            </p:cNvSpPr>
            <p:nvPr/>
          </p:nvSpPr>
          <p:spPr bwMode="auto">
            <a:xfrm>
              <a:off x="1292" y="1570"/>
              <a:ext cx="2540"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波兰表示     运算对象     表达式</a:t>
              </a:r>
            </a:p>
          </p:txBody>
        </p:sp>
        <p:sp>
          <p:nvSpPr>
            <p:cNvPr id="726022" name="Line 6"/>
            <p:cNvSpPr>
              <a:spLocks noChangeShapeType="1"/>
            </p:cNvSpPr>
            <p:nvPr/>
          </p:nvSpPr>
          <p:spPr bwMode="auto">
            <a:xfrm flipH="1">
              <a:off x="2335" y="1801"/>
              <a:ext cx="59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6023" name="Freeform 7"/>
            <p:cNvSpPr>
              <a:spLocks/>
            </p:cNvSpPr>
            <p:nvPr/>
          </p:nvSpPr>
          <p:spPr bwMode="auto">
            <a:xfrm>
              <a:off x="2108" y="1891"/>
              <a:ext cx="499" cy="233"/>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6024" name="Freeform 8"/>
            <p:cNvSpPr>
              <a:spLocks/>
            </p:cNvSpPr>
            <p:nvPr/>
          </p:nvSpPr>
          <p:spPr bwMode="auto">
            <a:xfrm flipH="1">
              <a:off x="2607" y="1891"/>
              <a:ext cx="499" cy="233"/>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6025" name="Line 9"/>
            <p:cNvSpPr>
              <a:spLocks noChangeShapeType="1"/>
            </p:cNvSpPr>
            <p:nvPr/>
          </p:nvSpPr>
          <p:spPr bwMode="auto">
            <a:xfrm>
              <a:off x="2607" y="2663"/>
              <a:ext cx="0" cy="771"/>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6026" name="Text Box 10"/>
            <p:cNvSpPr txBox="1">
              <a:spLocks noChangeArrowheads="1"/>
            </p:cNvSpPr>
            <p:nvPr/>
          </p:nvSpPr>
          <p:spPr bwMode="auto">
            <a:xfrm>
              <a:off x="2789" y="2024"/>
              <a:ext cx="108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运算符进栈</a:t>
              </a:r>
            </a:p>
          </p:txBody>
        </p:sp>
        <p:sp>
          <p:nvSpPr>
            <p:cNvPr id="726027" name="Line 11"/>
            <p:cNvSpPr>
              <a:spLocks noChangeShapeType="1"/>
            </p:cNvSpPr>
            <p:nvPr/>
          </p:nvSpPr>
          <p:spPr bwMode="auto">
            <a:xfrm flipH="1">
              <a:off x="2789" y="2252"/>
              <a:ext cx="136" cy="226"/>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6028" name="Text Box 12"/>
            <p:cNvSpPr txBox="1">
              <a:spLocks noChangeArrowheads="1"/>
            </p:cNvSpPr>
            <p:nvPr/>
          </p:nvSpPr>
          <p:spPr bwMode="auto">
            <a:xfrm>
              <a:off x="2588" y="2617"/>
              <a:ext cx="291" cy="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运算符栈</a:t>
              </a:r>
            </a:p>
          </p:txBody>
        </p:sp>
        <p:sp>
          <p:nvSpPr>
            <p:cNvPr id="726029" name="Text Box 13"/>
            <p:cNvSpPr txBox="1">
              <a:spLocks noChangeArrowheads="1"/>
            </p:cNvSpPr>
            <p:nvPr/>
          </p:nvSpPr>
          <p:spPr bwMode="auto">
            <a:xfrm>
              <a:off x="1791" y="2023"/>
              <a:ext cx="454"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退栈</a:t>
              </a:r>
            </a:p>
          </p:txBody>
        </p:sp>
        <p:sp>
          <p:nvSpPr>
            <p:cNvPr id="726030" name="Line 14"/>
            <p:cNvSpPr>
              <a:spLocks noChangeShapeType="1"/>
            </p:cNvSpPr>
            <p:nvPr/>
          </p:nvSpPr>
          <p:spPr bwMode="auto">
            <a:xfrm flipH="1" flipV="1">
              <a:off x="2244" y="2209"/>
              <a:ext cx="182" cy="272"/>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sp>
        <p:nvSpPr>
          <p:cNvPr id="726031" name="Text Box 15"/>
          <p:cNvSpPr txBox="1">
            <a:spLocks noChangeArrowheads="1"/>
          </p:cNvSpPr>
          <p:nvPr/>
        </p:nvSpPr>
        <p:spPr bwMode="auto">
          <a:xfrm>
            <a:off x="2640014" y="5734051"/>
            <a:ext cx="626427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比栈顶高进栈，比栈顶低或相同的退栈</a:t>
            </a:r>
          </a:p>
        </p:txBody>
      </p:sp>
    </p:spTree>
    <p:extLst>
      <p:ext uri="{BB962C8B-B14F-4D97-AF65-F5344CB8AC3E}">
        <p14:creationId xmlns:p14="http://schemas.microsoft.com/office/powerpoint/2010/main" val="314244039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42" name="Rectangle 2"/>
          <p:cNvSpPr>
            <a:spLocks noGrp="1" noChangeArrowheads="1"/>
          </p:cNvSpPr>
          <p:nvPr>
            <p:ph type="body" idx="1"/>
          </p:nvPr>
        </p:nvSpPr>
        <p:spPr>
          <a:xfrm>
            <a:off x="1981200" y="685800"/>
            <a:ext cx="8193088" cy="655638"/>
          </a:xfrm>
        </p:spPr>
        <p:txBody>
          <a:bodyPr/>
          <a:lstStyle/>
          <a:p>
            <a:pPr algn="just">
              <a:buFont typeface="Wingdings" panose="05000000000000000000" pitchFamily="2" charset="2"/>
              <a:buNone/>
            </a:pPr>
            <a:r>
              <a:rPr lang="en-US" altLang="zh-CN" sz="1600" b="1">
                <a:latin typeface="宋体" panose="02010600030101010101" pitchFamily="2" charset="-122"/>
              </a:rPr>
              <a:t> </a:t>
            </a:r>
            <a:r>
              <a:rPr lang="zh-CN" altLang="en-US" sz="2400" b="1">
                <a:latin typeface="Times New Roman" panose="02020603050405020304" pitchFamily="18" charset="0"/>
              </a:rPr>
              <a:t>下面用图解形式来说明</a:t>
            </a:r>
            <a:r>
              <a:rPr lang="en-US" altLang="zh-CN" sz="2400" b="1">
                <a:latin typeface="Times New Roman" panose="02020603050405020304" pitchFamily="18" charset="0"/>
              </a:rPr>
              <a:t>A+B*C</a:t>
            </a:r>
            <a:r>
              <a:rPr lang="zh-CN" altLang="en-US" sz="2400" b="1">
                <a:latin typeface="Times New Roman" panose="02020603050405020304" pitchFamily="18" charset="0"/>
              </a:rPr>
              <a:t>形成的过程。</a:t>
            </a:r>
            <a:endParaRPr lang="zh-CN" altLang="en-US" sz="2400">
              <a:solidFill>
                <a:srgbClr val="FF3399"/>
              </a:solidFill>
              <a:latin typeface="Times New Roman" panose="02020603050405020304" pitchFamily="18" charset="0"/>
            </a:endParaRPr>
          </a:p>
        </p:txBody>
      </p:sp>
      <p:sp>
        <p:nvSpPr>
          <p:cNvPr id="727043" name="Line 3"/>
          <p:cNvSpPr>
            <a:spLocks noChangeShapeType="1"/>
          </p:cNvSpPr>
          <p:nvPr/>
        </p:nvSpPr>
        <p:spPr bwMode="auto">
          <a:xfrm>
            <a:off x="3575050" y="2928938"/>
            <a:ext cx="295275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7044" name="Text Box 4"/>
          <p:cNvSpPr txBox="1">
            <a:spLocks noChangeArrowheads="1"/>
          </p:cNvSpPr>
          <p:nvPr/>
        </p:nvSpPr>
        <p:spPr bwMode="auto">
          <a:xfrm>
            <a:off x="3576638" y="2492376"/>
            <a:ext cx="10080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a:t>
            </a:r>
          </a:p>
        </p:txBody>
      </p:sp>
      <p:sp>
        <p:nvSpPr>
          <p:cNvPr id="727045" name="Freeform 5"/>
          <p:cNvSpPr>
            <a:spLocks/>
          </p:cNvSpPr>
          <p:nvPr/>
        </p:nvSpPr>
        <p:spPr bwMode="auto">
          <a:xfrm>
            <a:off x="4367213" y="2928938"/>
            <a:ext cx="792162"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7046" name="Freeform 6"/>
          <p:cNvSpPr>
            <a:spLocks/>
          </p:cNvSpPr>
          <p:nvPr/>
        </p:nvSpPr>
        <p:spPr bwMode="auto">
          <a:xfrm flipH="1">
            <a:off x="5159376" y="2928938"/>
            <a:ext cx="792163"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7047" name="Line 7"/>
          <p:cNvSpPr>
            <a:spLocks noChangeShapeType="1"/>
          </p:cNvSpPr>
          <p:nvPr/>
        </p:nvSpPr>
        <p:spPr bwMode="auto">
          <a:xfrm>
            <a:off x="5159375" y="4154488"/>
            <a:ext cx="0" cy="12239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7048" name="Text Box 8"/>
          <p:cNvSpPr txBox="1">
            <a:spLocks noChangeArrowheads="1"/>
          </p:cNvSpPr>
          <p:nvPr/>
        </p:nvSpPr>
        <p:spPr bwMode="auto">
          <a:xfrm>
            <a:off x="7032626" y="3500439"/>
            <a:ext cx="3635375" cy="396875"/>
          </a:xfrm>
          <a:prstGeom prst="rect">
            <a:avLst/>
          </a:prstGeom>
          <a:solidFill>
            <a:schemeClr val="bg1"/>
          </a:solidFill>
          <a:ln>
            <a:noFill/>
          </a:ln>
          <a:effectLst>
            <a:prstShdw prst="shdw18" dist="17961" dir="13500000">
              <a:srgbClr val="6600CC">
                <a:gamma/>
                <a:shade val="60000"/>
                <a:invGamma/>
              </a:srgbClr>
            </a:prstShdw>
          </a:effectLst>
        </p:spPr>
        <p:txBody>
          <a:bodyPr>
            <a:spAutoFit/>
          </a:bodyPr>
          <a:lstStyle/>
          <a:p>
            <a:pPr>
              <a:spcBef>
                <a:spcPct val="50000"/>
              </a:spcBef>
              <a:buFontTx/>
              <a:buNone/>
            </a:pPr>
            <a:r>
              <a:rPr lang="zh-CN" altLang="en-US" sz="2000">
                <a:effectLst>
                  <a:outerShdw blurRad="38100" dist="38100" dir="2700000" algn="tl">
                    <a:srgbClr val="000000"/>
                  </a:outerShdw>
                </a:effectLst>
                <a:latin typeface="Arial" panose="020B0604020202020204" pitchFamily="34" charset="0"/>
              </a:rPr>
              <a:t>运算对象</a:t>
            </a:r>
            <a:r>
              <a:rPr lang="en-US" altLang="zh-CN" sz="2000">
                <a:effectLst>
                  <a:outerShdw blurRad="38100" dist="38100" dir="2700000" algn="tl">
                    <a:srgbClr val="000000"/>
                  </a:outerShdw>
                </a:effectLst>
                <a:latin typeface="Arial" panose="020B0604020202020204" pitchFamily="34" charset="0"/>
              </a:rPr>
              <a:t>A</a:t>
            </a:r>
            <a:r>
              <a:rPr lang="zh-CN" altLang="en-US" sz="2000">
                <a:effectLst>
                  <a:outerShdw blurRad="38100" dist="38100" dir="2700000" algn="tl">
                    <a:srgbClr val="000000"/>
                  </a:outerShdw>
                </a:effectLst>
                <a:latin typeface="Arial" panose="020B0604020202020204" pitchFamily="34" charset="0"/>
              </a:rPr>
              <a:t>移进对象栈</a:t>
            </a:r>
          </a:p>
        </p:txBody>
      </p:sp>
      <p:sp>
        <p:nvSpPr>
          <p:cNvPr id="727049" name="Line 9"/>
          <p:cNvSpPr>
            <a:spLocks noChangeShapeType="1"/>
          </p:cNvSpPr>
          <p:nvPr/>
        </p:nvSpPr>
        <p:spPr bwMode="auto">
          <a:xfrm flipH="1">
            <a:off x="5448300" y="3502026"/>
            <a:ext cx="215900" cy="358775"/>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7050" name="Text Box 10"/>
          <p:cNvSpPr txBox="1">
            <a:spLocks noChangeArrowheads="1"/>
          </p:cNvSpPr>
          <p:nvPr/>
        </p:nvSpPr>
        <p:spPr bwMode="auto">
          <a:xfrm>
            <a:off x="5129511" y="4003676"/>
            <a:ext cx="461665"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lgn="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27051" name="Line 11"/>
          <p:cNvSpPr>
            <a:spLocks noChangeShapeType="1"/>
          </p:cNvSpPr>
          <p:nvPr/>
        </p:nvSpPr>
        <p:spPr bwMode="auto">
          <a:xfrm flipH="1" flipV="1">
            <a:off x="4583114" y="3433763"/>
            <a:ext cx="288925" cy="4318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7052" name="Text Box 12"/>
          <p:cNvSpPr txBox="1">
            <a:spLocks noChangeArrowheads="1"/>
          </p:cNvSpPr>
          <p:nvPr/>
        </p:nvSpPr>
        <p:spPr bwMode="auto">
          <a:xfrm>
            <a:off x="5232401" y="2492376"/>
            <a:ext cx="12239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spcBef>
                <a:spcPct val="50000"/>
              </a:spcBef>
              <a:buFontTx/>
              <a:buNone/>
            </a:pPr>
            <a:r>
              <a:rPr lang="en-US" altLang="zh-CN">
                <a:effectLst>
                  <a:outerShdw blurRad="38100" dist="38100" dir="2700000" algn="tl">
                    <a:srgbClr val="000000"/>
                  </a:outerShdw>
                </a:effectLst>
                <a:latin typeface="Arial" panose="020B0604020202020204" pitchFamily="34" charset="0"/>
              </a:rPr>
              <a:t>+B</a:t>
            </a:r>
            <a:r>
              <a:rPr lang="en-US" altLang="zh-CN">
                <a:effectLst>
                  <a:outerShdw blurRad="38100" dist="38100" dir="2700000" algn="tl">
                    <a:srgbClr val="000000"/>
                  </a:outerShdw>
                </a:effectLst>
                <a:ea typeface="宋体-方正超大字符集" pitchFamily="65" charset="-122"/>
              </a:rPr>
              <a:t>*</a:t>
            </a:r>
            <a:r>
              <a:rPr lang="en-US" altLang="zh-CN">
                <a:effectLst>
                  <a:outerShdw blurRad="38100" dist="38100" dir="2700000" algn="tl">
                    <a:srgbClr val="000000"/>
                  </a:outerShdw>
                </a:effectLst>
                <a:latin typeface="Arial" panose="020B0604020202020204" pitchFamily="34" charset="0"/>
              </a:rPr>
              <a:t>C#</a:t>
            </a:r>
          </a:p>
        </p:txBody>
      </p:sp>
      <p:sp>
        <p:nvSpPr>
          <p:cNvPr id="727053" name="Text Box 13"/>
          <p:cNvSpPr txBox="1">
            <a:spLocks noChangeArrowheads="1"/>
          </p:cNvSpPr>
          <p:nvPr/>
        </p:nvSpPr>
        <p:spPr bwMode="auto">
          <a:xfrm>
            <a:off x="2208214" y="3500439"/>
            <a:ext cx="9350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①</a:t>
            </a:r>
          </a:p>
        </p:txBody>
      </p:sp>
    </p:spTree>
    <p:extLst>
      <p:ext uri="{BB962C8B-B14F-4D97-AF65-F5344CB8AC3E}">
        <p14:creationId xmlns:p14="http://schemas.microsoft.com/office/powerpoint/2010/main" val="22940312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5763" name="Group 3"/>
          <p:cNvGrpSpPr>
            <a:grpSpLocks/>
          </p:cNvGrpSpPr>
          <p:nvPr/>
        </p:nvGrpSpPr>
        <p:grpSpPr bwMode="auto">
          <a:xfrm>
            <a:off x="9753600" y="152401"/>
            <a:ext cx="717550" cy="881063"/>
            <a:chOff x="2272" y="2026"/>
            <a:chExt cx="740" cy="987"/>
          </a:xfrm>
        </p:grpSpPr>
        <p:pic>
          <p:nvPicPr>
            <p:cNvPr id="885764" name="Picture 4" descr="UserWithDesktopComputer0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20" y="2325"/>
              <a:ext cx="592" cy="688"/>
            </a:xfrm>
            <a:prstGeom prst="rect">
              <a:avLst/>
            </a:prstGeom>
            <a:noFill/>
            <a:extLst>
              <a:ext uri="{909E8E84-426E-40DD-AFC4-6F175D3DCCD1}">
                <a14:hiddenFill xmlns:a14="http://schemas.microsoft.com/office/drawing/2010/main">
                  <a:solidFill>
                    <a:srgbClr val="FFFFFF"/>
                  </a:solidFill>
                </a14:hiddenFill>
              </a:ext>
            </a:extLst>
          </p:spPr>
        </p:pic>
        <p:pic>
          <p:nvPicPr>
            <p:cNvPr id="885765" name="Picture 5" descr="Software-Update-Servic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313728">
              <a:off x="2272" y="2026"/>
              <a:ext cx="517" cy="483"/>
            </a:xfrm>
            <a:prstGeom prst="rect">
              <a:avLst/>
            </a:prstGeom>
            <a:noFill/>
            <a:extLst>
              <a:ext uri="{909E8E84-426E-40DD-AFC4-6F175D3DCCD1}">
                <a14:hiddenFill xmlns:a14="http://schemas.microsoft.com/office/drawing/2010/main">
                  <a:solidFill>
                    <a:srgbClr val="FFFFFF"/>
                  </a:solidFill>
                </a14:hiddenFill>
              </a:ext>
            </a:extLst>
          </p:spPr>
        </p:pic>
      </p:grpSp>
      <p:sp>
        <p:nvSpPr>
          <p:cNvPr id="885766" name="AutoShape 6"/>
          <p:cNvSpPr>
            <a:spLocks noChangeArrowheads="1"/>
          </p:cNvSpPr>
          <p:nvPr/>
        </p:nvSpPr>
        <p:spPr bwMode="auto">
          <a:xfrm>
            <a:off x="1676400" y="1428750"/>
            <a:ext cx="8839200" cy="5276850"/>
          </a:xfrm>
          <a:prstGeom prst="roundRect">
            <a:avLst>
              <a:gd name="adj" fmla="val 4690"/>
            </a:avLst>
          </a:prstGeom>
          <a:noFill/>
          <a:ln w="57150">
            <a:solidFill>
              <a:srgbClr val="5FB6F1"/>
            </a:solidFill>
            <a:round/>
            <a:headEnd/>
            <a:tailEnd/>
          </a:ln>
          <a:effectLst/>
          <a:extLst>
            <a:ext uri="{909E8E84-426E-40DD-AFC4-6F175D3DCCD1}">
              <a14:hiddenFill xmlns:a14="http://schemas.microsoft.com/office/drawing/2010/main">
                <a:solidFill>
                  <a:srgbClr val="6FC5E3"/>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85767" name="AutoShape 7"/>
          <p:cNvSpPr>
            <a:spLocks noChangeArrowheads="1"/>
          </p:cNvSpPr>
          <p:nvPr/>
        </p:nvSpPr>
        <p:spPr bwMode="gray">
          <a:xfrm>
            <a:off x="2370139" y="1066800"/>
            <a:ext cx="7299325" cy="787400"/>
          </a:xfrm>
          <a:prstGeom prst="roundRect">
            <a:avLst>
              <a:gd name="adj" fmla="val 50000"/>
            </a:avLst>
          </a:prstGeom>
          <a:gradFill rotWithShape="1">
            <a:gsLst>
              <a:gs pos="0">
                <a:srgbClr val="138CDF">
                  <a:gamma/>
                  <a:shade val="46275"/>
                  <a:invGamma/>
                </a:srgbClr>
              </a:gs>
              <a:gs pos="50000">
                <a:srgbClr val="138CDF"/>
              </a:gs>
              <a:gs pos="100000">
                <a:srgbClr val="138CDF">
                  <a:gamma/>
                  <a:shade val="46275"/>
                  <a:invGamma/>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85768" name="Text Box 8"/>
          <p:cNvSpPr txBox="1">
            <a:spLocks noChangeArrowheads="1"/>
          </p:cNvSpPr>
          <p:nvPr/>
        </p:nvSpPr>
        <p:spPr bwMode="gray">
          <a:xfrm>
            <a:off x="3017838" y="1100138"/>
            <a:ext cx="6049962" cy="519112"/>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a:solidFill>
                  <a:schemeClr val="tx1"/>
                </a:solidFill>
                <a:latin typeface="Arial" panose="020B0604020202020204" pitchFamily="34" charset="0"/>
                <a:ea typeface="宋体" panose="02010600030101010101" pitchFamily="2" charset="-122"/>
              </a:defRPr>
            </a:lvl1pPr>
            <a:lvl2pPr marL="800100" indent="-342900">
              <a:spcBef>
                <a:spcPct val="0"/>
              </a:spcBef>
              <a:defRPr>
                <a:solidFill>
                  <a:schemeClr val="tx1"/>
                </a:solidFill>
                <a:latin typeface="Arial" panose="020B0604020202020204" pitchFamily="34" charset="0"/>
                <a:ea typeface="宋体" panose="02010600030101010101" pitchFamily="2" charset="-122"/>
              </a:defRPr>
            </a:lvl2pPr>
            <a:lvl3pPr marL="1257300" indent="-342900">
              <a:spcBef>
                <a:spcPct val="0"/>
              </a:spcBef>
              <a:defRPr>
                <a:solidFill>
                  <a:schemeClr val="tx1"/>
                </a:solidFill>
                <a:latin typeface="Arial" panose="020B0604020202020204" pitchFamily="34" charset="0"/>
                <a:ea typeface="宋体" panose="02010600030101010101" pitchFamily="2" charset="-122"/>
              </a:defRPr>
            </a:lvl3pPr>
            <a:lvl4pPr marL="1714500" indent="-342900">
              <a:spcBef>
                <a:spcPct val="0"/>
              </a:spcBef>
              <a:defRPr>
                <a:solidFill>
                  <a:schemeClr val="tx1"/>
                </a:solidFill>
                <a:latin typeface="Arial" panose="020B0604020202020204" pitchFamily="34" charset="0"/>
                <a:ea typeface="宋体" panose="02010600030101010101" pitchFamily="2" charset="-122"/>
              </a:defRPr>
            </a:lvl4pPr>
            <a:lvl5pPr marL="2171700" indent="-342900">
              <a:spcBef>
                <a:spcPct val="0"/>
              </a:spcBef>
              <a:defRPr>
                <a:solidFill>
                  <a:schemeClr val="tx1"/>
                </a:solidFill>
                <a:latin typeface="Arial" panose="020B0604020202020204" pitchFamily="34" charset="0"/>
                <a:ea typeface="宋体" panose="02010600030101010101" pitchFamily="2" charset="-122"/>
              </a:defRPr>
            </a:lvl5pPr>
            <a:lvl6pPr marL="26289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30861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5433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40005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0" hangingPunct="0">
              <a:buFontTx/>
              <a:buNone/>
            </a:pPr>
            <a:r>
              <a:rPr lang="zh-CN" altLang="en-US" sz="2800">
                <a:solidFill>
                  <a:srgbClr val="99FF66"/>
                </a:solidFill>
                <a:effectLst>
                  <a:outerShdw blurRad="38100" dist="38100" dir="2700000" algn="tl">
                    <a:srgbClr val="000000"/>
                  </a:outerShdw>
                </a:effectLst>
                <a:latin typeface="Times New Roman" panose="02020603050405020304" pitchFamily="18" charset="0"/>
                <a:sym typeface="Wingdings" panose="05000000000000000000" pitchFamily="2" charset="2"/>
              </a:rPr>
              <a:t>本章内容</a:t>
            </a:r>
            <a:endParaRPr lang="zh-CN" altLang="en-US" sz="2800">
              <a:solidFill>
                <a:srgbClr val="99FF66"/>
              </a:solidFill>
              <a:effectLst>
                <a:outerShdw blurRad="38100" dist="38100" dir="2700000" algn="tl">
                  <a:srgbClr val="000000"/>
                </a:outerShdw>
              </a:effectLst>
              <a:sym typeface="Wingdings" panose="05000000000000000000" pitchFamily="2" charset="2"/>
            </a:endParaRPr>
          </a:p>
        </p:txBody>
      </p:sp>
      <p:sp>
        <p:nvSpPr>
          <p:cNvPr id="885769" name="Text Box 9"/>
          <p:cNvSpPr txBox="1">
            <a:spLocks noChangeArrowheads="1"/>
          </p:cNvSpPr>
          <p:nvPr/>
        </p:nvSpPr>
        <p:spPr bwMode="auto">
          <a:xfrm>
            <a:off x="3429000" y="1946275"/>
            <a:ext cx="5486400" cy="4668838"/>
          </a:xfrm>
          <a:prstGeom prst="rect">
            <a:avLst/>
          </a:prstGeom>
          <a:noFill/>
          <a:ln w="9525" algn="ctr">
            <a:solidFill>
              <a:srgbClr val="FFFF00"/>
            </a:solidFill>
            <a:miter lim="800000"/>
            <a:headEnd/>
            <a:tailEnd/>
          </a:ln>
          <a:effectLst/>
          <a:extLst>
            <a:ext uri="{909E8E84-426E-40DD-AFC4-6F175D3DCCD1}">
              <a14:hiddenFill xmlns:a14="http://schemas.microsoft.com/office/drawing/2010/main">
                <a:solidFill>
                  <a:srgbClr val="9181E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36575">
              <a:spcBef>
                <a:spcPct val="0"/>
              </a:spcBef>
              <a:tabLst>
                <a:tab pos="1349375" algn="l"/>
              </a:tabLst>
              <a:defRPr>
                <a:solidFill>
                  <a:schemeClr val="tx1"/>
                </a:solidFill>
                <a:latin typeface="Arial" panose="020B0604020202020204" pitchFamily="34" charset="0"/>
                <a:ea typeface="宋体" panose="02010600030101010101" pitchFamily="2" charset="-122"/>
              </a:defRPr>
            </a:lvl1pPr>
            <a:lvl2pPr marL="2414588">
              <a:spcBef>
                <a:spcPct val="0"/>
              </a:spcBef>
              <a:tabLst>
                <a:tab pos="1349375" algn="l"/>
              </a:tabLst>
              <a:defRPr>
                <a:solidFill>
                  <a:schemeClr val="tx1"/>
                </a:solidFill>
                <a:latin typeface="Arial" panose="020B0604020202020204" pitchFamily="34" charset="0"/>
                <a:ea typeface="宋体" panose="02010600030101010101" pitchFamily="2" charset="-122"/>
              </a:defRPr>
            </a:lvl2pPr>
            <a:lvl3pPr marL="2593975">
              <a:spcBef>
                <a:spcPct val="0"/>
              </a:spcBef>
              <a:tabLst>
                <a:tab pos="1349375" algn="l"/>
              </a:tabLst>
              <a:defRPr>
                <a:solidFill>
                  <a:schemeClr val="tx1"/>
                </a:solidFill>
                <a:latin typeface="Arial" panose="020B0604020202020204" pitchFamily="34" charset="0"/>
                <a:ea typeface="宋体" panose="02010600030101010101" pitchFamily="2" charset="-122"/>
              </a:defRPr>
            </a:lvl3pPr>
            <a:lvl4pPr marL="2773363">
              <a:spcBef>
                <a:spcPct val="0"/>
              </a:spcBef>
              <a:tabLst>
                <a:tab pos="1349375" algn="l"/>
              </a:tabLst>
              <a:defRPr>
                <a:solidFill>
                  <a:schemeClr val="tx1"/>
                </a:solidFill>
                <a:latin typeface="Arial" panose="020B0604020202020204" pitchFamily="34" charset="0"/>
                <a:ea typeface="宋体" panose="02010600030101010101" pitchFamily="2" charset="-122"/>
              </a:defRPr>
            </a:lvl4pPr>
            <a:lvl5pPr marL="2952750">
              <a:spcBef>
                <a:spcPct val="0"/>
              </a:spcBef>
              <a:tabLst>
                <a:tab pos="1349375" algn="l"/>
              </a:tabLst>
              <a:defRPr>
                <a:solidFill>
                  <a:schemeClr val="tx1"/>
                </a:solidFill>
                <a:latin typeface="Arial" panose="020B0604020202020204" pitchFamily="34" charset="0"/>
                <a:ea typeface="宋体" panose="02010600030101010101" pitchFamily="2" charset="-122"/>
              </a:defRPr>
            </a:lvl5pPr>
            <a:lvl6pPr marL="3409950" fontAlgn="base">
              <a:spcBef>
                <a:spcPct val="0"/>
              </a:spcBef>
              <a:spcAft>
                <a:spcPct val="0"/>
              </a:spcAft>
              <a:tabLst>
                <a:tab pos="1349375" algn="l"/>
              </a:tabLst>
              <a:defRPr>
                <a:solidFill>
                  <a:schemeClr val="tx1"/>
                </a:solidFill>
                <a:latin typeface="Arial" panose="020B0604020202020204" pitchFamily="34" charset="0"/>
                <a:ea typeface="宋体" panose="02010600030101010101" pitchFamily="2" charset="-122"/>
              </a:defRPr>
            </a:lvl6pPr>
            <a:lvl7pPr marL="3867150" fontAlgn="base">
              <a:spcBef>
                <a:spcPct val="0"/>
              </a:spcBef>
              <a:spcAft>
                <a:spcPct val="0"/>
              </a:spcAft>
              <a:tabLst>
                <a:tab pos="1349375" algn="l"/>
              </a:tabLst>
              <a:defRPr>
                <a:solidFill>
                  <a:schemeClr val="tx1"/>
                </a:solidFill>
                <a:latin typeface="Arial" panose="020B0604020202020204" pitchFamily="34" charset="0"/>
                <a:ea typeface="宋体" panose="02010600030101010101" pitchFamily="2" charset="-122"/>
              </a:defRPr>
            </a:lvl7pPr>
            <a:lvl8pPr marL="4324350" fontAlgn="base">
              <a:spcBef>
                <a:spcPct val="0"/>
              </a:spcBef>
              <a:spcAft>
                <a:spcPct val="0"/>
              </a:spcAft>
              <a:tabLst>
                <a:tab pos="1349375" algn="l"/>
              </a:tabLst>
              <a:defRPr>
                <a:solidFill>
                  <a:schemeClr val="tx1"/>
                </a:solidFill>
                <a:latin typeface="Arial" panose="020B0604020202020204" pitchFamily="34" charset="0"/>
                <a:ea typeface="宋体" panose="02010600030101010101" pitchFamily="2" charset="-122"/>
              </a:defRPr>
            </a:lvl8pPr>
            <a:lvl9pPr marL="4781550" fontAlgn="base">
              <a:spcBef>
                <a:spcPct val="0"/>
              </a:spcBef>
              <a:spcAft>
                <a:spcPct val="0"/>
              </a:spcAft>
              <a:tabLst>
                <a:tab pos="1349375" algn="l"/>
              </a:tabLst>
              <a:defRPr>
                <a:solidFill>
                  <a:schemeClr val="tx1"/>
                </a:solidFill>
                <a:latin typeface="Arial" panose="020B0604020202020204" pitchFamily="34" charset="0"/>
                <a:ea typeface="宋体" panose="02010600030101010101" pitchFamily="2" charset="-122"/>
              </a:defRPr>
            </a:lvl9pPr>
          </a:lstStyle>
          <a:p>
            <a:pPr eaLnBrk="0" hangingPunct="0">
              <a:spcAft>
                <a:spcPct val="20000"/>
              </a:spcAft>
              <a:buFontTx/>
              <a:buNone/>
            </a:pPr>
            <a:r>
              <a:rPr kumimoji="1" lang="en-US" altLang="zh-CN" dirty="0">
                <a:effectLst>
                  <a:outerShdw blurRad="38100" dist="38100" dir="2700000" algn="tl">
                    <a:srgbClr val="000000"/>
                  </a:outerShdw>
                </a:effectLst>
                <a:latin typeface="Times New Roman" panose="02020603050405020304" pitchFamily="18" charset="0"/>
                <a:cs typeface="Arial" panose="020B0604020202020204" pitchFamily="34" charset="0"/>
              </a:rPr>
              <a:t>§5.3 </a:t>
            </a:r>
            <a:r>
              <a:rPr kumimoji="1" lang="zh-CN" altLang="en-US" dirty="0">
                <a:effectLst>
                  <a:outerShdw blurRad="38100" dist="38100" dir="2700000" algn="tl">
                    <a:srgbClr val="000000"/>
                  </a:outerShdw>
                </a:effectLst>
                <a:latin typeface="Times New Roman" panose="02020603050405020304" pitchFamily="18" charset="0"/>
                <a:cs typeface="Arial" panose="020B0604020202020204" pitchFamily="34" charset="0"/>
              </a:rPr>
              <a:t>自底向上语法制导翻译</a:t>
            </a:r>
          </a:p>
          <a:p>
            <a:pPr eaLnBrk="0" hangingPunct="0">
              <a:spcAft>
                <a:spcPct val="20000"/>
              </a:spcAft>
              <a:buFontTx/>
              <a:buNone/>
            </a:pPr>
            <a:r>
              <a:rPr kumimoji="1" lang="zh-CN" altLang="en-US" dirty="0">
                <a:effectLst>
                  <a:outerShdw blurRad="38100" dist="38100" dir="2700000" algn="tl">
                    <a:srgbClr val="000000"/>
                  </a:outerShdw>
                </a:effectLst>
                <a:latin typeface="Times New Roman" panose="02020603050405020304" pitchFamily="18" charset="0"/>
                <a:cs typeface="Arial" panose="020B0604020202020204" pitchFamily="34" charset="0"/>
              </a:rPr>
              <a:t>   一、简单算术表达式和赋值语句的翻译</a:t>
            </a:r>
          </a:p>
          <a:p>
            <a:pPr eaLnBrk="0" hangingPunct="0">
              <a:spcAft>
                <a:spcPct val="20000"/>
              </a:spcAft>
              <a:buFontTx/>
              <a:buNone/>
            </a:pPr>
            <a:r>
              <a:rPr kumimoji="1" lang="zh-CN" altLang="en-US" dirty="0">
                <a:effectLst>
                  <a:outerShdw blurRad="38100" dist="38100" dir="2700000" algn="tl">
                    <a:srgbClr val="000000"/>
                  </a:outerShdw>
                </a:effectLst>
                <a:latin typeface="Times New Roman" panose="02020603050405020304" pitchFamily="18" charset="0"/>
                <a:cs typeface="Arial" panose="020B0604020202020204" pitchFamily="34" charset="0"/>
              </a:rPr>
              <a:t>   二、布尔表达式的翻译</a:t>
            </a:r>
          </a:p>
          <a:p>
            <a:pPr eaLnBrk="0" hangingPunct="0">
              <a:spcAft>
                <a:spcPct val="20000"/>
              </a:spcAft>
              <a:buFontTx/>
              <a:buNone/>
            </a:pPr>
            <a:r>
              <a:rPr kumimoji="1" lang="zh-CN" altLang="en-US" dirty="0">
                <a:effectLst>
                  <a:outerShdw blurRad="38100" dist="38100" dir="2700000" algn="tl">
                    <a:srgbClr val="000000"/>
                  </a:outerShdw>
                </a:effectLst>
                <a:latin typeface="Times New Roman" panose="02020603050405020304" pitchFamily="18" charset="0"/>
                <a:cs typeface="Arial" panose="020B0604020202020204" pitchFamily="34" charset="0"/>
              </a:rPr>
              <a:t>   三、控制语句翻译</a:t>
            </a:r>
          </a:p>
          <a:p>
            <a:pPr eaLnBrk="0" hangingPunct="0">
              <a:spcAft>
                <a:spcPct val="20000"/>
              </a:spcAft>
              <a:buFontTx/>
              <a:buNone/>
            </a:pPr>
            <a:r>
              <a:rPr kumimoji="1" lang="zh-CN" altLang="en-US" dirty="0">
                <a:effectLst>
                  <a:outerShdw blurRad="38100" dist="38100" dir="2700000" algn="tl">
                    <a:srgbClr val="000000"/>
                  </a:outerShdw>
                </a:effectLst>
                <a:latin typeface="Times New Roman" panose="02020603050405020304" pitchFamily="18" charset="0"/>
                <a:cs typeface="Arial" panose="020B0604020202020204" pitchFamily="34" charset="0"/>
              </a:rPr>
              <a:t>*************************************</a:t>
            </a:r>
          </a:p>
          <a:p>
            <a:pPr eaLnBrk="0" hangingPunct="0">
              <a:spcAft>
                <a:spcPct val="20000"/>
              </a:spcAft>
              <a:buFontTx/>
              <a:buNone/>
            </a:pPr>
            <a:r>
              <a:rPr kumimoji="1" lang="zh-CN" altLang="en-US"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   四、数组元素的翻译</a:t>
            </a:r>
          </a:p>
          <a:p>
            <a:pPr eaLnBrk="0" hangingPunct="0">
              <a:spcAft>
                <a:spcPct val="20000"/>
              </a:spcAft>
              <a:buFontTx/>
              <a:buNone/>
            </a:pPr>
            <a:r>
              <a:rPr kumimoji="1" lang="zh-CN" altLang="en-US"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   五、过程语句的翻译</a:t>
            </a:r>
          </a:p>
          <a:p>
            <a:pPr eaLnBrk="0" hangingPunct="0">
              <a:spcAft>
                <a:spcPct val="20000"/>
              </a:spcAft>
              <a:buFontTx/>
              <a:buNone/>
            </a:pPr>
            <a:r>
              <a:rPr kumimoji="1" lang="zh-CN" altLang="en-US"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   六、说明语句的翻译</a:t>
            </a:r>
          </a:p>
          <a:p>
            <a:pPr eaLnBrk="0" hangingPunct="0">
              <a:spcAft>
                <a:spcPct val="20000"/>
              </a:spcAft>
              <a:buFontTx/>
              <a:buNone/>
            </a:pPr>
            <a:r>
              <a:rPr kumimoji="1" lang="en-US" altLang="zh-CN"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§5.4 </a:t>
            </a:r>
            <a:r>
              <a:rPr kumimoji="1" lang="zh-CN" altLang="en-US"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自顶向下语法制导翻译</a:t>
            </a:r>
          </a:p>
          <a:p>
            <a:pPr eaLnBrk="0" hangingPunct="0">
              <a:spcAft>
                <a:spcPct val="20000"/>
              </a:spcAft>
              <a:buFontTx/>
              <a:buNone/>
            </a:pPr>
            <a:r>
              <a:rPr kumimoji="1" lang="zh-CN" altLang="en-US"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   一、递归下降的语法制导翻译</a:t>
            </a:r>
          </a:p>
          <a:p>
            <a:pPr eaLnBrk="0" hangingPunct="0">
              <a:spcAft>
                <a:spcPct val="20000"/>
              </a:spcAft>
              <a:buFontTx/>
              <a:buNone/>
            </a:pPr>
            <a:r>
              <a:rPr kumimoji="1" lang="zh-CN" altLang="en-US"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   二、</a:t>
            </a:r>
            <a:r>
              <a:rPr kumimoji="1" lang="en-US" altLang="zh-CN"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LL(1)</a:t>
            </a:r>
            <a:r>
              <a:rPr kumimoji="1" lang="zh-CN" altLang="en-US"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语法制导翻译</a:t>
            </a:r>
          </a:p>
          <a:p>
            <a:pPr eaLnBrk="0" hangingPunct="0">
              <a:spcAft>
                <a:spcPct val="20000"/>
              </a:spcAft>
              <a:buFontTx/>
              <a:buNone/>
            </a:pPr>
            <a:r>
              <a:rPr kumimoji="1" lang="en-US" altLang="zh-CN"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§5.5 </a:t>
            </a:r>
            <a:r>
              <a:rPr kumimoji="1" lang="zh-CN" altLang="en-US"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属性文法与属性翻译</a:t>
            </a:r>
          </a:p>
          <a:p>
            <a:pPr eaLnBrk="0" hangingPunct="0">
              <a:spcAft>
                <a:spcPct val="20000"/>
              </a:spcAft>
              <a:buFontTx/>
              <a:buNone/>
            </a:pPr>
            <a:r>
              <a:rPr kumimoji="1" lang="zh-CN" altLang="en-US"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   一、属性文法与</a:t>
            </a:r>
            <a:r>
              <a:rPr kumimoji="1" lang="en-US" altLang="zh-CN"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L</a:t>
            </a:r>
            <a:r>
              <a:rPr kumimoji="1" lang="zh-CN" altLang="en-US"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属性文法</a:t>
            </a:r>
          </a:p>
          <a:p>
            <a:pPr eaLnBrk="0" hangingPunct="0">
              <a:spcAft>
                <a:spcPct val="20000"/>
              </a:spcAft>
              <a:buFontTx/>
              <a:buNone/>
            </a:pPr>
            <a:r>
              <a:rPr kumimoji="1" lang="zh-CN" altLang="en-US" dirty="0">
                <a:solidFill>
                  <a:srgbClr val="FFFF00"/>
                </a:solidFill>
                <a:effectLst>
                  <a:outerShdw blurRad="38100" dist="38100" dir="2700000" algn="tl">
                    <a:srgbClr val="000000"/>
                  </a:outerShdw>
                </a:effectLst>
                <a:latin typeface="Times New Roman" panose="02020603050405020304" pitchFamily="18" charset="0"/>
                <a:cs typeface="Arial" panose="020B0604020202020204" pitchFamily="34" charset="0"/>
              </a:rPr>
              <a:t>   二、属性翻译</a:t>
            </a:r>
          </a:p>
        </p:txBody>
      </p:sp>
      <p:pic>
        <p:nvPicPr>
          <p:cNvPr id="885770" name="Picture 10" descr="953"/>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9144000" y="4953000"/>
            <a:ext cx="1143000" cy="152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100956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885763"/>
                                        </p:tgtEl>
                                        <p:attrNameLst>
                                          <p:attrName>style.visibility</p:attrName>
                                        </p:attrNameLst>
                                      </p:cBhvr>
                                      <p:to>
                                        <p:strVal val="visible"/>
                                      </p:to>
                                    </p:set>
                                    <p:animEffect transition="in" filter="fade">
                                      <p:cBhvr>
                                        <p:cTn id="7" dur="2000"/>
                                        <p:tgtEl>
                                          <p:spTgt spid="885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8066" name="Rectangle 2"/>
          <p:cNvSpPr>
            <a:spLocks noGrp="1" noChangeArrowheads="1"/>
          </p:cNvSpPr>
          <p:nvPr>
            <p:ph type="body" idx="1"/>
          </p:nvPr>
        </p:nvSpPr>
        <p:spPr>
          <a:xfrm>
            <a:off x="1981200" y="685800"/>
            <a:ext cx="8193088" cy="655638"/>
          </a:xfrm>
        </p:spPr>
        <p:txBody>
          <a:bodyPr/>
          <a:lstStyle/>
          <a:p>
            <a:pPr algn="just">
              <a:buFont typeface="Wingdings" panose="05000000000000000000" pitchFamily="2" charset="2"/>
              <a:buNone/>
            </a:pPr>
            <a:r>
              <a:rPr lang="en-US" altLang="zh-CN" sz="1600" b="1">
                <a:latin typeface="宋体" panose="02010600030101010101" pitchFamily="2" charset="-122"/>
              </a:rPr>
              <a:t> </a:t>
            </a:r>
            <a:r>
              <a:rPr lang="zh-CN" altLang="en-US" sz="2400" b="1">
                <a:latin typeface="Times New Roman" panose="02020603050405020304" pitchFamily="18" charset="0"/>
              </a:rPr>
              <a:t>下面用图解形式来说明</a:t>
            </a:r>
            <a:r>
              <a:rPr lang="en-US" altLang="zh-CN" sz="2400" b="1">
                <a:latin typeface="Times New Roman" panose="02020603050405020304" pitchFamily="18" charset="0"/>
              </a:rPr>
              <a:t>A+B*C</a:t>
            </a:r>
            <a:r>
              <a:rPr lang="zh-CN" altLang="en-US" sz="2400" b="1">
                <a:latin typeface="Times New Roman" panose="02020603050405020304" pitchFamily="18" charset="0"/>
              </a:rPr>
              <a:t>形成的过程。</a:t>
            </a:r>
            <a:endParaRPr lang="zh-CN" altLang="en-US" sz="2400">
              <a:solidFill>
                <a:srgbClr val="FF3399"/>
              </a:solidFill>
              <a:latin typeface="Times New Roman" panose="02020603050405020304" pitchFamily="18" charset="0"/>
            </a:endParaRPr>
          </a:p>
        </p:txBody>
      </p:sp>
      <p:sp>
        <p:nvSpPr>
          <p:cNvPr id="728067" name="Line 3"/>
          <p:cNvSpPr>
            <a:spLocks noChangeShapeType="1"/>
          </p:cNvSpPr>
          <p:nvPr/>
        </p:nvSpPr>
        <p:spPr bwMode="auto">
          <a:xfrm>
            <a:off x="3575050" y="2928938"/>
            <a:ext cx="295275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8068" name="Text Box 4"/>
          <p:cNvSpPr txBox="1">
            <a:spLocks noChangeArrowheads="1"/>
          </p:cNvSpPr>
          <p:nvPr/>
        </p:nvSpPr>
        <p:spPr bwMode="auto">
          <a:xfrm>
            <a:off x="3576638" y="2492376"/>
            <a:ext cx="10080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a:t>
            </a:r>
          </a:p>
        </p:txBody>
      </p:sp>
      <p:sp>
        <p:nvSpPr>
          <p:cNvPr id="728069" name="Freeform 5"/>
          <p:cNvSpPr>
            <a:spLocks/>
          </p:cNvSpPr>
          <p:nvPr/>
        </p:nvSpPr>
        <p:spPr bwMode="auto">
          <a:xfrm>
            <a:off x="4367213" y="2928938"/>
            <a:ext cx="792162"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8070" name="Freeform 6"/>
          <p:cNvSpPr>
            <a:spLocks/>
          </p:cNvSpPr>
          <p:nvPr/>
        </p:nvSpPr>
        <p:spPr bwMode="auto">
          <a:xfrm flipH="1">
            <a:off x="5159376" y="2928938"/>
            <a:ext cx="792163"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8071" name="Line 7"/>
          <p:cNvSpPr>
            <a:spLocks noChangeShapeType="1"/>
          </p:cNvSpPr>
          <p:nvPr/>
        </p:nvSpPr>
        <p:spPr bwMode="auto">
          <a:xfrm>
            <a:off x="5159375" y="4154488"/>
            <a:ext cx="0" cy="12239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8072" name="Text Box 8"/>
          <p:cNvSpPr txBox="1">
            <a:spLocks noChangeArrowheads="1"/>
          </p:cNvSpPr>
          <p:nvPr/>
        </p:nvSpPr>
        <p:spPr bwMode="auto">
          <a:xfrm>
            <a:off x="7032626" y="3500439"/>
            <a:ext cx="3635375" cy="396875"/>
          </a:xfrm>
          <a:prstGeom prst="rect">
            <a:avLst/>
          </a:prstGeom>
          <a:solidFill>
            <a:schemeClr val="bg1"/>
          </a:solidFill>
          <a:ln>
            <a:noFill/>
          </a:ln>
          <a:effectLst>
            <a:prstShdw prst="shdw18" dist="17961" dir="13500000">
              <a:srgbClr val="6600CC">
                <a:gamma/>
                <a:shade val="60000"/>
                <a:invGamma/>
              </a:srgbClr>
            </a:prstShdw>
          </a:effectLst>
        </p:spPr>
        <p:txBody>
          <a:bodyPr>
            <a:spAutoFit/>
          </a:bodyPr>
          <a:lstStyle/>
          <a:p>
            <a:pPr>
              <a:spcBef>
                <a:spcPct val="50000"/>
              </a:spcBef>
              <a:buFontTx/>
              <a:buNone/>
            </a:pPr>
            <a:r>
              <a:rPr lang="zh-CN" altLang="en-US" sz="2000">
                <a:effectLst>
                  <a:outerShdw blurRad="38100" dist="38100" dir="2700000" algn="tl">
                    <a:srgbClr val="000000"/>
                  </a:outerShdw>
                </a:effectLst>
                <a:latin typeface="Arial" panose="020B0604020202020204" pitchFamily="34" charset="0"/>
              </a:rPr>
              <a:t>＋</a:t>
            </a:r>
            <a:r>
              <a:rPr lang="en-US" altLang="zh-CN" sz="2000">
                <a:effectLst>
                  <a:outerShdw blurRad="38100" dist="38100" dir="2700000" algn="tl">
                    <a:srgbClr val="000000"/>
                  </a:outerShdw>
                </a:effectLst>
                <a:latin typeface="Arial" panose="020B0604020202020204" pitchFamily="34" charset="0"/>
              </a:rPr>
              <a:t>&gt;#</a:t>
            </a:r>
            <a:r>
              <a:rPr lang="zh-CN" altLang="en-US" sz="2000">
                <a:effectLst>
                  <a:outerShdw blurRad="38100" dist="38100" dir="2700000" algn="tl">
                    <a:srgbClr val="000000"/>
                  </a:outerShdw>
                </a:effectLst>
                <a:latin typeface="Arial" panose="020B0604020202020204" pitchFamily="34" charset="0"/>
              </a:rPr>
              <a:t>，＋向下进运算符栈</a:t>
            </a:r>
          </a:p>
        </p:txBody>
      </p:sp>
      <p:sp>
        <p:nvSpPr>
          <p:cNvPr id="728073" name="Line 9"/>
          <p:cNvSpPr>
            <a:spLocks noChangeShapeType="1"/>
          </p:cNvSpPr>
          <p:nvPr/>
        </p:nvSpPr>
        <p:spPr bwMode="auto">
          <a:xfrm flipH="1">
            <a:off x="5448300" y="3502026"/>
            <a:ext cx="215900" cy="358775"/>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8074" name="Text Box 10"/>
          <p:cNvSpPr txBox="1">
            <a:spLocks noChangeArrowheads="1"/>
          </p:cNvSpPr>
          <p:nvPr/>
        </p:nvSpPr>
        <p:spPr bwMode="auto">
          <a:xfrm>
            <a:off x="5132389" y="4003676"/>
            <a:ext cx="458787"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lgn="r">
              <a:spcBef>
                <a:spcPct val="50000"/>
              </a:spcBef>
              <a:buFontTx/>
              <a:buNone/>
            </a:pPr>
            <a:r>
              <a:rPr lang="zh-CN" altLang="en-US">
                <a:effectLst>
                  <a:outerShdw blurRad="38100" dist="38100" dir="2700000" algn="tl">
                    <a:srgbClr val="000000"/>
                  </a:outerShdw>
                </a:effectLst>
                <a:latin typeface="Arial" panose="020B0604020202020204" pitchFamily="34" charset="0"/>
              </a:rPr>
              <a:t>＋</a:t>
            </a:r>
            <a:r>
              <a:rPr lang="en-US" altLang="zh-CN">
                <a:effectLst>
                  <a:outerShdw blurRad="38100" dist="38100" dir="2700000" algn="tl">
                    <a:srgbClr val="000000"/>
                  </a:outerShdw>
                </a:effectLst>
                <a:latin typeface="Arial" panose="020B0604020202020204" pitchFamily="34" charset="0"/>
              </a:rPr>
              <a:t>#</a:t>
            </a:r>
          </a:p>
        </p:txBody>
      </p:sp>
      <p:sp>
        <p:nvSpPr>
          <p:cNvPr id="728075" name="Line 11"/>
          <p:cNvSpPr>
            <a:spLocks noChangeShapeType="1"/>
          </p:cNvSpPr>
          <p:nvPr/>
        </p:nvSpPr>
        <p:spPr bwMode="auto">
          <a:xfrm flipH="1" flipV="1">
            <a:off x="4583114" y="3433763"/>
            <a:ext cx="288925" cy="4318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8076" name="Text Box 12"/>
          <p:cNvSpPr txBox="1">
            <a:spLocks noChangeArrowheads="1"/>
          </p:cNvSpPr>
          <p:nvPr/>
        </p:nvSpPr>
        <p:spPr bwMode="auto">
          <a:xfrm>
            <a:off x="5232401" y="2492376"/>
            <a:ext cx="12239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spcBef>
                <a:spcPct val="50000"/>
              </a:spcBef>
              <a:buFontTx/>
              <a:buNone/>
            </a:pPr>
            <a:r>
              <a:rPr lang="en-US" altLang="zh-CN">
                <a:effectLst>
                  <a:outerShdw blurRad="38100" dist="38100" dir="2700000" algn="tl">
                    <a:srgbClr val="000000"/>
                  </a:outerShdw>
                </a:effectLst>
                <a:latin typeface="Arial" panose="020B0604020202020204" pitchFamily="34" charset="0"/>
              </a:rPr>
              <a:t>B</a:t>
            </a:r>
            <a:r>
              <a:rPr lang="en-US" altLang="zh-CN">
                <a:effectLst>
                  <a:outerShdw blurRad="38100" dist="38100" dir="2700000" algn="tl">
                    <a:srgbClr val="000000"/>
                  </a:outerShdw>
                </a:effectLst>
                <a:ea typeface="宋体-方正超大字符集" pitchFamily="65" charset="-122"/>
              </a:rPr>
              <a:t>*</a:t>
            </a:r>
            <a:r>
              <a:rPr lang="en-US" altLang="zh-CN">
                <a:effectLst>
                  <a:outerShdw blurRad="38100" dist="38100" dir="2700000" algn="tl">
                    <a:srgbClr val="000000"/>
                  </a:outerShdw>
                </a:effectLst>
                <a:latin typeface="Arial" panose="020B0604020202020204" pitchFamily="34" charset="0"/>
              </a:rPr>
              <a:t>C#</a:t>
            </a:r>
          </a:p>
        </p:txBody>
      </p:sp>
      <p:sp>
        <p:nvSpPr>
          <p:cNvPr id="728077" name="Text Box 13"/>
          <p:cNvSpPr txBox="1">
            <a:spLocks noChangeArrowheads="1"/>
          </p:cNvSpPr>
          <p:nvPr/>
        </p:nvSpPr>
        <p:spPr bwMode="auto">
          <a:xfrm>
            <a:off x="2208214" y="3500439"/>
            <a:ext cx="9350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宋体" panose="02010600030101010101" pitchFamily="2" charset="-122"/>
              </a:rPr>
              <a:t>②</a:t>
            </a:r>
          </a:p>
        </p:txBody>
      </p:sp>
    </p:spTree>
    <p:extLst>
      <p:ext uri="{BB962C8B-B14F-4D97-AF65-F5344CB8AC3E}">
        <p14:creationId xmlns:p14="http://schemas.microsoft.com/office/powerpoint/2010/main" val="125384245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9090" name="Rectangle 2"/>
          <p:cNvSpPr>
            <a:spLocks noGrp="1" noChangeArrowheads="1"/>
          </p:cNvSpPr>
          <p:nvPr>
            <p:ph type="body" idx="1"/>
          </p:nvPr>
        </p:nvSpPr>
        <p:spPr>
          <a:xfrm>
            <a:off x="1981200" y="685800"/>
            <a:ext cx="8193088" cy="655638"/>
          </a:xfrm>
        </p:spPr>
        <p:txBody>
          <a:bodyPr/>
          <a:lstStyle/>
          <a:p>
            <a:pPr algn="just">
              <a:buFont typeface="Wingdings" panose="05000000000000000000" pitchFamily="2" charset="2"/>
              <a:buNone/>
            </a:pPr>
            <a:r>
              <a:rPr lang="en-US" altLang="zh-CN" sz="1600" b="1">
                <a:latin typeface="Times New Roman" panose="02020603050405020304" pitchFamily="18" charset="0"/>
              </a:rPr>
              <a:t> </a:t>
            </a:r>
            <a:r>
              <a:rPr lang="zh-CN" altLang="en-US" sz="2400" b="1">
                <a:latin typeface="Times New Roman" panose="02020603050405020304" pitchFamily="18" charset="0"/>
              </a:rPr>
              <a:t>下面用图解形式来说明</a:t>
            </a:r>
            <a:r>
              <a:rPr lang="en-US" altLang="zh-CN" sz="2400" b="1">
                <a:latin typeface="Times New Roman" panose="02020603050405020304" pitchFamily="18" charset="0"/>
              </a:rPr>
              <a:t>A+B*C</a:t>
            </a:r>
            <a:r>
              <a:rPr lang="zh-CN" altLang="en-US" sz="2400" b="1">
                <a:latin typeface="Times New Roman" panose="02020603050405020304" pitchFamily="18" charset="0"/>
              </a:rPr>
              <a:t>形成的过程。</a:t>
            </a:r>
            <a:endParaRPr lang="zh-CN" altLang="en-US" sz="2400">
              <a:solidFill>
                <a:srgbClr val="FF3399"/>
              </a:solidFill>
              <a:latin typeface="Times New Roman" panose="02020603050405020304" pitchFamily="18" charset="0"/>
            </a:endParaRPr>
          </a:p>
        </p:txBody>
      </p:sp>
      <p:sp>
        <p:nvSpPr>
          <p:cNvPr id="729091" name="Line 3"/>
          <p:cNvSpPr>
            <a:spLocks noChangeShapeType="1"/>
          </p:cNvSpPr>
          <p:nvPr/>
        </p:nvSpPr>
        <p:spPr bwMode="auto">
          <a:xfrm>
            <a:off x="3575050" y="2928938"/>
            <a:ext cx="295275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9092" name="Text Box 4"/>
          <p:cNvSpPr txBox="1">
            <a:spLocks noChangeArrowheads="1"/>
          </p:cNvSpPr>
          <p:nvPr/>
        </p:nvSpPr>
        <p:spPr bwMode="auto">
          <a:xfrm>
            <a:off x="3576638" y="2492376"/>
            <a:ext cx="10080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AB</a:t>
            </a:r>
          </a:p>
        </p:txBody>
      </p:sp>
      <p:sp>
        <p:nvSpPr>
          <p:cNvPr id="729093" name="Freeform 5"/>
          <p:cNvSpPr>
            <a:spLocks/>
          </p:cNvSpPr>
          <p:nvPr/>
        </p:nvSpPr>
        <p:spPr bwMode="auto">
          <a:xfrm>
            <a:off x="4367213" y="2928938"/>
            <a:ext cx="792162"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9094" name="Freeform 6"/>
          <p:cNvSpPr>
            <a:spLocks/>
          </p:cNvSpPr>
          <p:nvPr/>
        </p:nvSpPr>
        <p:spPr bwMode="auto">
          <a:xfrm flipH="1">
            <a:off x="5159376" y="2928938"/>
            <a:ext cx="792163"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9095" name="Line 7"/>
          <p:cNvSpPr>
            <a:spLocks noChangeShapeType="1"/>
          </p:cNvSpPr>
          <p:nvPr/>
        </p:nvSpPr>
        <p:spPr bwMode="auto">
          <a:xfrm>
            <a:off x="5159375" y="4154488"/>
            <a:ext cx="0" cy="12239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9096" name="Text Box 8"/>
          <p:cNvSpPr txBox="1">
            <a:spLocks noChangeArrowheads="1"/>
          </p:cNvSpPr>
          <p:nvPr/>
        </p:nvSpPr>
        <p:spPr bwMode="auto">
          <a:xfrm>
            <a:off x="7032626" y="3500439"/>
            <a:ext cx="3635375" cy="396875"/>
          </a:xfrm>
          <a:prstGeom prst="rect">
            <a:avLst/>
          </a:prstGeom>
          <a:solidFill>
            <a:schemeClr val="bg1"/>
          </a:solidFill>
          <a:ln>
            <a:noFill/>
          </a:ln>
          <a:effectLst>
            <a:prstShdw prst="shdw18" dist="17961" dir="13500000">
              <a:srgbClr val="6600CC">
                <a:gamma/>
                <a:shade val="60000"/>
                <a:invGamma/>
              </a:srgbClr>
            </a:prstShdw>
          </a:effectLst>
        </p:spPr>
        <p:txBody>
          <a:bodyPr>
            <a:spAutoFit/>
          </a:bodyPr>
          <a:lstStyle/>
          <a:p>
            <a:pPr>
              <a:spcBef>
                <a:spcPct val="50000"/>
              </a:spcBef>
              <a:buFontTx/>
              <a:buNone/>
            </a:pPr>
            <a:r>
              <a:rPr lang="zh-CN" altLang="en-US" sz="2000">
                <a:effectLst>
                  <a:outerShdw blurRad="38100" dist="38100" dir="2700000" algn="tl">
                    <a:srgbClr val="000000"/>
                  </a:outerShdw>
                </a:effectLst>
                <a:latin typeface="Arial" panose="020B0604020202020204" pitchFamily="34" charset="0"/>
              </a:rPr>
              <a:t>运算对象</a:t>
            </a:r>
            <a:r>
              <a:rPr lang="en-US" altLang="zh-CN" sz="2000">
                <a:effectLst>
                  <a:outerShdw blurRad="38100" dist="38100" dir="2700000" algn="tl">
                    <a:srgbClr val="000000"/>
                  </a:outerShdw>
                </a:effectLst>
                <a:latin typeface="Arial" panose="020B0604020202020204" pitchFamily="34" charset="0"/>
              </a:rPr>
              <a:t>B</a:t>
            </a:r>
            <a:r>
              <a:rPr lang="zh-CN" altLang="en-US" sz="2000">
                <a:effectLst>
                  <a:outerShdw blurRad="38100" dist="38100" dir="2700000" algn="tl">
                    <a:srgbClr val="000000"/>
                  </a:outerShdw>
                </a:effectLst>
                <a:latin typeface="Arial" panose="020B0604020202020204" pitchFamily="34" charset="0"/>
              </a:rPr>
              <a:t>移进对象栈</a:t>
            </a:r>
          </a:p>
        </p:txBody>
      </p:sp>
      <p:sp>
        <p:nvSpPr>
          <p:cNvPr id="729097" name="Line 9"/>
          <p:cNvSpPr>
            <a:spLocks noChangeShapeType="1"/>
          </p:cNvSpPr>
          <p:nvPr/>
        </p:nvSpPr>
        <p:spPr bwMode="auto">
          <a:xfrm flipH="1">
            <a:off x="5448300" y="3502026"/>
            <a:ext cx="215900" cy="358775"/>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9098" name="Text Box 10"/>
          <p:cNvSpPr txBox="1">
            <a:spLocks noChangeArrowheads="1"/>
          </p:cNvSpPr>
          <p:nvPr/>
        </p:nvSpPr>
        <p:spPr bwMode="auto">
          <a:xfrm>
            <a:off x="5132389" y="4003676"/>
            <a:ext cx="458787"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lgn="r">
              <a:spcBef>
                <a:spcPct val="50000"/>
              </a:spcBef>
              <a:buFontTx/>
              <a:buNone/>
            </a:pPr>
            <a:r>
              <a:rPr lang="zh-CN" altLang="en-US">
                <a:effectLst>
                  <a:outerShdw blurRad="38100" dist="38100" dir="2700000" algn="tl">
                    <a:srgbClr val="000000"/>
                  </a:outerShdw>
                </a:effectLst>
                <a:latin typeface="Arial" panose="020B0604020202020204" pitchFamily="34" charset="0"/>
              </a:rPr>
              <a:t>＋</a:t>
            </a:r>
            <a:r>
              <a:rPr lang="en-US" altLang="zh-CN">
                <a:effectLst>
                  <a:outerShdw blurRad="38100" dist="38100" dir="2700000" algn="tl">
                    <a:srgbClr val="000000"/>
                  </a:outerShdw>
                </a:effectLst>
                <a:latin typeface="Arial" panose="020B0604020202020204" pitchFamily="34" charset="0"/>
              </a:rPr>
              <a:t>#</a:t>
            </a:r>
          </a:p>
        </p:txBody>
      </p:sp>
      <p:sp>
        <p:nvSpPr>
          <p:cNvPr id="729099" name="Line 11"/>
          <p:cNvSpPr>
            <a:spLocks noChangeShapeType="1"/>
          </p:cNvSpPr>
          <p:nvPr/>
        </p:nvSpPr>
        <p:spPr bwMode="auto">
          <a:xfrm flipH="1" flipV="1">
            <a:off x="4583114" y="3433763"/>
            <a:ext cx="288925" cy="4318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29100" name="Text Box 12"/>
          <p:cNvSpPr txBox="1">
            <a:spLocks noChangeArrowheads="1"/>
          </p:cNvSpPr>
          <p:nvPr/>
        </p:nvSpPr>
        <p:spPr bwMode="auto">
          <a:xfrm>
            <a:off x="5232401" y="2492376"/>
            <a:ext cx="12239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spcBef>
                <a:spcPct val="50000"/>
              </a:spcBef>
              <a:buFontTx/>
              <a:buNone/>
            </a:pPr>
            <a:r>
              <a:rPr lang="en-US" altLang="zh-CN">
                <a:effectLst>
                  <a:outerShdw blurRad="38100" dist="38100" dir="2700000" algn="tl">
                    <a:srgbClr val="000000"/>
                  </a:outerShdw>
                </a:effectLst>
                <a:ea typeface="宋体-方正超大字符集" pitchFamily="65" charset="-122"/>
              </a:rPr>
              <a:t>*</a:t>
            </a:r>
            <a:r>
              <a:rPr lang="en-US" altLang="zh-CN">
                <a:effectLst>
                  <a:outerShdw blurRad="38100" dist="38100" dir="2700000" algn="tl">
                    <a:srgbClr val="000000"/>
                  </a:outerShdw>
                </a:effectLst>
                <a:latin typeface="Arial" panose="020B0604020202020204" pitchFamily="34" charset="0"/>
              </a:rPr>
              <a:t>C#</a:t>
            </a:r>
          </a:p>
        </p:txBody>
      </p:sp>
      <p:sp>
        <p:nvSpPr>
          <p:cNvPr id="729101" name="Text Box 13"/>
          <p:cNvSpPr txBox="1">
            <a:spLocks noChangeArrowheads="1"/>
          </p:cNvSpPr>
          <p:nvPr/>
        </p:nvSpPr>
        <p:spPr bwMode="auto">
          <a:xfrm>
            <a:off x="2208214" y="3500439"/>
            <a:ext cx="9350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宋体" panose="02010600030101010101" pitchFamily="2" charset="-122"/>
              </a:rPr>
              <a:t>③</a:t>
            </a:r>
          </a:p>
        </p:txBody>
      </p:sp>
    </p:spTree>
    <p:extLst>
      <p:ext uri="{BB962C8B-B14F-4D97-AF65-F5344CB8AC3E}">
        <p14:creationId xmlns:p14="http://schemas.microsoft.com/office/powerpoint/2010/main" val="401241493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0114" name="Rectangle 2"/>
          <p:cNvSpPr>
            <a:spLocks noGrp="1" noChangeArrowheads="1"/>
          </p:cNvSpPr>
          <p:nvPr>
            <p:ph type="body" idx="1"/>
          </p:nvPr>
        </p:nvSpPr>
        <p:spPr>
          <a:xfrm>
            <a:off x="1981200" y="685800"/>
            <a:ext cx="8193088" cy="655638"/>
          </a:xfrm>
        </p:spPr>
        <p:txBody>
          <a:bodyPr/>
          <a:lstStyle/>
          <a:p>
            <a:pPr algn="just">
              <a:buFont typeface="Wingdings" panose="05000000000000000000" pitchFamily="2" charset="2"/>
              <a:buNone/>
            </a:pPr>
            <a:r>
              <a:rPr lang="en-US" altLang="zh-CN" sz="1600" b="1">
                <a:latin typeface="Times New Roman" panose="02020603050405020304" pitchFamily="18" charset="0"/>
              </a:rPr>
              <a:t> </a:t>
            </a:r>
            <a:r>
              <a:rPr lang="zh-CN" altLang="en-US" sz="2400" b="1">
                <a:latin typeface="Times New Roman" panose="02020603050405020304" pitchFamily="18" charset="0"/>
              </a:rPr>
              <a:t>下面用图解形式来说明</a:t>
            </a:r>
            <a:r>
              <a:rPr lang="en-US" altLang="zh-CN" sz="2400" b="1">
                <a:latin typeface="Times New Roman" panose="02020603050405020304" pitchFamily="18" charset="0"/>
              </a:rPr>
              <a:t>A+B*C</a:t>
            </a:r>
            <a:r>
              <a:rPr lang="zh-CN" altLang="en-US" sz="2400" b="1">
                <a:latin typeface="Times New Roman" panose="02020603050405020304" pitchFamily="18" charset="0"/>
              </a:rPr>
              <a:t>形成的过程。</a:t>
            </a:r>
            <a:endParaRPr lang="zh-CN" altLang="en-US" sz="2400" b="1">
              <a:solidFill>
                <a:srgbClr val="FF3399"/>
              </a:solidFill>
              <a:latin typeface="Times New Roman" panose="02020603050405020304" pitchFamily="18" charset="0"/>
            </a:endParaRPr>
          </a:p>
        </p:txBody>
      </p:sp>
      <p:sp>
        <p:nvSpPr>
          <p:cNvPr id="730115" name="Line 3"/>
          <p:cNvSpPr>
            <a:spLocks noChangeShapeType="1"/>
          </p:cNvSpPr>
          <p:nvPr/>
        </p:nvSpPr>
        <p:spPr bwMode="auto">
          <a:xfrm>
            <a:off x="3575050" y="2928938"/>
            <a:ext cx="295275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0116" name="Text Box 4"/>
          <p:cNvSpPr txBox="1">
            <a:spLocks noChangeArrowheads="1"/>
          </p:cNvSpPr>
          <p:nvPr/>
        </p:nvSpPr>
        <p:spPr bwMode="auto">
          <a:xfrm>
            <a:off x="3576638" y="2492376"/>
            <a:ext cx="10080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AB</a:t>
            </a:r>
          </a:p>
        </p:txBody>
      </p:sp>
      <p:sp>
        <p:nvSpPr>
          <p:cNvPr id="730117" name="Freeform 5"/>
          <p:cNvSpPr>
            <a:spLocks/>
          </p:cNvSpPr>
          <p:nvPr/>
        </p:nvSpPr>
        <p:spPr bwMode="auto">
          <a:xfrm>
            <a:off x="4367213" y="2928938"/>
            <a:ext cx="792162"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0118" name="Freeform 6"/>
          <p:cNvSpPr>
            <a:spLocks/>
          </p:cNvSpPr>
          <p:nvPr/>
        </p:nvSpPr>
        <p:spPr bwMode="auto">
          <a:xfrm flipH="1">
            <a:off x="5159376" y="2928938"/>
            <a:ext cx="792163"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0119" name="Line 7"/>
          <p:cNvSpPr>
            <a:spLocks noChangeShapeType="1"/>
          </p:cNvSpPr>
          <p:nvPr/>
        </p:nvSpPr>
        <p:spPr bwMode="auto">
          <a:xfrm>
            <a:off x="5159375" y="4154488"/>
            <a:ext cx="0" cy="12239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0120" name="Text Box 8"/>
          <p:cNvSpPr txBox="1">
            <a:spLocks noChangeArrowheads="1"/>
          </p:cNvSpPr>
          <p:nvPr/>
        </p:nvSpPr>
        <p:spPr bwMode="auto">
          <a:xfrm>
            <a:off x="7032626" y="3500439"/>
            <a:ext cx="3635375" cy="396875"/>
          </a:xfrm>
          <a:prstGeom prst="rect">
            <a:avLst/>
          </a:prstGeom>
          <a:solidFill>
            <a:schemeClr val="bg1"/>
          </a:solidFill>
          <a:ln>
            <a:noFill/>
          </a:ln>
          <a:effectLst>
            <a:prstShdw prst="shdw18" dist="17961" dir="13500000">
              <a:srgbClr val="6600CC">
                <a:gamma/>
                <a:shade val="60000"/>
                <a:invGamma/>
              </a:srgbClr>
            </a:prstShdw>
          </a:effectLst>
        </p:spPr>
        <p:txBody>
          <a:bodyPr>
            <a:spAutoFit/>
          </a:bodyPr>
          <a:lstStyle/>
          <a:p>
            <a:pPr>
              <a:spcBef>
                <a:spcPct val="50000"/>
              </a:spcBef>
              <a:buFontTx/>
              <a:buNone/>
            </a:pPr>
            <a:r>
              <a:rPr lang="en-US" altLang="zh-CN" sz="2000" dirty="0">
                <a:effectLst>
                  <a:outerShdw blurRad="38100" dist="38100" dir="2700000" algn="tl">
                    <a:srgbClr val="000000"/>
                  </a:outerShdw>
                </a:effectLst>
                <a:latin typeface="Arial" panose="020B0604020202020204" pitchFamily="34" charset="0"/>
              </a:rPr>
              <a:t>*&gt;+</a:t>
            </a:r>
            <a:r>
              <a:rPr lang="zh-CN" altLang="en-US" sz="2000" dirty="0">
                <a:effectLst>
                  <a:outerShdw blurRad="38100" dist="38100" dir="2700000" algn="tl">
                    <a:srgbClr val="000000"/>
                  </a:outerShdw>
                </a:effectLst>
                <a:latin typeface="Arial" panose="020B0604020202020204" pitchFamily="34" charset="0"/>
              </a:rPr>
              <a:t>，*向下进运算符栈</a:t>
            </a:r>
          </a:p>
        </p:txBody>
      </p:sp>
      <p:sp>
        <p:nvSpPr>
          <p:cNvPr id="730121" name="Line 9"/>
          <p:cNvSpPr>
            <a:spLocks noChangeShapeType="1"/>
          </p:cNvSpPr>
          <p:nvPr/>
        </p:nvSpPr>
        <p:spPr bwMode="auto">
          <a:xfrm flipH="1">
            <a:off x="5448300" y="3502026"/>
            <a:ext cx="215900" cy="358775"/>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0122" name="Text Box 10"/>
          <p:cNvSpPr txBox="1">
            <a:spLocks noChangeArrowheads="1"/>
          </p:cNvSpPr>
          <p:nvPr/>
        </p:nvSpPr>
        <p:spPr bwMode="auto">
          <a:xfrm>
            <a:off x="5129511" y="4003676"/>
            <a:ext cx="461665"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lgn="r">
              <a:spcBef>
                <a:spcPct val="50000"/>
              </a:spcBef>
              <a:buFontTx/>
              <a:buNone/>
            </a:pPr>
            <a:r>
              <a:rPr lang="en-US" altLang="zh-CN">
                <a:effectLst>
                  <a:outerShdw blurRad="38100" dist="38100" dir="2700000" algn="tl">
                    <a:srgbClr val="000000"/>
                  </a:outerShdw>
                </a:effectLst>
              </a:rPr>
              <a:t>*</a:t>
            </a:r>
            <a:r>
              <a:rPr lang="zh-CN" altLang="en-US">
                <a:effectLst>
                  <a:outerShdw blurRad="38100" dist="38100" dir="2700000" algn="tl">
                    <a:srgbClr val="000000"/>
                  </a:outerShdw>
                </a:effectLst>
                <a:latin typeface="Arial" panose="020B0604020202020204" pitchFamily="34" charset="0"/>
              </a:rPr>
              <a:t>＋</a:t>
            </a:r>
            <a:r>
              <a:rPr lang="en-US" altLang="zh-CN">
                <a:effectLst>
                  <a:outerShdw blurRad="38100" dist="38100" dir="2700000" algn="tl">
                    <a:srgbClr val="000000"/>
                  </a:outerShdw>
                </a:effectLst>
                <a:latin typeface="Arial" panose="020B0604020202020204" pitchFamily="34" charset="0"/>
              </a:rPr>
              <a:t>#</a:t>
            </a:r>
          </a:p>
        </p:txBody>
      </p:sp>
      <p:sp>
        <p:nvSpPr>
          <p:cNvPr id="730123" name="Line 11"/>
          <p:cNvSpPr>
            <a:spLocks noChangeShapeType="1"/>
          </p:cNvSpPr>
          <p:nvPr/>
        </p:nvSpPr>
        <p:spPr bwMode="auto">
          <a:xfrm flipH="1" flipV="1">
            <a:off x="4583114" y="3433763"/>
            <a:ext cx="288925" cy="4318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0124" name="Text Box 12"/>
          <p:cNvSpPr txBox="1">
            <a:spLocks noChangeArrowheads="1"/>
          </p:cNvSpPr>
          <p:nvPr/>
        </p:nvSpPr>
        <p:spPr bwMode="auto">
          <a:xfrm>
            <a:off x="5232401" y="2492376"/>
            <a:ext cx="12239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spcBef>
                <a:spcPct val="50000"/>
              </a:spcBef>
              <a:buFontTx/>
              <a:buNone/>
            </a:pPr>
            <a:r>
              <a:rPr lang="en-US" altLang="zh-CN">
                <a:effectLst>
                  <a:outerShdw blurRad="38100" dist="38100" dir="2700000" algn="tl">
                    <a:srgbClr val="000000"/>
                  </a:outerShdw>
                </a:effectLst>
                <a:latin typeface="Arial" panose="020B0604020202020204" pitchFamily="34" charset="0"/>
              </a:rPr>
              <a:t>C#</a:t>
            </a:r>
          </a:p>
        </p:txBody>
      </p:sp>
      <p:sp>
        <p:nvSpPr>
          <p:cNvPr id="730125" name="Text Box 13"/>
          <p:cNvSpPr txBox="1">
            <a:spLocks noChangeArrowheads="1"/>
          </p:cNvSpPr>
          <p:nvPr/>
        </p:nvSpPr>
        <p:spPr bwMode="auto">
          <a:xfrm>
            <a:off x="2208214" y="3500439"/>
            <a:ext cx="9350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宋体" panose="02010600030101010101" pitchFamily="2" charset="-122"/>
              </a:rPr>
              <a:t>④</a:t>
            </a:r>
          </a:p>
        </p:txBody>
      </p:sp>
    </p:spTree>
    <p:extLst>
      <p:ext uri="{BB962C8B-B14F-4D97-AF65-F5344CB8AC3E}">
        <p14:creationId xmlns:p14="http://schemas.microsoft.com/office/powerpoint/2010/main" val="340288762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1138" name="Rectangle 2"/>
          <p:cNvSpPr>
            <a:spLocks noGrp="1" noChangeArrowheads="1"/>
          </p:cNvSpPr>
          <p:nvPr>
            <p:ph type="body" idx="1"/>
          </p:nvPr>
        </p:nvSpPr>
        <p:spPr>
          <a:xfrm>
            <a:off x="1981200" y="685800"/>
            <a:ext cx="8193088" cy="655638"/>
          </a:xfrm>
        </p:spPr>
        <p:txBody>
          <a:bodyPr/>
          <a:lstStyle/>
          <a:p>
            <a:pPr algn="just">
              <a:buFont typeface="Wingdings" panose="05000000000000000000" pitchFamily="2" charset="2"/>
              <a:buNone/>
            </a:pPr>
            <a:r>
              <a:rPr lang="en-US" altLang="zh-CN" sz="1600" b="1">
                <a:latin typeface="宋体" panose="02010600030101010101" pitchFamily="2" charset="-122"/>
              </a:rPr>
              <a:t> </a:t>
            </a:r>
            <a:r>
              <a:rPr lang="zh-CN" altLang="en-US" sz="2400" b="1">
                <a:latin typeface="Times New Roman" panose="02020603050405020304" pitchFamily="18" charset="0"/>
              </a:rPr>
              <a:t>下面用图解形式来说明</a:t>
            </a:r>
            <a:r>
              <a:rPr lang="en-US" altLang="zh-CN" sz="2400" b="1">
                <a:latin typeface="Times New Roman" panose="02020603050405020304" pitchFamily="18" charset="0"/>
              </a:rPr>
              <a:t>A+B*C</a:t>
            </a:r>
            <a:r>
              <a:rPr lang="zh-CN" altLang="en-US" sz="2400" b="1">
                <a:latin typeface="Times New Roman" panose="02020603050405020304" pitchFamily="18" charset="0"/>
              </a:rPr>
              <a:t>形成的过程。</a:t>
            </a:r>
            <a:endParaRPr lang="zh-CN" altLang="en-US" sz="2400" b="1">
              <a:solidFill>
                <a:srgbClr val="FF3399"/>
              </a:solidFill>
              <a:latin typeface="Times New Roman" panose="02020603050405020304" pitchFamily="18" charset="0"/>
            </a:endParaRPr>
          </a:p>
        </p:txBody>
      </p:sp>
      <p:sp>
        <p:nvSpPr>
          <p:cNvPr id="731139" name="Line 3"/>
          <p:cNvSpPr>
            <a:spLocks noChangeShapeType="1"/>
          </p:cNvSpPr>
          <p:nvPr/>
        </p:nvSpPr>
        <p:spPr bwMode="auto">
          <a:xfrm>
            <a:off x="3575050" y="2928938"/>
            <a:ext cx="295275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1140" name="Text Box 4"/>
          <p:cNvSpPr txBox="1">
            <a:spLocks noChangeArrowheads="1"/>
          </p:cNvSpPr>
          <p:nvPr/>
        </p:nvSpPr>
        <p:spPr bwMode="auto">
          <a:xfrm>
            <a:off x="3576638" y="2492376"/>
            <a:ext cx="10080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ABC</a:t>
            </a:r>
          </a:p>
        </p:txBody>
      </p:sp>
      <p:sp>
        <p:nvSpPr>
          <p:cNvPr id="731141" name="Freeform 5"/>
          <p:cNvSpPr>
            <a:spLocks/>
          </p:cNvSpPr>
          <p:nvPr/>
        </p:nvSpPr>
        <p:spPr bwMode="auto">
          <a:xfrm>
            <a:off x="4367213" y="2928938"/>
            <a:ext cx="792162"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1142" name="Freeform 6"/>
          <p:cNvSpPr>
            <a:spLocks/>
          </p:cNvSpPr>
          <p:nvPr/>
        </p:nvSpPr>
        <p:spPr bwMode="auto">
          <a:xfrm flipH="1">
            <a:off x="5159376" y="2928938"/>
            <a:ext cx="792163"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1143" name="Line 7"/>
          <p:cNvSpPr>
            <a:spLocks noChangeShapeType="1"/>
          </p:cNvSpPr>
          <p:nvPr/>
        </p:nvSpPr>
        <p:spPr bwMode="auto">
          <a:xfrm>
            <a:off x="5159375" y="4154488"/>
            <a:ext cx="0" cy="12239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1144" name="Text Box 8"/>
          <p:cNvSpPr txBox="1">
            <a:spLocks noChangeArrowheads="1"/>
          </p:cNvSpPr>
          <p:nvPr/>
        </p:nvSpPr>
        <p:spPr bwMode="auto">
          <a:xfrm>
            <a:off x="7032626" y="3500439"/>
            <a:ext cx="3635375" cy="396875"/>
          </a:xfrm>
          <a:prstGeom prst="rect">
            <a:avLst/>
          </a:prstGeom>
          <a:solidFill>
            <a:schemeClr val="bg1"/>
          </a:solidFill>
          <a:ln>
            <a:noFill/>
          </a:ln>
          <a:effectLst>
            <a:prstShdw prst="shdw18" dist="17961" dir="13500000">
              <a:srgbClr val="6600CC">
                <a:gamma/>
                <a:shade val="60000"/>
                <a:invGamma/>
              </a:srgbClr>
            </a:prstShdw>
          </a:effectLst>
        </p:spPr>
        <p:txBody>
          <a:bodyPr>
            <a:spAutoFit/>
          </a:bodyPr>
          <a:lstStyle/>
          <a:p>
            <a:pPr>
              <a:spcBef>
                <a:spcPct val="50000"/>
              </a:spcBef>
              <a:buFontTx/>
              <a:buNone/>
            </a:pPr>
            <a:r>
              <a:rPr lang="zh-CN" altLang="en-US" sz="2000">
                <a:effectLst>
                  <a:outerShdw blurRad="38100" dist="38100" dir="2700000" algn="tl">
                    <a:srgbClr val="000000"/>
                  </a:outerShdw>
                </a:effectLst>
                <a:latin typeface="Arial" panose="020B0604020202020204" pitchFamily="34" charset="0"/>
              </a:rPr>
              <a:t>运算对象</a:t>
            </a:r>
            <a:r>
              <a:rPr lang="en-US" altLang="zh-CN" sz="2000">
                <a:effectLst>
                  <a:outerShdw blurRad="38100" dist="38100" dir="2700000" algn="tl">
                    <a:srgbClr val="000000"/>
                  </a:outerShdw>
                </a:effectLst>
                <a:latin typeface="Arial" panose="020B0604020202020204" pitchFamily="34" charset="0"/>
              </a:rPr>
              <a:t>C</a:t>
            </a:r>
            <a:r>
              <a:rPr lang="zh-CN" altLang="en-US" sz="2000">
                <a:effectLst>
                  <a:outerShdw blurRad="38100" dist="38100" dir="2700000" algn="tl">
                    <a:srgbClr val="000000"/>
                  </a:outerShdw>
                </a:effectLst>
                <a:latin typeface="Arial" panose="020B0604020202020204" pitchFamily="34" charset="0"/>
              </a:rPr>
              <a:t>移进对象栈</a:t>
            </a:r>
          </a:p>
        </p:txBody>
      </p:sp>
      <p:sp>
        <p:nvSpPr>
          <p:cNvPr id="731145" name="Line 9"/>
          <p:cNvSpPr>
            <a:spLocks noChangeShapeType="1"/>
          </p:cNvSpPr>
          <p:nvPr/>
        </p:nvSpPr>
        <p:spPr bwMode="auto">
          <a:xfrm flipH="1">
            <a:off x="5448300" y="3502026"/>
            <a:ext cx="215900" cy="358775"/>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1146" name="Text Box 10"/>
          <p:cNvSpPr txBox="1">
            <a:spLocks noChangeArrowheads="1"/>
          </p:cNvSpPr>
          <p:nvPr/>
        </p:nvSpPr>
        <p:spPr bwMode="auto">
          <a:xfrm>
            <a:off x="5129511" y="4003676"/>
            <a:ext cx="461665"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lgn="r">
              <a:spcBef>
                <a:spcPct val="50000"/>
              </a:spcBef>
              <a:buFontTx/>
              <a:buNone/>
            </a:pPr>
            <a:r>
              <a:rPr lang="en-US" altLang="zh-CN">
                <a:effectLst>
                  <a:outerShdw blurRad="38100" dist="38100" dir="2700000" algn="tl">
                    <a:srgbClr val="000000"/>
                  </a:outerShdw>
                </a:effectLst>
              </a:rPr>
              <a:t>*</a:t>
            </a:r>
            <a:r>
              <a:rPr lang="zh-CN" altLang="en-US">
                <a:effectLst>
                  <a:outerShdw blurRad="38100" dist="38100" dir="2700000" algn="tl">
                    <a:srgbClr val="000000"/>
                  </a:outerShdw>
                </a:effectLst>
                <a:latin typeface="Arial" panose="020B0604020202020204" pitchFamily="34" charset="0"/>
              </a:rPr>
              <a:t>＋</a:t>
            </a:r>
            <a:r>
              <a:rPr lang="en-US" altLang="zh-CN">
                <a:effectLst>
                  <a:outerShdw blurRad="38100" dist="38100" dir="2700000" algn="tl">
                    <a:srgbClr val="000000"/>
                  </a:outerShdw>
                </a:effectLst>
                <a:latin typeface="Arial" panose="020B0604020202020204" pitchFamily="34" charset="0"/>
              </a:rPr>
              <a:t>#</a:t>
            </a:r>
          </a:p>
        </p:txBody>
      </p:sp>
      <p:sp>
        <p:nvSpPr>
          <p:cNvPr id="731147" name="Line 11"/>
          <p:cNvSpPr>
            <a:spLocks noChangeShapeType="1"/>
          </p:cNvSpPr>
          <p:nvPr/>
        </p:nvSpPr>
        <p:spPr bwMode="auto">
          <a:xfrm flipH="1" flipV="1">
            <a:off x="4583114" y="3433763"/>
            <a:ext cx="288925" cy="4318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1148" name="Text Box 12"/>
          <p:cNvSpPr txBox="1">
            <a:spLocks noChangeArrowheads="1"/>
          </p:cNvSpPr>
          <p:nvPr/>
        </p:nvSpPr>
        <p:spPr bwMode="auto">
          <a:xfrm>
            <a:off x="5232401" y="2492376"/>
            <a:ext cx="12239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31149" name="Text Box 13"/>
          <p:cNvSpPr txBox="1">
            <a:spLocks noChangeArrowheads="1"/>
          </p:cNvSpPr>
          <p:nvPr/>
        </p:nvSpPr>
        <p:spPr bwMode="auto">
          <a:xfrm>
            <a:off x="2208214" y="3500439"/>
            <a:ext cx="9350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宋体" panose="02010600030101010101" pitchFamily="2" charset="-122"/>
              </a:rPr>
              <a:t>⑤</a:t>
            </a:r>
          </a:p>
        </p:txBody>
      </p:sp>
    </p:spTree>
    <p:extLst>
      <p:ext uri="{BB962C8B-B14F-4D97-AF65-F5344CB8AC3E}">
        <p14:creationId xmlns:p14="http://schemas.microsoft.com/office/powerpoint/2010/main" val="18933533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2162" name="Rectangle 2"/>
          <p:cNvSpPr>
            <a:spLocks noGrp="1" noChangeArrowheads="1"/>
          </p:cNvSpPr>
          <p:nvPr>
            <p:ph type="body" idx="1"/>
          </p:nvPr>
        </p:nvSpPr>
        <p:spPr>
          <a:xfrm>
            <a:off x="1981200" y="685800"/>
            <a:ext cx="8193088" cy="655638"/>
          </a:xfrm>
        </p:spPr>
        <p:txBody>
          <a:bodyPr/>
          <a:lstStyle/>
          <a:p>
            <a:pPr algn="just">
              <a:buFont typeface="Wingdings" panose="05000000000000000000" pitchFamily="2" charset="2"/>
              <a:buNone/>
            </a:pPr>
            <a:r>
              <a:rPr lang="en-US" altLang="zh-CN" sz="1600">
                <a:latin typeface="宋体" panose="02010600030101010101" pitchFamily="2" charset="-122"/>
              </a:rPr>
              <a:t> </a:t>
            </a:r>
            <a:r>
              <a:rPr lang="zh-CN" altLang="en-US" sz="2400" b="1">
                <a:latin typeface="Times New Roman" panose="02020603050405020304" pitchFamily="18" charset="0"/>
              </a:rPr>
              <a:t>下面用图解形式来说明</a:t>
            </a:r>
            <a:r>
              <a:rPr lang="en-US" altLang="zh-CN" sz="2400" b="1">
                <a:latin typeface="Times New Roman" panose="02020603050405020304" pitchFamily="18" charset="0"/>
              </a:rPr>
              <a:t>A+B*C</a:t>
            </a:r>
            <a:r>
              <a:rPr lang="zh-CN" altLang="en-US" sz="2400" b="1">
                <a:latin typeface="Times New Roman" panose="02020603050405020304" pitchFamily="18" charset="0"/>
              </a:rPr>
              <a:t>形成的过程。</a:t>
            </a:r>
            <a:endParaRPr lang="zh-CN" altLang="en-US" sz="2400" b="1">
              <a:solidFill>
                <a:srgbClr val="FF3399"/>
              </a:solidFill>
              <a:latin typeface="Times New Roman" panose="02020603050405020304" pitchFamily="18" charset="0"/>
            </a:endParaRPr>
          </a:p>
        </p:txBody>
      </p:sp>
      <p:sp>
        <p:nvSpPr>
          <p:cNvPr id="732163" name="Line 3"/>
          <p:cNvSpPr>
            <a:spLocks noChangeShapeType="1"/>
          </p:cNvSpPr>
          <p:nvPr/>
        </p:nvSpPr>
        <p:spPr bwMode="auto">
          <a:xfrm>
            <a:off x="3575050" y="2928938"/>
            <a:ext cx="295275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2164" name="Text Box 4"/>
          <p:cNvSpPr txBox="1">
            <a:spLocks noChangeArrowheads="1"/>
          </p:cNvSpPr>
          <p:nvPr/>
        </p:nvSpPr>
        <p:spPr bwMode="auto">
          <a:xfrm>
            <a:off x="3576638" y="2492376"/>
            <a:ext cx="10080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ABC</a:t>
            </a:r>
            <a:r>
              <a:rPr lang="en-US" altLang="zh-CN">
                <a:effectLst>
                  <a:outerShdw blurRad="38100" dist="38100" dir="2700000" algn="tl">
                    <a:srgbClr val="000000"/>
                  </a:outerShdw>
                </a:effectLst>
              </a:rPr>
              <a:t>*</a:t>
            </a:r>
          </a:p>
        </p:txBody>
      </p:sp>
      <p:sp>
        <p:nvSpPr>
          <p:cNvPr id="732165" name="Freeform 5"/>
          <p:cNvSpPr>
            <a:spLocks/>
          </p:cNvSpPr>
          <p:nvPr/>
        </p:nvSpPr>
        <p:spPr bwMode="auto">
          <a:xfrm>
            <a:off x="4367213" y="2928938"/>
            <a:ext cx="792162"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2166" name="Freeform 6"/>
          <p:cNvSpPr>
            <a:spLocks/>
          </p:cNvSpPr>
          <p:nvPr/>
        </p:nvSpPr>
        <p:spPr bwMode="auto">
          <a:xfrm flipH="1">
            <a:off x="5159376" y="2928938"/>
            <a:ext cx="792163"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2167" name="Line 7"/>
          <p:cNvSpPr>
            <a:spLocks noChangeShapeType="1"/>
          </p:cNvSpPr>
          <p:nvPr/>
        </p:nvSpPr>
        <p:spPr bwMode="auto">
          <a:xfrm>
            <a:off x="5159375" y="4154488"/>
            <a:ext cx="0" cy="12239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2168" name="Text Box 8"/>
          <p:cNvSpPr txBox="1">
            <a:spLocks noChangeArrowheads="1"/>
          </p:cNvSpPr>
          <p:nvPr/>
        </p:nvSpPr>
        <p:spPr bwMode="auto">
          <a:xfrm>
            <a:off x="7032626" y="3500439"/>
            <a:ext cx="3635375" cy="396875"/>
          </a:xfrm>
          <a:prstGeom prst="rect">
            <a:avLst/>
          </a:prstGeom>
          <a:solidFill>
            <a:schemeClr val="bg1"/>
          </a:solidFill>
          <a:ln>
            <a:noFill/>
          </a:ln>
          <a:effectLst>
            <a:prstShdw prst="shdw18" dist="17961" dir="13500000">
              <a:srgbClr val="6600CC">
                <a:gamma/>
                <a:shade val="60000"/>
                <a:invGamma/>
              </a:srgbClr>
            </a:prstShdw>
          </a:effectLst>
        </p:spPr>
        <p:txBody>
          <a:bodyPr>
            <a:spAutoFit/>
          </a:bodyPr>
          <a:lstStyle/>
          <a:p>
            <a:pPr>
              <a:spcBef>
                <a:spcPct val="50000"/>
              </a:spcBef>
              <a:buFontTx/>
              <a:buNone/>
            </a:pPr>
            <a:r>
              <a:rPr lang="en-US" altLang="zh-CN" sz="2000">
                <a:effectLst>
                  <a:outerShdw blurRad="38100" dist="38100" dir="2700000" algn="tl">
                    <a:srgbClr val="000000"/>
                  </a:outerShdw>
                </a:effectLst>
                <a:latin typeface="Arial" panose="020B0604020202020204" pitchFamily="34" charset="0"/>
              </a:rPr>
              <a:t>#&lt;*</a:t>
            </a:r>
            <a:r>
              <a:rPr lang="zh-CN" altLang="en-US" sz="2000">
                <a:effectLst>
                  <a:outerShdw blurRad="38100" dist="38100" dir="2700000" algn="tl">
                    <a:srgbClr val="000000"/>
                  </a:outerShdw>
                </a:effectLst>
                <a:latin typeface="Arial" panose="020B0604020202020204" pitchFamily="34" charset="0"/>
              </a:rPr>
              <a:t>，*退栈往左</a:t>
            </a:r>
          </a:p>
        </p:txBody>
      </p:sp>
      <p:sp>
        <p:nvSpPr>
          <p:cNvPr id="732169" name="Line 9"/>
          <p:cNvSpPr>
            <a:spLocks noChangeShapeType="1"/>
          </p:cNvSpPr>
          <p:nvPr/>
        </p:nvSpPr>
        <p:spPr bwMode="auto">
          <a:xfrm flipH="1">
            <a:off x="5448300" y="3502026"/>
            <a:ext cx="215900" cy="358775"/>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2170" name="Text Box 10"/>
          <p:cNvSpPr txBox="1">
            <a:spLocks noChangeArrowheads="1"/>
          </p:cNvSpPr>
          <p:nvPr/>
        </p:nvSpPr>
        <p:spPr bwMode="auto">
          <a:xfrm>
            <a:off x="5132389" y="4003676"/>
            <a:ext cx="458787"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lgn="r">
              <a:spcBef>
                <a:spcPct val="50000"/>
              </a:spcBef>
              <a:buFontTx/>
              <a:buNone/>
            </a:pPr>
            <a:r>
              <a:rPr lang="zh-CN" altLang="en-US">
                <a:effectLst>
                  <a:outerShdw blurRad="38100" dist="38100" dir="2700000" algn="tl">
                    <a:srgbClr val="000000"/>
                  </a:outerShdw>
                </a:effectLst>
                <a:latin typeface="Arial" panose="020B0604020202020204" pitchFamily="34" charset="0"/>
              </a:rPr>
              <a:t>＋</a:t>
            </a:r>
            <a:r>
              <a:rPr lang="en-US" altLang="zh-CN">
                <a:effectLst>
                  <a:outerShdw blurRad="38100" dist="38100" dir="2700000" algn="tl">
                    <a:srgbClr val="000000"/>
                  </a:outerShdw>
                </a:effectLst>
                <a:latin typeface="Arial" panose="020B0604020202020204" pitchFamily="34" charset="0"/>
              </a:rPr>
              <a:t>#</a:t>
            </a:r>
          </a:p>
        </p:txBody>
      </p:sp>
      <p:sp>
        <p:nvSpPr>
          <p:cNvPr id="732171" name="Line 11"/>
          <p:cNvSpPr>
            <a:spLocks noChangeShapeType="1"/>
          </p:cNvSpPr>
          <p:nvPr/>
        </p:nvSpPr>
        <p:spPr bwMode="auto">
          <a:xfrm flipH="1" flipV="1">
            <a:off x="4583114" y="3433763"/>
            <a:ext cx="288925" cy="4318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2172" name="Text Box 12"/>
          <p:cNvSpPr txBox="1">
            <a:spLocks noChangeArrowheads="1"/>
          </p:cNvSpPr>
          <p:nvPr/>
        </p:nvSpPr>
        <p:spPr bwMode="auto">
          <a:xfrm>
            <a:off x="5232401" y="2492376"/>
            <a:ext cx="12239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32173" name="Text Box 13"/>
          <p:cNvSpPr txBox="1">
            <a:spLocks noChangeArrowheads="1"/>
          </p:cNvSpPr>
          <p:nvPr/>
        </p:nvSpPr>
        <p:spPr bwMode="auto">
          <a:xfrm>
            <a:off x="2208214" y="3500439"/>
            <a:ext cx="9350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宋体" panose="02010600030101010101" pitchFamily="2" charset="-122"/>
              </a:rPr>
              <a:t>⑥</a:t>
            </a:r>
          </a:p>
        </p:txBody>
      </p:sp>
    </p:spTree>
    <p:extLst>
      <p:ext uri="{BB962C8B-B14F-4D97-AF65-F5344CB8AC3E}">
        <p14:creationId xmlns:p14="http://schemas.microsoft.com/office/powerpoint/2010/main" val="356029827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3186" name="Rectangle 2"/>
          <p:cNvSpPr>
            <a:spLocks noGrp="1" noChangeArrowheads="1"/>
          </p:cNvSpPr>
          <p:nvPr>
            <p:ph type="body" idx="1"/>
          </p:nvPr>
        </p:nvSpPr>
        <p:spPr>
          <a:xfrm>
            <a:off x="1981200" y="685800"/>
            <a:ext cx="8193088" cy="655638"/>
          </a:xfrm>
        </p:spPr>
        <p:txBody>
          <a:bodyPr/>
          <a:lstStyle/>
          <a:p>
            <a:pPr algn="just">
              <a:buFont typeface="Wingdings" panose="05000000000000000000" pitchFamily="2" charset="2"/>
              <a:buNone/>
            </a:pPr>
            <a:r>
              <a:rPr lang="en-US" altLang="zh-CN" sz="1600">
                <a:latin typeface="Times New Roman" panose="02020603050405020304" pitchFamily="18" charset="0"/>
              </a:rPr>
              <a:t> </a:t>
            </a:r>
            <a:r>
              <a:rPr lang="zh-CN" altLang="en-US" sz="2400" b="1">
                <a:latin typeface="Times New Roman" panose="02020603050405020304" pitchFamily="18" charset="0"/>
              </a:rPr>
              <a:t>下面用图解形式来说明</a:t>
            </a:r>
            <a:r>
              <a:rPr lang="en-US" altLang="zh-CN" sz="2400" b="1">
                <a:latin typeface="Times New Roman" panose="02020603050405020304" pitchFamily="18" charset="0"/>
              </a:rPr>
              <a:t>A+B*C</a:t>
            </a:r>
            <a:r>
              <a:rPr lang="zh-CN" altLang="en-US" sz="2400" b="1">
                <a:latin typeface="Times New Roman" panose="02020603050405020304" pitchFamily="18" charset="0"/>
              </a:rPr>
              <a:t>形成的过程。</a:t>
            </a:r>
            <a:endParaRPr lang="zh-CN" altLang="en-US" sz="2400" b="1">
              <a:solidFill>
                <a:srgbClr val="FF3399"/>
              </a:solidFill>
              <a:latin typeface="Times New Roman" panose="02020603050405020304" pitchFamily="18" charset="0"/>
            </a:endParaRPr>
          </a:p>
        </p:txBody>
      </p:sp>
      <p:sp>
        <p:nvSpPr>
          <p:cNvPr id="733187" name="Line 3"/>
          <p:cNvSpPr>
            <a:spLocks noChangeShapeType="1"/>
          </p:cNvSpPr>
          <p:nvPr/>
        </p:nvSpPr>
        <p:spPr bwMode="auto">
          <a:xfrm>
            <a:off x="3575050" y="2928938"/>
            <a:ext cx="2952750"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3188" name="Text Box 4"/>
          <p:cNvSpPr txBox="1">
            <a:spLocks noChangeArrowheads="1"/>
          </p:cNvSpPr>
          <p:nvPr/>
        </p:nvSpPr>
        <p:spPr bwMode="auto">
          <a:xfrm>
            <a:off x="3576639" y="2492376"/>
            <a:ext cx="136683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ABC</a:t>
            </a:r>
            <a:r>
              <a:rPr lang="en-US" altLang="zh-CN">
                <a:effectLst>
                  <a:outerShdw blurRad="38100" dist="38100" dir="2700000" algn="tl">
                    <a:srgbClr val="000000"/>
                  </a:outerShdw>
                </a:effectLst>
              </a:rPr>
              <a:t>*</a:t>
            </a:r>
            <a:r>
              <a:rPr lang="zh-CN" altLang="en-US">
                <a:effectLst>
                  <a:outerShdw blurRad="38100" dist="38100" dir="2700000" algn="tl">
                    <a:srgbClr val="000000"/>
                  </a:outerShdw>
                </a:effectLst>
              </a:rPr>
              <a:t>＋</a:t>
            </a:r>
          </a:p>
        </p:txBody>
      </p:sp>
      <p:sp>
        <p:nvSpPr>
          <p:cNvPr id="733189" name="Freeform 5"/>
          <p:cNvSpPr>
            <a:spLocks/>
          </p:cNvSpPr>
          <p:nvPr/>
        </p:nvSpPr>
        <p:spPr bwMode="auto">
          <a:xfrm>
            <a:off x="4367213" y="2928938"/>
            <a:ext cx="792162"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3190" name="Freeform 6"/>
          <p:cNvSpPr>
            <a:spLocks/>
          </p:cNvSpPr>
          <p:nvPr/>
        </p:nvSpPr>
        <p:spPr bwMode="auto">
          <a:xfrm flipH="1">
            <a:off x="5159376" y="2928938"/>
            <a:ext cx="792163" cy="369332"/>
          </a:xfrm>
          <a:custGeom>
            <a:avLst/>
            <a:gdLst>
              <a:gd name="T0" fmla="*/ 0 w 499"/>
              <a:gd name="T1" fmla="*/ 0 h 772"/>
              <a:gd name="T2" fmla="*/ 272 w 499"/>
              <a:gd name="T3" fmla="*/ 318 h 772"/>
              <a:gd name="T4" fmla="*/ 499 w 499"/>
              <a:gd name="T5" fmla="*/ 772 h 772"/>
            </a:gdLst>
            <a:ahLst/>
            <a:cxnLst>
              <a:cxn ang="0">
                <a:pos x="T0" y="T1"/>
              </a:cxn>
              <a:cxn ang="0">
                <a:pos x="T2" y="T3"/>
              </a:cxn>
              <a:cxn ang="0">
                <a:pos x="T4" y="T5"/>
              </a:cxn>
            </a:cxnLst>
            <a:rect l="0" t="0" r="r" b="b"/>
            <a:pathLst>
              <a:path w="499" h="772">
                <a:moveTo>
                  <a:pt x="0" y="0"/>
                </a:moveTo>
                <a:cubicBezTo>
                  <a:pt x="94" y="95"/>
                  <a:pt x="189" y="190"/>
                  <a:pt x="272" y="318"/>
                </a:cubicBezTo>
                <a:cubicBezTo>
                  <a:pt x="355" y="446"/>
                  <a:pt x="427" y="609"/>
                  <a:pt x="499" y="772"/>
                </a:cubicBezTo>
              </a:path>
            </a:pathLst>
          </a:custGeom>
          <a:noFill/>
          <a:ln w="28575" cap="flat" cmpd="sng">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3191" name="Line 7"/>
          <p:cNvSpPr>
            <a:spLocks noChangeShapeType="1"/>
          </p:cNvSpPr>
          <p:nvPr/>
        </p:nvSpPr>
        <p:spPr bwMode="auto">
          <a:xfrm>
            <a:off x="5159375" y="4154488"/>
            <a:ext cx="0" cy="12239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3192" name="Text Box 8"/>
          <p:cNvSpPr txBox="1">
            <a:spLocks noChangeArrowheads="1"/>
          </p:cNvSpPr>
          <p:nvPr/>
        </p:nvSpPr>
        <p:spPr bwMode="auto">
          <a:xfrm>
            <a:off x="7032626" y="3500439"/>
            <a:ext cx="3635375" cy="396875"/>
          </a:xfrm>
          <a:prstGeom prst="rect">
            <a:avLst/>
          </a:prstGeom>
          <a:solidFill>
            <a:schemeClr val="bg1"/>
          </a:solidFill>
          <a:ln>
            <a:noFill/>
          </a:ln>
          <a:effectLst>
            <a:prstShdw prst="shdw18" dist="17961" dir="13500000">
              <a:srgbClr val="6600CC">
                <a:gamma/>
                <a:shade val="60000"/>
                <a:invGamma/>
              </a:srgbClr>
            </a:prstShdw>
          </a:effectLst>
        </p:spPr>
        <p:txBody>
          <a:bodyPr>
            <a:spAutoFit/>
          </a:bodyPr>
          <a:lstStyle/>
          <a:p>
            <a:pPr>
              <a:spcBef>
                <a:spcPct val="50000"/>
              </a:spcBef>
              <a:buFontTx/>
              <a:buNone/>
            </a:pPr>
            <a:r>
              <a:rPr lang="en-US" altLang="zh-CN" sz="2000">
                <a:effectLst>
                  <a:outerShdw blurRad="38100" dist="38100" dir="2700000" algn="tl">
                    <a:srgbClr val="000000"/>
                  </a:outerShdw>
                </a:effectLst>
                <a:latin typeface="Arial" panose="020B0604020202020204" pitchFamily="34" charset="0"/>
              </a:rPr>
              <a:t>#&lt;</a:t>
            </a:r>
            <a:r>
              <a:rPr lang="zh-CN" altLang="en-US" sz="2000">
                <a:effectLst>
                  <a:outerShdw blurRad="38100" dist="38100" dir="2700000" algn="tl">
                    <a:srgbClr val="000000"/>
                  </a:outerShdw>
                </a:effectLst>
                <a:latin typeface="Arial" panose="020B0604020202020204" pitchFamily="34" charset="0"/>
              </a:rPr>
              <a:t>＋，＋退栈往左</a:t>
            </a:r>
          </a:p>
        </p:txBody>
      </p:sp>
      <p:sp>
        <p:nvSpPr>
          <p:cNvPr id="733193" name="Line 9"/>
          <p:cNvSpPr>
            <a:spLocks noChangeShapeType="1"/>
          </p:cNvSpPr>
          <p:nvPr/>
        </p:nvSpPr>
        <p:spPr bwMode="auto">
          <a:xfrm flipH="1">
            <a:off x="5448300" y="3502026"/>
            <a:ext cx="215900" cy="358775"/>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3194" name="Text Box 10"/>
          <p:cNvSpPr txBox="1">
            <a:spLocks noChangeArrowheads="1"/>
          </p:cNvSpPr>
          <p:nvPr/>
        </p:nvSpPr>
        <p:spPr bwMode="auto">
          <a:xfrm>
            <a:off x="5129511" y="4003676"/>
            <a:ext cx="461665"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lgn="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33195" name="Line 11"/>
          <p:cNvSpPr>
            <a:spLocks noChangeShapeType="1"/>
          </p:cNvSpPr>
          <p:nvPr/>
        </p:nvSpPr>
        <p:spPr bwMode="auto">
          <a:xfrm flipH="1" flipV="1">
            <a:off x="4583114" y="3433763"/>
            <a:ext cx="288925" cy="4318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33196" name="Text Box 12"/>
          <p:cNvSpPr txBox="1">
            <a:spLocks noChangeArrowheads="1"/>
          </p:cNvSpPr>
          <p:nvPr/>
        </p:nvSpPr>
        <p:spPr bwMode="auto">
          <a:xfrm>
            <a:off x="5232401" y="2492376"/>
            <a:ext cx="12239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33197" name="Text Box 13"/>
          <p:cNvSpPr txBox="1">
            <a:spLocks noChangeArrowheads="1"/>
          </p:cNvSpPr>
          <p:nvPr/>
        </p:nvSpPr>
        <p:spPr bwMode="auto">
          <a:xfrm>
            <a:off x="2208214" y="3500439"/>
            <a:ext cx="9350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宋体" panose="02010600030101010101" pitchFamily="2" charset="-122"/>
              </a:rPr>
              <a:t>⑥</a:t>
            </a:r>
          </a:p>
        </p:txBody>
      </p:sp>
      <p:sp>
        <p:nvSpPr>
          <p:cNvPr id="733198" name="Text Box 14"/>
          <p:cNvSpPr txBox="1">
            <a:spLocks noChangeArrowheads="1"/>
          </p:cNvSpPr>
          <p:nvPr/>
        </p:nvSpPr>
        <p:spPr bwMode="auto">
          <a:xfrm>
            <a:off x="3121026" y="5675313"/>
            <a:ext cx="51847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lang="zh-CN" altLang="en-US" sz="2400">
                <a:effectLst>
                  <a:outerShdw blurRad="38100" dist="38100" dir="2700000" algn="tl">
                    <a:srgbClr val="000000"/>
                  </a:outerShdw>
                </a:effectLst>
              </a:rPr>
              <a:t>最后生成</a:t>
            </a:r>
            <a:r>
              <a:rPr lang="en-US" altLang="zh-CN" sz="2400"/>
              <a:t>A+B*C</a:t>
            </a:r>
            <a:r>
              <a:rPr lang="zh-CN" altLang="en-US" sz="2400"/>
              <a:t>的</a:t>
            </a:r>
            <a:r>
              <a:rPr lang="zh-CN" altLang="en-US" sz="2400">
                <a:effectLst>
                  <a:outerShdw blurRad="38100" dist="38100" dir="2700000" algn="tl">
                    <a:srgbClr val="000000"/>
                  </a:outerShdw>
                </a:effectLst>
              </a:rPr>
              <a:t>后缀式</a:t>
            </a:r>
            <a:r>
              <a:rPr lang="en-US" altLang="zh-CN" sz="2400">
                <a:effectLst>
                  <a:outerShdw blurRad="38100" dist="38100" dir="2700000" algn="tl">
                    <a:srgbClr val="000000"/>
                  </a:outerShdw>
                </a:effectLst>
              </a:rPr>
              <a:t>ABC*</a:t>
            </a:r>
            <a:r>
              <a:rPr lang="zh-CN" altLang="en-US" sz="2400">
                <a:effectLst>
                  <a:outerShdw blurRad="38100" dist="38100" dir="2700000" algn="tl">
                    <a:srgbClr val="000000"/>
                  </a:outerShdw>
                </a:effectLst>
              </a:rPr>
              <a:t>＋</a:t>
            </a:r>
          </a:p>
        </p:txBody>
      </p:sp>
    </p:spTree>
    <p:extLst>
      <p:ext uri="{BB962C8B-B14F-4D97-AF65-F5344CB8AC3E}">
        <p14:creationId xmlns:p14="http://schemas.microsoft.com/office/powerpoint/2010/main" val="424769912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4210" name="Rectangle 2"/>
          <p:cNvSpPr>
            <a:spLocks noGrp="1" noChangeArrowheads="1"/>
          </p:cNvSpPr>
          <p:nvPr>
            <p:ph type="body" idx="1"/>
          </p:nvPr>
        </p:nvSpPr>
        <p:spPr>
          <a:xfrm>
            <a:off x="1981200" y="685801"/>
            <a:ext cx="8229600" cy="5440363"/>
          </a:xfrm>
        </p:spPr>
        <p:txBody>
          <a:bodyPr/>
          <a:lstStyle/>
          <a:p>
            <a:pPr algn="just">
              <a:lnSpc>
                <a:spcPct val="90000"/>
              </a:lnSpc>
              <a:buFont typeface="Wingdings" panose="05000000000000000000" pitchFamily="2" charset="2"/>
              <a:buNone/>
            </a:pPr>
            <a:r>
              <a:rPr lang="en-US" altLang="zh-CN" sz="2400" b="1" dirty="0">
                <a:solidFill>
                  <a:srgbClr val="FF3399"/>
                </a:solidFill>
                <a:latin typeface="Times New Roman" panose="02020603050405020304" pitchFamily="18" charset="0"/>
              </a:rPr>
              <a:t>(4)</a:t>
            </a:r>
            <a:r>
              <a:rPr lang="zh-CN" altLang="en-US" sz="2400" b="1" dirty="0">
                <a:latin typeface="Times New Roman" panose="02020603050405020304" pitchFamily="18" charset="0"/>
              </a:rPr>
              <a:t>用后缀表式对表达式处理的过程</a:t>
            </a:r>
          </a:p>
          <a:p>
            <a:pPr algn="just">
              <a:lnSpc>
                <a:spcPct val="90000"/>
              </a:lnSpc>
              <a:buFont typeface="Wingdings" panose="05000000000000000000" pitchFamily="2" charset="2"/>
              <a:buNone/>
            </a:pPr>
            <a:r>
              <a:rPr lang="zh-CN" altLang="en-US" sz="2000" b="1" dirty="0">
                <a:latin typeface="Times New Roman" panose="02020603050405020304" pitchFamily="18" charset="0"/>
              </a:rPr>
              <a:t> 下面通过求后缀表达式</a:t>
            </a:r>
            <a:r>
              <a:rPr lang="en-US" altLang="zh-CN" sz="2000" b="1" dirty="0" err="1">
                <a:latin typeface="Times New Roman" panose="02020603050405020304" pitchFamily="18" charset="0"/>
              </a:rPr>
              <a:t>ab+c</a:t>
            </a:r>
            <a:r>
              <a:rPr lang="en-US" altLang="zh-CN" sz="2000" b="1" dirty="0">
                <a:latin typeface="Times New Roman" panose="02020603050405020304" pitchFamily="18" charset="0"/>
              </a:rPr>
              <a:t>*</a:t>
            </a:r>
            <a:r>
              <a:rPr lang="zh-CN" altLang="en-US" sz="2000" b="1" dirty="0">
                <a:latin typeface="Times New Roman" panose="02020603050405020304" pitchFamily="18" charset="0"/>
              </a:rPr>
              <a:t>的值，来说明用后缀表式对表达式处理的</a:t>
            </a:r>
          </a:p>
          <a:p>
            <a:pPr algn="just">
              <a:lnSpc>
                <a:spcPct val="90000"/>
              </a:lnSpc>
              <a:buFont typeface="Wingdings" panose="05000000000000000000" pitchFamily="2" charset="2"/>
              <a:buNone/>
            </a:pPr>
            <a:r>
              <a:rPr lang="zh-CN" altLang="en-US" sz="2000" b="1" dirty="0">
                <a:latin typeface="Times New Roman" panose="02020603050405020304" pitchFamily="18" charset="0"/>
              </a:rPr>
              <a:t>过程</a:t>
            </a:r>
          </a:p>
          <a:p>
            <a:pPr algn="just">
              <a:lnSpc>
                <a:spcPct val="90000"/>
              </a:lnSpc>
              <a:buFont typeface="Wingdings" panose="05000000000000000000" pitchFamily="2" charset="2"/>
              <a:buNone/>
            </a:pPr>
            <a:r>
              <a:rPr lang="zh-CN" altLang="en-US" sz="2000" b="1" dirty="0">
                <a:latin typeface="Times New Roman" panose="02020603050405020304" pitchFamily="18" charset="0"/>
              </a:rPr>
              <a:t> 设</a:t>
            </a:r>
            <a:r>
              <a:rPr lang="en-US" altLang="zh-CN" sz="2000" b="1" dirty="0">
                <a:latin typeface="Times New Roman" panose="02020603050405020304" pitchFamily="18" charset="0"/>
              </a:rPr>
              <a:t>a</a:t>
            </a:r>
            <a:r>
              <a:rPr lang="zh-CN" altLang="en-US" sz="2000" b="1" dirty="0">
                <a:latin typeface="Times New Roman" panose="02020603050405020304" pitchFamily="18" charset="0"/>
              </a:rPr>
              <a:t>，</a:t>
            </a:r>
            <a:r>
              <a:rPr lang="en-US" altLang="zh-CN" sz="2000" b="1" dirty="0">
                <a:latin typeface="Times New Roman" panose="02020603050405020304" pitchFamily="18" charset="0"/>
              </a:rPr>
              <a:t>b</a:t>
            </a:r>
            <a:r>
              <a:rPr lang="zh-CN" altLang="en-US" sz="2000" b="1" dirty="0">
                <a:latin typeface="Times New Roman" panose="02020603050405020304" pitchFamily="18" charset="0"/>
              </a:rPr>
              <a:t>和</a:t>
            </a:r>
            <a:r>
              <a:rPr lang="en-US" altLang="zh-CN" sz="2000" b="1" dirty="0">
                <a:latin typeface="Times New Roman" panose="02020603050405020304" pitchFamily="18" charset="0"/>
              </a:rPr>
              <a:t>c</a:t>
            </a:r>
            <a:r>
              <a:rPr lang="zh-CN" altLang="en-US" sz="2000" b="1" dirty="0">
                <a:latin typeface="Times New Roman" panose="02020603050405020304" pitchFamily="18" charset="0"/>
              </a:rPr>
              <a:t>分别为</a:t>
            </a:r>
            <a:r>
              <a:rPr lang="en-US" altLang="zh-CN" sz="2000" b="1" dirty="0">
                <a:latin typeface="Times New Roman" panose="02020603050405020304" pitchFamily="18" charset="0"/>
              </a:rPr>
              <a:t>1</a:t>
            </a:r>
            <a:r>
              <a:rPr lang="zh-CN" altLang="en-US" sz="2000" b="1" dirty="0">
                <a:latin typeface="Times New Roman" panose="02020603050405020304" pitchFamily="18" charset="0"/>
              </a:rPr>
              <a:t>，</a:t>
            </a:r>
            <a:r>
              <a:rPr lang="en-US" altLang="zh-CN" sz="2000" b="1" dirty="0">
                <a:latin typeface="Times New Roman" panose="02020603050405020304" pitchFamily="18" charset="0"/>
              </a:rPr>
              <a:t>3</a:t>
            </a:r>
            <a:r>
              <a:rPr lang="zh-CN" altLang="en-US" sz="2000" b="1" dirty="0">
                <a:latin typeface="Times New Roman" panose="02020603050405020304" pitchFamily="18" charset="0"/>
              </a:rPr>
              <a:t>和</a:t>
            </a:r>
            <a:r>
              <a:rPr lang="en-US" altLang="zh-CN" sz="2000" b="1" dirty="0">
                <a:latin typeface="Times New Roman" panose="02020603050405020304" pitchFamily="18" charset="0"/>
              </a:rPr>
              <a:t>5</a:t>
            </a:r>
            <a:r>
              <a:rPr lang="zh-CN" altLang="en-US" sz="2000" b="1" dirty="0">
                <a:latin typeface="Times New Roman" panose="02020603050405020304" pitchFamily="18" charset="0"/>
              </a:rPr>
              <a:t>，为了求</a:t>
            </a:r>
            <a:r>
              <a:rPr lang="en-US" altLang="zh-CN" sz="2000" b="1" dirty="0">
                <a:latin typeface="Times New Roman" panose="02020603050405020304" pitchFamily="18" charset="0"/>
              </a:rPr>
              <a:t>1 3+5*</a:t>
            </a:r>
            <a:r>
              <a:rPr lang="zh-CN" altLang="en-US" sz="2000" b="1" dirty="0">
                <a:latin typeface="Times New Roman" panose="02020603050405020304" pitchFamily="18" charset="0"/>
              </a:rPr>
              <a:t>的值，其计算过程如下：</a:t>
            </a:r>
          </a:p>
          <a:p>
            <a:pPr algn="just">
              <a:lnSpc>
                <a:spcPct val="90000"/>
              </a:lnSpc>
              <a:buFont typeface="Wingdings" panose="05000000000000000000" pitchFamily="2" charset="2"/>
              <a:buNone/>
            </a:pPr>
            <a:r>
              <a:rPr lang="en-US" altLang="zh-CN" sz="2000" b="1" dirty="0">
                <a:solidFill>
                  <a:srgbClr val="C00000"/>
                </a:solidFill>
                <a:latin typeface="Times New Roman" panose="02020603050405020304" pitchFamily="18" charset="0"/>
              </a:rPr>
              <a:t>1)</a:t>
            </a:r>
            <a:r>
              <a:rPr lang="zh-CN" altLang="en-US" sz="2000" b="1" dirty="0">
                <a:latin typeface="Times New Roman" panose="02020603050405020304" pitchFamily="18" charset="0"/>
              </a:rPr>
              <a:t>把</a:t>
            </a:r>
            <a:r>
              <a:rPr lang="en-US" altLang="zh-CN" sz="2000" b="1" dirty="0">
                <a:latin typeface="Times New Roman" panose="02020603050405020304" pitchFamily="18" charset="0"/>
              </a:rPr>
              <a:t>1</a:t>
            </a:r>
            <a:r>
              <a:rPr lang="zh-CN" altLang="en-US" sz="2000" b="1" dirty="0">
                <a:latin typeface="Times New Roman" panose="02020603050405020304" pitchFamily="18" charset="0"/>
              </a:rPr>
              <a:t>推进栈。</a:t>
            </a:r>
          </a:p>
          <a:p>
            <a:pPr algn="just">
              <a:lnSpc>
                <a:spcPct val="90000"/>
              </a:lnSpc>
              <a:buFont typeface="Wingdings" panose="05000000000000000000" pitchFamily="2" charset="2"/>
              <a:buNone/>
            </a:pPr>
            <a:r>
              <a:rPr lang="en-US" altLang="zh-CN" sz="2000" b="1" dirty="0">
                <a:solidFill>
                  <a:srgbClr val="C00000"/>
                </a:solidFill>
                <a:latin typeface="Times New Roman" panose="02020603050405020304" pitchFamily="18" charset="0"/>
              </a:rPr>
              <a:t>2)</a:t>
            </a:r>
            <a:r>
              <a:rPr lang="zh-CN" altLang="en-US" sz="2000" b="1" dirty="0">
                <a:latin typeface="Times New Roman" panose="02020603050405020304" pitchFamily="18" charset="0"/>
              </a:rPr>
              <a:t>把</a:t>
            </a:r>
            <a:r>
              <a:rPr lang="en-US" altLang="zh-CN" sz="2000" b="1" dirty="0">
                <a:latin typeface="Times New Roman" panose="02020603050405020304" pitchFamily="18" charset="0"/>
              </a:rPr>
              <a:t>3</a:t>
            </a:r>
            <a:r>
              <a:rPr lang="zh-CN" altLang="en-US" sz="2000" b="1" dirty="0">
                <a:latin typeface="Times New Roman" panose="02020603050405020304" pitchFamily="18" charset="0"/>
              </a:rPr>
              <a:t>推进栈。</a:t>
            </a:r>
          </a:p>
          <a:p>
            <a:pPr algn="just">
              <a:lnSpc>
                <a:spcPct val="90000"/>
              </a:lnSpc>
              <a:buFont typeface="Wingdings" panose="05000000000000000000" pitchFamily="2" charset="2"/>
              <a:buNone/>
            </a:pPr>
            <a:r>
              <a:rPr lang="en-US" altLang="zh-CN" sz="2000" b="1" dirty="0">
                <a:solidFill>
                  <a:srgbClr val="C00000"/>
                </a:solidFill>
                <a:latin typeface="Times New Roman" panose="02020603050405020304" pitchFamily="18" charset="0"/>
              </a:rPr>
              <a:t>3)</a:t>
            </a:r>
            <a:r>
              <a:rPr lang="zh-CN" altLang="en-US" sz="2000" b="1" dirty="0">
                <a:latin typeface="Times New Roman" panose="02020603050405020304" pitchFamily="18" charset="0"/>
              </a:rPr>
              <a:t>将栈顶两个元素</a:t>
            </a:r>
            <a:r>
              <a:rPr lang="en-US" altLang="zh-CN" sz="2000" b="1" dirty="0">
                <a:latin typeface="Times New Roman" panose="02020603050405020304" pitchFamily="18" charset="0"/>
              </a:rPr>
              <a:t>1</a:t>
            </a:r>
            <a:r>
              <a:rPr lang="zh-CN" altLang="en-US" sz="2000" b="1" dirty="0">
                <a:latin typeface="Times New Roman" panose="02020603050405020304" pitchFamily="18" charset="0"/>
              </a:rPr>
              <a:t>和</a:t>
            </a:r>
            <a:r>
              <a:rPr lang="en-US" altLang="zh-CN" sz="2000" b="1" dirty="0">
                <a:latin typeface="Times New Roman" panose="02020603050405020304" pitchFamily="18" charset="0"/>
              </a:rPr>
              <a:t>3</a:t>
            </a:r>
            <a:r>
              <a:rPr lang="zh-CN" altLang="en-US" sz="2000" b="1" dirty="0">
                <a:latin typeface="Times New Roman" panose="02020603050405020304" pitchFamily="18" charset="0"/>
              </a:rPr>
              <a:t>相加，使它们退出栈，然后把</a:t>
            </a:r>
          </a:p>
          <a:p>
            <a:pPr algn="just">
              <a:lnSpc>
                <a:spcPct val="90000"/>
              </a:lnSpc>
              <a:buFont typeface="Wingdings" panose="05000000000000000000" pitchFamily="2" charset="2"/>
              <a:buNone/>
            </a:pPr>
            <a:r>
              <a:rPr lang="zh-CN" altLang="en-US" sz="2000" b="1" dirty="0">
                <a:latin typeface="Times New Roman" panose="02020603050405020304" pitchFamily="18" charset="0"/>
              </a:rPr>
              <a:t>   结果</a:t>
            </a:r>
            <a:r>
              <a:rPr lang="en-US" altLang="zh-CN" sz="2000" b="1" dirty="0">
                <a:latin typeface="Times New Roman" panose="02020603050405020304" pitchFamily="18" charset="0"/>
              </a:rPr>
              <a:t>4</a:t>
            </a:r>
            <a:r>
              <a:rPr lang="zh-CN" altLang="en-US" sz="2000" b="1" dirty="0">
                <a:latin typeface="Times New Roman" panose="02020603050405020304" pitchFamily="18" charset="0"/>
              </a:rPr>
              <a:t>存入栈。</a:t>
            </a:r>
          </a:p>
          <a:p>
            <a:pPr algn="just">
              <a:lnSpc>
                <a:spcPct val="90000"/>
              </a:lnSpc>
              <a:buFont typeface="Wingdings" panose="05000000000000000000" pitchFamily="2" charset="2"/>
              <a:buNone/>
            </a:pPr>
            <a:r>
              <a:rPr lang="en-US" altLang="zh-CN" sz="2000" b="1" dirty="0">
                <a:solidFill>
                  <a:srgbClr val="C00000"/>
                </a:solidFill>
                <a:latin typeface="Times New Roman" panose="02020603050405020304" pitchFamily="18" charset="0"/>
              </a:rPr>
              <a:t>4)</a:t>
            </a:r>
            <a:r>
              <a:rPr lang="zh-CN" altLang="en-US" sz="2000" b="1" dirty="0">
                <a:latin typeface="Times New Roman" panose="02020603050405020304" pitchFamily="18" charset="0"/>
              </a:rPr>
              <a:t>把</a:t>
            </a:r>
            <a:r>
              <a:rPr lang="en-US" altLang="zh-CN" sz="2000" b="1" dirty="0">
                <a:latin typeface="Times New Roman" panose="02020603050405020304" pitchFamily="18" charset="0"/>
              </a:rPr>
              <a:t>5</a:t>
            </a:r>
            <a:r>
              <a:rPr lang="zh-CN" altLang="en-US" sz="2000" b="1" dirty="0">
                <a:latin typeface="Times New Roman" panose="02020603050405020304" pitchFamily="18" charset="0"/>
              </a:rPr>
              <a:t>推进栈。</a:t>
            </a:r>
          </a:p>
          <a:p>
            <a:pPr algn="just">
              <a:lnSpc>
                <a:spcPct val="90000"/>
              </a:lnSpc>
              <a:buFont typeface="Wingdings" panose="05000000000000000000" pitchFamily="2" charset="2"/>
              <a:buNone/>
            </a:pPr>
            <a:r>
              <a:rPr lang="en-US" altLang="zh-CN" sz="2000" b="1" dirty="0">
                <a:solidFill>
                  <a:srgbClr val="C00000"/>
                </a:solidFill>
                <a:latin typeface="Times New Roman" panose="02020603050405020304" pitchFamily="18" charset="0"/>
              </a:rPr>
              <a:t>5)</a:t>
            </a:r>
            <a:r>
              <a:rPr lang="zh-CN" altLang="en-US" sz="2000" b="1" dirty="0">
                <a:latin typeface="Times New Roman" panose="02020603050405020304" pitchFamily="18" charset="0"/>
              </a:rPr>
              <a:t>将栈顶两个元素</a:t>
            </a:r>
            <a:r>
              <a:rPr lang="en-US" altLang="zh-CN" sz="2000" b="1" dirty="0">
                <a:latin typeface="Times New Roman" panose="02020603050405020304" pitchFamily="18" charset="0"/>
              </a:rPr>
              <a:t>4</a:t>
            </a:r>
            <a:r>
              <a:rPr lang="zh-CN" altLang="en-US" sz="2000" b="1" dirty="0">
                <a:latin typeface="Times New Roman" panose="02020603050405020304" pitchFamily="18" charset="0"/>
              </a:rPr>
              <a:t>和</a:t>
            </a:r>
            <a:r>
              <a:rPr lang="en-US" altLang="zh-CN" sz="2000" b="1" dirty="0">
                <a:latin typeface="Times New Roman" panose="02020603050405020304" pitchFamily="18" charset="0"/>
              </a:rPr>
              <a:t>5</a:t>
            </a:r>
            <a:r>
              <a:rPr lang="zh-CN" altLang="en-US" sz="2000" b="1" dirty="0">
                <a:latin typeface="Times New Roman" panose="02020603050405020304" pitchFamily="18" charset="0"/>
              </a:rPr>
              <a:t>相乘，使它们退出栈，然后将</a:t>
            </a:r>
          </a:p>
          <a:p>
            <a:pPr algn="just">
              <a:lnSpc>
                <a:spcPct val="90000"/>
              </a:lnSpc>
              <a:buFont typeface="Wingdings" panose="05000000000000000000" pitchFamily="2" charset="2"/>
              <a:buNone/>
            </a:pPr>
            <a:r>
              <a:rPr lang="zh-CN" altLang="en-US" sz="2000" b="1" dirty="0">
                <a:latin typeface="Times New Roman" panose="02020603050405020304" pitchFamily="18" charset="0"/>
              </a:rPr>
              <a:t>   结果</a:t>
            </a:r>
            <a:r>
              <a:rPr lang="en-US" altLang="zh-CN" sz="2000" b="1" dirty="0">
                <a:latin typeface="Times New Roman" panose="02020603050405020304" pitchFamily="18" charset="0"/>
              </a:rPr>
              <a:t>20</a:t>
            </a:r>
            <a:r>
              <a:rPr lang="zh-CN" altLang="en-US" sz="2000" b="1" dirty="0">
                <a:latin typeface="Times New Roman" panose="02020603050405020304" pitchFamily="18" charset="0"/>
              </a:rPr>
              <a:t>存入栈。</a:t>
            </a:r>
          </a:p>
          <a:p>
            <a:pPr algn="just">
              <a:lnSpc>
                <a:spcPct val="90000"/>
              </a:lnSpc>
              <a:buFont typeface="Wingdings" panose="05000000000000000000" pitchFamily="2" charset="2"/>
              <a:buNone/>
            </a:pPr>
            <a:r>
              <a:rPr lang="zh-CN" altLang="en-US" sz="2000" b="1" dirty="0">
                <a:latin typeface="Times New Roman" panose="02020603050405020304" pitchFamily="18" charset="0"/>
              </a:rPr>
              <a:t> 结束时栈顶的值</a:t>
            </a:r>
            <a:r>
              <a:rPr lang="en-US" altLang="zh-CN" sz="2000" b="1" dirty="0">
                <a:latin typeface="Times New Roman" panose="02020603050405020304" pitchFamily="18" charset="0"/>
              </a:rPr>
              <a:t>(</a:t>
            </a:r>
            <a:r>
              <a:rPr lang="zh-CN" altLang="en-US" sz="2000" b="1" dirty="0">
                <a:latin typeface="Times New Roman" panose="02020603050405020304" pitchFamily="18" charset="0"/>
              </a:rPr>
              <a:t>这里是</a:t>
            </a:r>
            <a:r>
              <a:rPr lang="en-US" altLang="zh-CN" sz="2000" b="1" dirty="0">
                <a:latin typeface="Times New Roman" panose="02020603050405020304" pitchFamily="18" charset="0"/>
              </a:rPr>
              <a:t>20)</a:t>
            </a:r>
            <a:r>
              <a:rPr lang="zh-CN" altLang="en-US" sz="2000" b="1" dirty="0">
                <a:latin typeface="Times New Roman" panose="02020603050405020304" pitchFamily="18" charset="0"/>
              </a:rPr>
              <a:t>是整个表达式值。</a:t>
            </a:r>
            <a:r>
              <a:rPr lang="zh-CN" altLang="en-US" sz="2000" dirty="0">
                <a:latin typeface="Times New Roman" panose="02020603050405020304" pitchFamily="18" charset="0"/>
              </a:rPr>
              <a:t></a:t>
            </a:r>
          </a:p>
        </p:txBody>
      </p:sp>
    </p:spTree>
    <p:extLst>
      <p:ext uri="{BB962C8B-B14F-4D97-AF65-F5344CB8AC3E}">
        <p14:creationId xmlns:p14="http://schemas.microsoft.com/office/powerpoint/2010/main" val="382522221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6258" name="Rectangle 2"/>
          <p:cNvSpPr>
            <a:spLocks noGrp="1" noChangeArrowheads="1"/>
          </p:cNvSpPr>
          <p:nvPr>
            <p:ph type="body" idx="1"/>
          </p:nvPr>
        </p:nvSpPr>
        <p:spPr>
          <a:xfrm>
            <a:off x="1905000" y="685800"/>
            <a:ext cx="8574088" cy="5638800"/>
          </a:xfrm>
        </p:spPr>
        <p:txBody>
          <a:bodyPr>
            <a:normAutofit lnSpcReduction="10000"/>
          </a:bodyPr>
          <a:lstStyle/>
          <a:p>
            <a:pPr>
              <a:lnSpc>
                <a:spcPct val="90000"/>
              </a:lnSpc>
              <a:spcBef>
                <a:spcPct val="0"/>
              </a:spcBef>
              <a:buFontTx/>
              <a:buNone/>
            </a:pPr>
            <a:r>
              <a:rPr kumimoji="1" lang="en-US" altLang="zh-CN" sz="3200" b="1" dirty="0">
                <a:solidFill>
                  <a:srgbClr val="FF3399"/>
                </a:solidFill>
                <a:latin typeface="Times New Roman" panose="02020603050405020304" pitchFamily="18" charset="0"/>
              </a:rPr>
              <a:t>§5.2 </a:t>
            </a:r>
            <a:r>
              <a:rPr kumimoji="1" lang="zh-CN" altLang="en-US" sz="3200" b="1" dirty="0">
                <a:solidFill>
                  <a:srgbClr val="FF3399"/>
                </a:solidFill>
                <a:latin typeface="Times New Roman" panose="02020603050405020304" pitchFamily="18" charset="0"/>
              </a:rPr>
              <a:t>中间语言</a:t>
            </a:r>
          </a:p>
          <a:p>
            <a:pPr>
              <a:lnSpc>
                <a:spcPct val="90000"/>
              </a:lnSpc>
              <a:spcBef>
                <a:spcPct val="0"/>
              </a:spcBef>
              <a:buFontTx/>
              <a:buNone/>
            </a:pPr>
            <a:r>
              <a:rPr kumimoji="1" lang="zh-CN" altLang="en-US" sz="2000" dirty="0">
                <a:solidFill>
                  <a:srgbClr val="C00000"/>
                </a:solidFill>
                <a:latin typeface="Times New Roman" panose="02020603050405020304" pitchFamily="18" charset="0"/>
              </a:rPr>
              <a:t>  </a:t>
            </a:r>
            <a:r>
              <a:rPr kumimoji="1" lang="zh-CN" altLang="en-US" b="1" dirty="0">
                <a:solidFill>
                  <a:srgbClr val="C00000"/>
                </a:solidFill>
                <a:latin typeface="Times New Roman" panose="02020603050405020304" pitchFamily="18" charset="0"/>
              </a:rPr>
              <a:t>二、逆波兰表示</a:t>
            </a:r>
            <a:endParaRPr lang="zh-CN" altLang="en-US" b="1" dirty="0">
              <a:solidFill>
                <a:srgbClr val="C00000"/>
              </a:solidFill>
              <a:latin typeface="Times New Roman" panose="02020603050405020304" pitchFamily="18" charset="0"/>
            </a:endParaRPr>
          </a:p>
          <a:p>
            <a:pPr>
              <a:lnSpc>
                <a:spcPct val="90000"/>
              </a:lnSpc>
              <a:buFont typeface="Wingdings" panose="05000000000000000000" pitchFamily="2" charset="2"/>
              <a:buNone/>
            </a:pPr>
            <a:r>
              <a:rPr lang="zh-CN" altLang="en-US" sz="1800" dirty="0">
                <a:solidFill>
                  <a:srgbClr val="C00000"/>
                </a:solidFill>
                <a:latin typeface="Times New Roman" panose="02020603050405020304" pitchFamily="18" charset="0"/>
              </a:rPr>
              <a:t>    </a:t>
            </a:r>
            <a:r>
              <a:rPr lang="en-US" altLang="zh-CN" sz="2400" dirty="0">
                <a:solidFill>
                  <a:srgbClr val="C00000"/>
                </a:solidFill>
                <a:latin typeface="Times New Roman" panose="02020603050405020304" pitchFamily="18" charset="0"/>
              </a:rPr>
              <a:t>2.</a:t>
            </a:r>
            <a:r>
              <a:rPr kumimoji="1" lang="zh-CN" altLang="en-US" sz="2400" b="1" dirty="0">
                <a:solidFill>
                  <a:srgbClr val="C00000"/>
                </a:solidFill>
                <a:latin typeface="Times New Roman" panose="02020603050405020304" pitchFamily="18" charset="0"/>
              </a:rPr>
              <a:t>逆波兰表示的扩充</a:t>
            </a:r>
            <a:endParaRPr lang="zh-CN" altLang="en-US" sz="2400" b="1" dirty="0">
              <a:solidFill>
                <a:srgbClr val="C00000"/>
              </a:solidFill>
              <a:latin typeface="Times New Roman" panose="02020603050405020304" pitchFamily="18" charset="0"/>
            </a:endParaRPr>
          </a:p>
          <a:p>
            <a:pPr algn="just">
              <a:lnSpc>
                <a:spcPct val="90000"/>
              </a:lnSpc>
              <a:buFont typeface="Wingdings" panose="05000000000000000000" pitchFamily="2" charset="2"/>
              <a:buNone/>
            </a:pPr>
            <a:r>
              <a:rPr lang="zh-CN" altLang="en-US" sz="1800" dirty="0">
                <a:latin typeface="Times New Roman" panose="02020603050405020304" pitchFamily="18" charset="0"/>
              </a:rPr>
              <a:t>    </a:t>
            </a:r>
            <a:r>
              <a:rPr lang="zh-CN" altLang="en-US" sz="1800" b="1" dirty="0">
                <a:latin typeface="Times New Roman" panose="02020603050405020304" pitchFamily="18" charset="0"/>
              </a:rPr>
              <a:t>只要遵守在运算对象后直接紧跟运算符这条规则，我们就可以</a:t>
            </a:r>
          </a:p>
          <a:p>
            <a:pPr algn="just">
              <a:lnSpc>
                <a:spcPct val="90000"/>
              </a:lnSpc>
              <a:buFont typeface="Wingdings" panose="05000000000000000000" pitchFamily="2" charset="2"/>
              <a:buNone/>
            </a:pPr>
            <a:r>
              <a:rPr lang="zh-CN" altLang="en-US" sz="1800" b="1" dirty="0">
                <a:latin typeface="Times New Roman" panose="02020603050405020304" pitchFamily="18" charset="0"/>
              </a:rPr>
              <a:t>简单地把这种后缀式扩充到比通常表达式更大范围，即扩充到程序</a:t>
            </a:r>
          </a:p>
          <a:p>
            <a:pPr algn="just">
              <a:lnSpc>
                <a:spcPct val="90000"/>
              </a:lnSpc>
              <a:buFont typeface="Wingdings" panose="05000000000000000000" pitchFamily="2" charset="2"/>
              <a:buNone/>
            </a:pPr>
            <a:r>
              <a:rPr lang="zh-CN" altLang="en-US" sz="1800" b="1" dirty="0">
                <a:latin typeface="Times New Roman" panose="02020603050405020304" pitchFamily="18" charset="0"/>
              </a:rPr>
              <a:t>语言的其它语法成分。</a:t>
            </a:r>
          </a:p>
          <a:p>
            <a:pPr algn="just">
              <a:lnSpc>
                <a:spcPct val="90000"/>
              </a:lnSpc>
              <a:buFont typeface="Wingdings" panose="05000000000000000000" pitchFamily="2" charset="2"/>
              <a:buNone/>
            </a:pPr>
            <a:r>
              <a:rPr lang="zh-CN" altLang="en-US" sz="1800" b="1" dirty="0">
                <a:latin typeface="Times New Roman" panose="02020603050405020304" pitchFamily="18" charset="0"/>
              </a:rPr>
              <a:t> </a:t>
            </a:r>
            <a:r>
              <a:rPr lang="zh-CN" altLang="en-US" sz="1800" b="1" dirty="0">
                <a:solidFill>
                  <a:srgbClr val="FF3399"/>
                </a:solidFill>
                <a:latin typeface="Times New Roman" panose="02020603050405020304" pitchFamily="18" charset="0"/>
              </a:rPr>
              <a:t>（</a:t>
            </a:r>
            <a:r>
              <a:rPr lang="en-US" altLang="zh-CN" sz="1800" b="1" dirty="0">
                <a:solidFill>
                  <a:srgbClr val="FF3399"/>
                </a:solidFill>
                <a:latin typeface="Times New Roman" panose="02020603050405020304" pitchFamily="18" charset="0"/>
              </a:rPr>
              <a:t>1</a:t>
            </a:r>
            <a:r>
              <a:rPr lang="zh-CN" altLang="en-US" sz="1800" b="1" dirty="0">
                <a:solidFill>
                  <a:srgbClr val="FF3399"/>
                </a:solidFill>
                <a:latin typeface="Times New Roman" panose="02020603050405020304" pitchFamily="18" charset="0"/>
              </a:rPr>
              <a:t>）</a:t>
            </a:r>
            <a:r>
              <a:rPr lang="zh-CN" altLang="en-US" sz="1800" b="1" dirty="0">
                <a:latin typeface="Times New Roman" panose="02020603050405020304" pitchFamily="18" charset="0"/>
              </a:rPr>
              <a:t>赋值语句</a:t>
            </a:r>
          </a:p>
          <a:p>
            <a:pPr algn="just">
              <a:lnSpc>
                <a:spcPct val="90000"/>
              </a:lnSpc>
              <a:buFont typeface="Wingdings" panose="05000000000000000000" pitchFamily="2" charset="2"/>
              <a:buNone/>
            </a:pPr>
            <a:r>
              <a:rPr lang="zh-CN" altLang="en-US" sz="1800" b="1" dirty="0">
                <a:latin typeface="Times New Roman" panose="02020603050405020304" pitchFamily="18" charset="0"/>
              </a:rPr>
              <a:t>    </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左部</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表达式</a:t>
            </a:r>
            <a:r>
              <a:rPr lang="en-US" altLang="zh-CN" sz="1800" b="1" dirty="0">
                <a:latin typeface="Times New Roman" panose="02020603050405020304" pitchFamily="18" charset="0"/>
              </a:rPr>
              <a:t>〉</a:t>
            </a:r>
          </a:p>
          <a:p>
            <a:pPr algn="just">
              <a:lnSpc>
                <a:spcPct val="90000"/>
              </a:lnSpc>
              <a:buFont typeface="Wingdings" panose="05000000000000000000" pitchFamily="2" charset="2"/>
              <a:buNone/>
            </a:pPr>
            <a:r>
              <a:rPr lang="zh-CN" altLang="en-US" sz="1800" b="1" dirty="0">
                <a:latin typeface="Times New Roman" panose="02020603050405020304" pitchFamily="18" charset="0"/>
              </a:rPr>
              <a:t>把赋值号“</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看成是一个赋值运算符，它的后缀式为</a:t>
            </a:r>
          </a:p>
          <a:p>
            <a:pPr algn="just">
              <a:lnSpc>
                <a:spcPct val="90000"/>
              </a:lnSpc>
              <a:buFont typeface="Wingdings" panose="05000000000000000000" pitchFamily="2" charset="2"/>
              <a:buNone/>
            </a:pPr>
            <a:r>
              <a:rPr lang="zh-CN" altLang="en-US" sz="1800" b="1" dirty="0">
                <a:latin typeface="Times New Roman" panose="02020603050405020304" pitchFamily="18" charset="0"/>
              </a:rPr>
              <a:t>  </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左部</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表达式的后缀式</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a:t>
            </a:r>
            <a:r>
              <a:rPr lang="en-US" altLang="zh-CN" sz="1800" b="1" dirty="0">
                <a:latin typeface="Times New Roman" panose="02020603050405020304" pitchFamily="18" charset="0"/>
              </a:rPr>
              <a:t>=</a:t>
            </a:r>
          </a:p>
          <a:p>
            <a:pPr algn="just">
              <a:lnSpc>
                <a:spcPct val="90000"/>
              </a:lnSpc>
              <a:buFont typeface="Wingdings" panose="05000000000000000000" pitchFamily="2" charset="2"/>
              <a:buNone/>
            </a:pPr>
            <a:r>
              <a:rPr lang="zh-CN" altLang="en-US" sz="1800" b="1" dirty="0">
                <a:latin typeface="Times New Roman" panose="02020603050405020304" pitchFamily="18" charset="0"/>
              </a:rPr>
              <a:t>例如：</a:t>
            </a:r>
            <a:r>
              <a:rPr lang="en-US" altLang="zh-CN" sz="1800" b="1" dirty="0">
                <a:latin typeface="Times New Roman" panose="02020603050405020304" pitchFamily="18" charset="0"/>
              </a:rPr>
              <a:t>x:=5</a:t>
            </a:r>
          </a:p>
          <a:p>
            <a:pPr algn="just">
              <a:lnSpc>
                <a:spcPct val="90000"/>
              </a:lnSpc>
              <a:buFont typeface="Wingdings" panose="05000000000000000000" pitchFamily="2" charset="2"/>
              <a:buNone/>
            </a:pPr>
            <a:r>
              <a:rPr lang="en-US" altLang="zh-CN" sz="1800" b="1" dirty="0">
                <a:latin typeface="Times New Roman" panose="02020603050405020304" pitchFamily="18" charset="0"/>
              </a:rPr>
              <a:t>      x:=a*b-c/d</a:t>
            </a:r>
          </a:p>
          <a:p>
            <a:pPr algn="just">
              <a:lnSpc>
                <a:spcPct val="90000"/>
              </a:lnSpc>
              <a:buFont typeface="Wingdings" panose="05000000000000000000" pitchFamily="2" charset="2"/>
              <a:buNone/>
            </a:pPr>
            <a:r>
              <a:rPr lang="zh-CN" altLang="en-US" sz="1800" b="1" dirty="0">
                <a:latin typeface="Times New Roman" panose="02020603050405020304" pitchFamily="18" charset="0"/>
              </a:rPr>
              <a:t>的后缀式分别为</a:t>
            </a:r>
          </a:p>
          <a:p>
            <a:pPr algn="just">
              <a:lnSpc>
                <a:spcPct val="90000"/>
              </a:lnSpc>
              <a:buFont typeface="Wingdings" panose="05000000000000000000" pitchFamily="2" charset="2"/>
              <a:buNone/>
            </a:pPr>
            <a:r>
              <a:rPr lang="zh-CN" altLang="en-US" sz="1800" b="1" dirty="0">
                <a:latin typeface="Times New Roman" panose="02020603050405020304" pitchFamily="18" charset="0"/>
              </a:rPr>
              <a:t>      </a:t>
            </a:r>
            <a:r>
              <a:rPr lang="en-US" altLang="zh-CN" sz="1800" b="1" dirty="0">
                <a:latin typeface="Times New Roman" panose="02020603050405020304" pitchFamily="18" charset="0"/>
              </a:rPr>
              <a:t>x5:=</a:t>
            </a:r>
          </a:p>
          <a:p>
            <a:pPr algn="just">
              <a:lnSpc>
                <a:spcPct val="90000"/>
              </a:lnSpc>
              <a:buFont typeface="Wingdings" panose="05000000000000000000" pitchFamily="2" charset="2"/>
              <a:buNone/>
            </a:pPr>
            <a:r>
              <a:rPr lang="en-US" altLang="zh-CN" sz="1800" b="1" dirty="0">
                <a:latin typeface="Times New Roman" panose="02020603050405020304" pitchFamily="18" charset="0"/>
              </a:rPr>
              <a:t>      </a:t>
            </a:r>
            <a:r>
              <a:rPr lang="en-US" altLang="zh-CN" sz="1800" b="1" dirty="0" err="1">
                <a:latin typeface="Times New Roman" panose="02020603050405020304" pitchFamily="18" charset="0"/>
              </a:rPr>
              <a:t>xab</a:t>
            </a:r>
            <a:r>
              <a:rPr lang="en-US" altLang="zh-CN" sz="1800" b="1" dirty="0">
                <a:latin typeface="Times New Roman" panose="02020603050405020304" pitchFamily="18" charset="0"/>
              </a:rPr>
              <a:t>*cd/-:= </a:t>
            </a:r>
          </a:p>
        </p:txBody>
      </p:sp>
    </p:spTree>
    <p:extLst>
      <p:ext uri="{BB962C8B-B14F-4D97-AF65-F5344CB8AC3E}">
        <p14:creationId xmlns:p14="http://schemas.microsoft.com/office/powerpoint/2010/main" val="190981923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83" name="Text Box 3"/>
          <p:cNvSpPr txBox="1">
            <a:spLocks noChangeArrowheads="1"/>
          </p:cNvSpPr>
          <p:nvPr/>
        </p:nvSpPr>
        <p:spPr bwMode="auto">
          <a:xfrm>
            <a:off x="1779588" y="2057401"/>
            <a:ext cx="8888412" cy="3749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000" b="1" dirty="0">
                <a:solidFill>
                  <a:srgbClr val="FF3399"/>
                </a:solidFill>
              </a:rPr>
              <a:t>（</a:t>
            </a:r>
            <a:r>
              <a:rPr kumimoji="1" lang="en-US" altLang="zh-CN" sz="2000" b="1" dirty="0">
                <a:solidFill>
                  <a:srgbClr val="FF3399"/>
                </a:solidFill>
              </a:rPr>
              <a:t>2</a:t>
            </a:r>
            <a:r>
              <a:rPr kumimoji="1" lang="zh-CN" altLang="en-US" sz="2000" b="1" dirty="0">
                <a:solidFill>
                  <a:srgbClr val="FF3399"/>
                </a:solidFill>
              </a:rPr>
              <a:t>）</a:t>
            </a:r>
            <a:r>
              <a:rPr kumimoji="1" lang="zh-CN" altLang="en-US" sz="2000" b="1" dirty="0"/>
              <a:t>条件语句</a:t>
            </a:r>
          </a:p>
          <a:p>
            <a:pPr>
              <a:spcBef>
                <a:spcPct val="0"/>
              </a:spcBef>
              <a:buFontTx/>
              <a:buNone/>
            </a:pPr>
            <a:r>
              <a:rPr kumimoji="1" lang="zh-CN" altLang="en-US" sz="2000" b="1" dirty="0"/>
              <a:t>     </a:t>
            </a:r>
            <a:r>
              <a:rPr kumimoji="1" lang="en-US" altLang="zh-CN" sz="2000" b="1" dirty="0"/>
              <a:t>if E then S</a:t>
            </a:r>
            <a:r>
              <a:rPr kumimoji="1" lang="en-US" altLang="zh-CN" sz="2000" b="1" baseline="-25000" dirty="0"/>
              <a:t>1</a:t>
            </a:r>
            <a:r>
              <a:rPr kumimoji="1" lang="en-US" altLang="zh-CN" sz="2000" b="1" dirty="0"/>
              <a:t> else S</a:t>
            </a:r>
            <a:r>
              <a:rPr kumimoji="1" lang="zh-CN" altLang="en-US" sz="2000" b="1" baseline="-25000" dirty="0"/>
              <a:t>２ </a:t>
            </a:r>
          </a:p>
          <a:p>
            <a:pPr>
              <a:spcBef>
                <a:spcPct val="0"/>
              </a:spcBef>
              <a:buFontTx/>
              <a:buNone/>
            </a:pPr>
            <a:r>
              <a:rPr kumimoji="1" lang="zh-CN" altLang="en-US" sz="2000" b="1" dirty="0"/>
              <a:t>    对于用后缀式来表示条件语句，我们假定后缀式中各符号存放在一个</a:t>
            </a:r>
          </a:p>
          <a:p>
            <a:pPr>
              <a:spcBef>
                <a:spcPct val="0"/>
              </a:spcBef>
              <a:buFontTx/>
              <a:buNone/>
            </a:pPr>
            <a:r>
              <a:rPr kumimoji="1" lang="zh-CN" altLang="en-US" sz="2000" b="1" dirty="0"/>
              <a:t>一维数组</a:t>
            </a:r>
            <a:r>
              <a:rPr kumimoji="1" lang="en-US" altLang="zh-CN" sz="2000" b="1" dirty="0"/>
              <a:t>POST</a:t>
            </a:r>
            <a:r>
              <a:rPr kumimoji="1" lang="zh-CN" altLang="en-US" sz="2000" b="1" dirty="0"/>
              <a:t>［</a:t>
            </a:r>
            <a:r>
              <a:rPr kumimoji="1" lang="en-US" altLang="zh-CN" sz="2000" b="1" dirty="0"/>
              <a:t>1··n</a:t>
            </a:r>
            <a:r>
              <a:rPr kumimoji="1" lang="zh-CN" altLang="en-US" sz="2000" b="1" dirty="0"/>
              <a:t>］之中，每一个数组元素存放一个运算对象或运算符。</a:t>
            </a:r>
          </a:p>
          <a:p>
            <a:pPr>
              <a:spcBef>
                <a:spcPct val="0"/>
              </a:spcBef>
              <a:buFontTx/>
              <a:buNone/>
            </a:pPr>
            <a:r>
              <a:rPr kumimoji="1" lang="zh-CN" altLang="en-US" sz="2000" b="1" dirty="0"/>
              <a:t>同时我们约定如下几个符号：</a:t>
            </a:r>
          </a:p>
          <a:p>
            <a:pPr>
              <a:spcBef>
                <a:spcPct val="0"/>
              </a:spcBef>
              <a:buFontTx/>
              <a:buNone/>
            </a:pPr>
            <a:r>
              <a:rPr kumimoji="1" lang="zh-CN" altLang="en-US" sz="2000" b="1" dirty="0">
                <a:solidFill>
                  <a:srgbClr val="C00000"/>
                </a:solidFill>
              </a:rPr>
              <a:t>①</a:t>
            </a:r>
            <a:r>
              <a:rPr kumimoji="1" lang="en-US" altLang="zh-CN" sz="2000" b="1" dirty="0">
                <a:solidFill>
                  <a:srgbClr val="C00000"/>
                </a:solidFill>
              </a:rPr>
              <a:t>JUMP</a:t>
            </a:r>
            <a:r>
              <a:rPr kumimoji="1" lang="zh-CN" altLang="en-US" sz="2000" b="1" dirty="0">
                <a:solidFill>
                  <a:srgbClr val="C00000"/>
                </a:solidFill>
              </a:rPr>
              <a:t>表示无条件转；</a:t>
            </a:r>
          </a:p>
          <a:p>
            <a:pPr>
              <a:spcBef>
                <a:spcPct val="0"/>
              </a:spcBef>
              <a:buFontTx/>
              <a:buNone/>
            </a:pPr>
            <a:r>
              <a:rPr kumimoji="1" lang="zh-CN" altLang="en-US" sz="2000" b="1" dirty="0">
                <a:solidFill>
                  <a:srgbClr val="C00000"/>
                </a:solidFill>
              </a:rPr>
              <a:t>②</a:t>
            </a:r>
            <a:r>
              <a:rPr kumimoji="1" lang="en-US" altLang="zh-CN" sz="2000" b="1" dirty="0">
                <a:solidFill>
                  <a:srgbClr val="C00000"/>
                </a:solidFill>
              </a:rPr>
              <a:t>JLT</a:t>
            </a:r>
            <a:r>
              <a:rPr kumimoji="1" lang="zh-CN" altLang="en-US" sz="2000" b="1" dirty="0">
                <a:solidFill>
                  <a:srgbClr val="C00000"/>
                </a:solidFill>
              </a:rPr>
              <a:t>表示小于转；</a:t>
            </a:r>
          </a:p>
          <a:p>
            <a:pPr>
              <a:spcBef>
                <a:spcPct val="0"/>
              </a:spcBef>
              <a:buFontTx/>
              <a:buNone/>
            </a:pPr>
            <a:r>
              <a:rPr kumimoji="1" lang="zh-CN" altLang="en-US" sz="2000" b="1" dirty="0">
                <a:solidFill>
                  <a:srgbClr val="C00000"/>
                </a:solidFill>
              </a:rPr>
              <a:t>③</a:t>
            </a:r>
            <a:r>
              <a:rPr kumimoji="1" lang="en-US" altLang="zh-CN" sz="2000" b="1" dirty="0">
                <a:solidFill>
                  <a:srgbClr val="C00000"/>
                </a:solidFill>
              </a:rPr>
              <a:t>JEZ</a:t>
            </a:r>
            <a:r>
              <a:rPr kumimoji="1" lang="zh-CN" altLang="en-US" sz="2000" b="1" dirty="0">
                <a:solidFill>
                  <a:srgbClr val="C00000"/>
                </a:solidFill>
              </a:rPr>
              <a:t>表示零转。</a:t>
            </a:r>
          </a:p>
          <a:p>
            <a:pPr>
              <a:spcBef>
                <a:spcPct val="0"/>
              </a:spcBef>
              <a:buFontTx/>
              <a:buNone/>
            </a:pPr>
            <a:r>
              <a:rPr kumimoji="1" lang="zh-CN" altLang="en-US" sz="2000" b="1" dirty="0">
                <a:cs typeface="Courier New" panose="02070309020205020404" pitchFamily="49" charset="0"/>
              </a:rPr>
              <a:t>后缀式</a:t>
            </a:r>
            <a:r>
              <a:rPr kumimoji="1" lang="en-US" altLang="zh-CN" sz="2000" b="1" dirty="0">
                <a:solidFill>
                  <a:schemeClr val="tx2"/>
                </a:solidFill>
              </a:rPr>
              <a:t>P JUMP</a:t>
            </a:r>
            <a:r>
              <a:rPr kumimoji="1" lang="zh-CN" altLang="en-US" sz="2000" b="1" dirty="0">
                <a:cs typeface="Courier New" panose="02070309020205020404" pitchFamily="49" charset="0"/>
              </a:rPr>
              <a:t>表示无条件转移到下标</a:t>
            </a:r>
            <a:r>
              <a:rPr kumimoji="1" lang="en-US" altLang="zh-CN" sz="2000" b="1" dirty="0">
                <a:cs typeface="Courier New" panose="02070309020205020404" pitchFamily="49" charset="0"/>
              </a:rPr>
              <a:t>P</a:t>
            </a:r>
            <a:r>
              <a:rPr kumimoji="1" lang="zh-CN" altLang="en-US" sz="2000" b="1" dirty="0">
                <a:cs typeface="Courier New" panose="02070309020205020404" pitchFamily="49" charset="0"/>
              </a:rPr>
              <a:t>所指那个元素</a:t>
            </a:r>
            <a:r>
              <a:rPr kumimoji="1" lang="en-US" altLang="zh-CN" sz="2000" b="1" dirty="0">
                <a:cs typeface="Courier New" panose="02070309020205020404" pitchFamily="49" charset="0"/>
              </a:rPr>
              <a:t>POST</a:t>
            </a:r>
            <a:r>
              <a:rPr kumimoji="1" lang="zh-CN" altLang="en-US" sz="2000" b="1" dirty="0">
                <a:cs typeface="Courier New" panose="02070309020205020404" pitchFamily="49" charset="0"/>
              </a:rPr>
              <a:t>［</a:t>
            </a:r>
            <a:r>
              <a:rPr kumimoji="1" lang="en-US" altLang="zh-CN" sz="2000" b="1" dirty="0">
                <a:cs typeface="Courier New" panose="02070309020205020404" pitchFamily="49" charset="0"/>
              </a:rPr>
              <a:t>p</a:t>
            </a:r>
            <a:r>
              <a:rPr kumimoji="1" lang="zh-CN" altLang="en-US" sz="2000" b="1" dirty="0">
                <a:cs typeface="Courier New" panose="02070309020205020404" pitchFamily="49" charset="0"/>
              </a:rPr>
              <a:t>］</a:t>
            </a:r>
          </a:p>
          <a:p>
            <a:pPr>
              <a:spcBef>
                <a:spcPct val="0"/>
              </a:spcBef>
              <a:buFontTx/>
              <a:buNone/>
            </a:pPr>
            <a:r>
              <a:rPr kumimoji="1" lang="en-US" altLang="zh-CN" sz="2000" b="1" dirty="0">
                <a:cs typeface="Courier New" panose="02070309020205020404" pitchFamily="49" charset="0"/>
              </a:rPr>
              <a:t>(</a:t>
            </a:r>
            <a:r>
              <a:rPr kumimoji="1" lang="zh-CN" altLang="en-US" sz="2000" b="1" dirty="0">
                <a:cs typeface="Courier New" panose="02070309020205020404" pitchFamily="49" charset="0"/>
              </a:rPr>
              <a:t>即从该符号开始继续</a:t>
            </a:r>
            <a:r>
              <a:rPr kumimoji="1" lang="zh-CN" altLang="en-US" sz="2000" b="1" dirty="0"/>
              <a:t>执行</a:t>
            </a:r>
            <a:r>
              <a:rPr kumimoji="1" lang="en-US" altLang="zh-CN" sz="2000" b="1" dirty="0"/>
              <a:t>)</a:t>
            </a:r>
            <a:r>
              <a:rPr kumimoji="1" lang="zh-CN" altLang="en-US" sz="2000" b="1" dirty="0"/>
              <a:t>。 </a:t>
            </a:r>
          </a:p>
          <a:p>
            <a:pPr>
              <a:spcBef>
                <a:spcPct val="0"/>
              </a:spcBef>
              <a:buFontTx/>
              <a:buNone/>
            </a:pPr>
            <a:r>
              <a:rPr kumimoji="1" lang="zh-CN" altLang="en-US" sz="2000" b="1" dirty="0">
                <a:cs typeface="Courier New" panose="02070309020205020404" pitchFamily="49" charset="0"/>
              </a:rPr>
              <a:t>后缀式</a:t>
            </a:r>
            <a:r>
              <a:rPr kumimoji="1" lang="en-US" altLang="zh-CN" sz="2000" b="1" dirty="0">
                <a:solidFill>
                  <a:schemeClr val="tx2"/>
                </a:solidFill>
              </a:rPr>
              <a:t>e P JEZ</a:t>
            </a:r>
            <a:r>
              <a:rPr kumimoji="1" lang="zh-CN" altLang="en-US" sz="2000" b="1" dirty="0">
                <a:cs typeface="Courier New" panose="02070309020205020404" pitchFamily="49" charset="0"/>
              </a:rPr>
              <a:t>表示当后缀表达式</a:t>
            </a:r>
            <a:r>
              <a:rPr kumimoji="1" lang="en-US" altLang="zh-CN" sz="2000" b="1" dirty="0">
                <a:cs typeface="Courier New" panose="02070309020205020404" pitchFamily="49" charset="0"/>
              </a:rPr>
              <a:t>e</a:t>
            </a:r>
            <a:r>
              <a:rPr kumimoji="1" lang="zh-CN" altLang="en-US" sz="2000" b="1" dirty="0">
                <a:cs typeface="Courier New" panose="02070309020205020404" pitchFamily="49" charset="0"/>
              </a:rPr>
              <a:t>的值为零时，则转移至</a:t>
            </a:r>
            <a:r>
              <a:rPr kumimoji="1" lang="en-US" altLang="zh-CN" sz="2000" b="1" dirty="0">
                <a:cs typeface="Courier New" panose="02070309020205020404" pitchFamily="49" charset="0"/>
              </a:rPr>
              <a:t>POST[P]</a:t>
            </a:r>
            <a:r>
              <a:rPr kumimoji="1" lang="zh-CN" altLang="en-US" sz="2000" b="1" dirty="0">
                <a:cs typeface="Courier New" panose="02070309020205020404" pitchFamily="49" charset="0"/>
              </a:rPr>
              <a:t>。</a:t>
            </a:r>
          </a:p>
          <a:p>
            <a:pPr>
              <a:spcBef>
                <a:spcPct val="0"/>
              </a:spcBef>
              <a:buFontTx/>
              <a:buNone/>
            </a:pPr>
            <a:r>
              <a:rPr kumimoji="1" lang="zh-CN" altLang="en-US" sz="2000" b="1" dirty="0">
                <a:cs typeface="Courier New" panose="02070309020205020404" pitchFamily="49" charset="0"/>
              </a:rPr>
              <a:t>后缀式</a:t>
            </a:r>
            <a:r>
              <a:rPr kumimoji="1" lang="en-US" altLang="zh-CN" sz="2000" b="1" dirty="0">
                <a:solidFill>
                  <a:schemeClr val="tx2"/>
                </a:solidFill>
              </a:rPr>
              <a:t>e1e2 P JLT</a:t>
            </a:r>
            <a:r>
              <a:rPr kumimoji="1" lang="zh-CN" altLang="en-US" sz="2000" b="1" dirty="0"/>
              <a:t>表示当后缀表达式</a:t>
            </a:r>
            <a:r>
              <a:rPr kumimoji="1" lang="en-US" altLang="zh-CN" sz="2000" b="1" dirty="0"/>
              <a:t>e</a:t>
            </a:r>
            <a:r>
              <a:rPr kumimoji="1" lang="en-US" altLang="zh-CN" sz="2000" b="1" baseline="-25000" dirty="0"/>
              <a:t>1</a:t>
            </a:r>
            <a:r>
              <a:rPr kumimoji="1" lang="zh-CN" altLang="en-US" sz="2000" b="1" dirty="0"/>
              <a:t>小于后缀表达式</a:t>
            </a:r>
            <a:r>
              <a:rPr kumimoji="1" lang="en-US" altLang="zh-CN" sz="2000" b="1" dirty="0"/>
              <a:t>e</a:t>
            </a:r>
            <a:r>
              <a:rPr kumimoji="1" lang="en-US" altLang="zh-CN" sz="2000" b="1" baseline="-25000" dirty="0"/>
              <a:t>2</a:t>
            </a:r>
            <a:r>
              <a:rPr kumimoji="1" lang="zh-CN" altLang="en-US" sz="2000" b="1" dirty="0"/>
              <a:t>时，则转移至</a:t>
            </a:r>
            <a:r>
              <a:rPr kumimoji="1" lang="en-US" altLang="zh-CN" sz="2000" b="1" dirty="0"/>
              <a:t>POST[P]</a:t>
            </a:r>
          </a:p>
        </p:txBody>
      </p:sp>
    </p:spTree>
    <p:extLst>
      <p:ext uri="{BB962C8B-B14F-4D97-AF65-F5344CB8AC3E}">
        <p14:creationId xmlns:p14="http://schemas.microsoft.com/office/powerpoint/2010/main" val="361694147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37283"/>
                                        </p:tgtEl>
                                        <p:attrNameLst>
                                          <p:attrName>style.visibility</p:attrName>
                                        </p:attrNameLst>
                                      </p:cBhvr>
                                      <p:to>
                                        <p:strVal val="visible"/>
                                      </p:to>
                                    </p:set>
                                    <p:anim calcmode="lin" valueType="num">
                                      <p:cBhvr additive="base">
                                        <p:cTn id="7" dur="500" fill="hold"/>
                                        <p:tgtEl>
                                          <p:spTgt spid="737283"/>
                                        </p:tgtEl>
                                        <p:attrNameLst>
                                          <p:attrName>ppt_x</p:attrName>
                                        </p:attrNameLst>
                                      </p:cBhvr>
                                      <p:tavLst>
                                        <p:tav tm="0">
                                          <p:val>
                                            <p:strVal val="0-#ppt_w/2"/>
                                          </p:val>
                                        </p:tav>
                                        <p:tav tm="100000">
                                          <p:val>
                                            <p:strVal val="#ppt_x"/>
                                          </p:val>
                                        </p:tav>
                                      </p:tavLst>
                                    </p:anim>
                                    <p:anim calcmode="lin" valueType="num">
                                      <p:cBhvr additive="base">
                                        <p:cTn id="8" dur="500" fill="hold"/>
                                        <p:tgtEl>
                                          <p:spTgt spid="73728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283" grpId="0" autoUpdateAnimBg="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8306" name="Rectangle 2"/>
          <p:cNvSpPr>
            <a:spLocks noGrp="1" noChangeArrowheads="1"/>
          </p:cNvSpPr>
          <p:nvPr>
            <p:ph type="body" idx="1"/>
          </p:nvPr>
        </p:nvSpPr>
        <p:spPr>
          <a:xfrm>
            <a:off x="1981200" y="381000"/>
            <a:ext cx="8229600" cy="4991100"/>
          </a:xfrm>
        </p:spPr>
        <p:txBody>
          <a:bodyPr/>
          <a:lstStyle/>
          <a:p>
            <a:pPr algn="just">
              <a:buFont typeface="Wingdings" panose="05000000000000000000" pitchFamily="2" charset="2"/>
              <a:buNone/>
            </a:pPr>
            <a:endParaRPr lang="en-US" altLang="zh-CN" sz="1800">
              <a:latin typeface="宋体" panose="02010600030101010101" pitchFamily="2" charset="-122"/>
            </a:endParaRPr>
          </a:p>
          <a:p>
            <a:pPr algn="just">
              <a:buFont typeface="Wingdings" panose="05000000000000000000" pitchFamily="2" charset="2"/>
              <a:buNone/>
            </a:pPr>
            <a:r>
              <a:rPr lang="zh-CN" altLang="en-US" sz="1800" b="1">
                <a:latin typeface="Times New Roman" panose="02020603050405020304" pitchFamily="18" charset="0"/>
              </a:rPr>
              <a:t>于是，对于形如</a:t>
            </a:r>
          </a:p>
          <a:p>
            <a:pPr algn="just">
              <a:buFont typeface="Wingdings" panose="05000000000000000000" pitchFamily="2" charset="2"/>
              <a:buNone/>
            </a:pPr>
            <a:r>
              <a:rPr lang="en-US" altLang="zh-CN" sz="1800" b="1">
                <a:latin typeface="Times New Roman" panose="02020603050405020304" pitchFamily="18" charset="0"/>
              </a:rPr>
              <a:t>if e then S1 else S2</a:t>
            </a:r>
          </a:p>
          <a:p>
            <a:pPr>
              <a:buFont typeface="Wingdings" panose="05000000000000000000" pitchFamily="2" charset="2"/>
              <a:buNone/>
            </a:pPr>
            <a:r>
              <a:rPr lang="zh-CN" altLang="en-US" sz="1800" b="1">
                <a:latin typeface="Times New Roman" panose="02020603050405020304" pitchFamily="18" charset="0"/>
              </a:rPr>
              <a:t>的条件语句可按后缀式写成</a:t>
            </a:r>
            <a:r>
              <a:rPr lang="en-US" altLang="zh-CN" sz="1800" b="1">
                <a:latin typeface="Times New Roman" panose="02020603050405020304" pitchFamily="18" charset="0"/>
              </a:rPr>
              <a:t>e’p</a:t>
            </a:r>
            <a:r>
              <a:rPr lang="en-US" altLang="zh-CN" sz="1800" b="1" baseline="-25000">
                <a:latin typeface="Times New Roman" panose="02020603050405020304" pitchFamily="18" charset="0"/>
              </a:rPr>
              <a:t>1</a:t>
            </a:r>
            <a:r>
              <a:rPr lang="en-US" altLang="zh-CN" sz="1800" b="1">
                <a:latin typeface="Times New Roman" panose="02020603050405020304" pitchFamily="18" charset="0"/>
              </a:rPr>
              <a:t>JEZ S</a:t>
            </a:r>
            <a:r>
              <a:rPr lang="en-US" altLang="zh-CN" sz="1800" b="1" baseline="-25000">
                <a:latin typeface="Times New Roman" panose="02020603050405020304" pitchFamily="18" charset="0"/>
              </a:rPr>
              <a:t>1</a:t>
            </a:r>
            <a:r>
              <a:rPr lang="en-US" altLang="zh-CN" sz="1800" b="1">
                <a:latin typeface="Times New Roman" panose="02020603050405020304" pitchFamily="18" charset="0"/>
              </a:rPr>
              <a:t>’p</a:t>
            </a:r>
            <a:r>
              <a:rPr lang="en-US" altLang="zh-CN" sz="1800" b="1" baseline="-25000">
                <a:latin typeface="Times New Roman" panose="02020603050405020304" pitchFamily="18" charset="0"/>
              </a:rPr>
              <a:t>2</a:t>
            </a:r>
            <a:r>
              <a:rPr lang="en-US" altLang="zh-CN" sz="1800" b="1">
                <a:latin typeface="Times New Roman" panose="02020603050405020304" pitchFamily="18" charset="0"/>
              </a:rPr>
              <a:t>JUMP S</a:t>
            </a:r>
            <a:r>
              <a:rPr lang="en-US" altLang="zh-CN" sz="1800" b="1" baseline="-25000">
                <a:latin typeface="Times New Roman" panose="02020603050405020304" pitchFamily="18" charset="0"/>
              </a:rPr>
              <a:t>2</a:t>
            </a:r>
            <a:r>
              <a:rPr lang="en-US" altLang="zh-CN" sz="1800" b="1">
                <a:latin typeface="Times New Roman" panose="02020603050405020304" pitchFamily="18" charset="0"/>
              </a:rPr>
              <a:t>’</a:t>
            </a:r>
          </a:p>
          <a:p>
            <a:pPr algn="just">
              <a:buFont typeface="Wingdings" panose="05000000000000000000" pitchFamily="2" charset="2"/>
              <a:buNone/>
            </a:pPr>
            <a:r>
              <a:rPr lang="zh-CN" altLang="en-US" sz="1800" b="1">
                <a:latin typeface="Times New Roman" panose="02020603050405020304" pitchFamily="18" charset="0"/>
              </a:rPr>
              <a:t>我们约定</a:t>
            </a:r>
            <a:r>
              <a:rPr lang="en-US" altLang="zh-CN" sz="1800" b="1">
                <a:latin typeface="Times New Roman" panose="02020603050405020304" pitchFamily="18" charset="0"/>
              </a:rPr>
              <a:t>e≠0</a:t>
            </a:r>
            <a:r>
              <a:rPr lang="zh-CN" altLang="en-US" sz="1800" b="1">
                <a:latin typeface="Times New Roman" panose="02020603050405020304" pitchFamily="18" charset="0"/>
              </a:rPr>
              <a:t>时</a:t>
            </a:r>
            <a:r>
              <a:rPr lang="en-US" altLang="zh-CN" sz="1800" b="1">
                <a:latin typeface="Times New Roman" panose="02020603050405020304" pitchFamily="18" charset="0"/>
              </a:rPr>
              <a:t>,</a:t>
            </a:r>
            <a:r>
              <a:rPr lang="zh-CN" altLang="en-US" sz="1800" b="1">
                <a:latin typeface="Times New Roman" panose="02020603050405020304" pitchFamily="18" charset="0"/>
              </a:rPr>
              <a:t>该条件语句的值是</a:t>
            </a:r>
            <a:r>
              <a:rPr lang="en-US" altLang="zh-CN" sz="1800" b="1">
                <a:latin typeface="Times New Roman" panose="02020603050405020304" pitchFamily="18" charset="0"/>
              </a:rPr>
              <a:t>S</a:t>
            </a:r>
            <a:r>
              <a:rPr lang="en-US" altLang="zh-CN" sz="1800" b="1" baseline="-25000">
                <a:latin typeface="Times New Roman" panose="02020603050405020304" pitchFamily="18" charset="0"/>
              </a:rPr>
              <a:t>1</a:t>
            </a:r>
            <a:r>
              <a:rPr lang="en-US" altLang="zh-CN" sz="1800" b="1">
                <a:latin typeface="Times New Roman" panose="02020603050405020304" pitchFamily="18" charset="0"/>
              </a:rPr>
              <a:t>,</a:t>
            </a:r>
            <a:r>
              <a:rPr lang="zh-CN" altLang="en-US" sz="1800" b="1">
                <a:latin typeface="Times New Roman" panose="02020603050405020304" pitchFamily="18" charset="0"/>
              </a:rPr>
              <a:t>否则等于</a:t>
            </a:r>
            <a:r>
              <a:rPr lang="en-US" altLang="zh-CN" sz="1800" b="1">
                <a:latin typeface="Times New Roman" panose="02020603050405020304" pitchFamily="18" charset="0"/>
              </a:rPr>
              <a:t>S</a:t>
            </a:r>
            <a:r>
              <a:rPr lang="en-US" altLang="zh-CN" sz="1800" b="1" baseline="-25000">
                <a:latin typeface="Times New Roman" panose="02020603050405020304" pitchFamily="18" charset="0"/>
              </a:rPr>
              <a:t>2</a:t>
            </a:r>
            <a:r>
              <a:rPr lang="en-US" altLang="zh-CN" sz="1800" b="1">
                <a:latin typeface="Times New Roman" panose="02020603050405020304" pitchFamily="18" charset="0"/>
              </a:rPr>
              <a:t> </a:t>
            </a:r>
            <a:r>
              <a:rPr lang="zh-CN" altLang="en-US" sz="1800" b="1">
                <a:latin typeface="Times New Roman" panose="02020603050405020304" pitchFamily="18" charset="0"/>
              </a:rPr>
              <a:t>。</a:t>
            </a:r>
          </a:p>
          <a:p>
            <a:pPr algn="just">
              <a:buFont typeface="Wingdings" panose="05000000000000000000" pitchFamily="2" charset="2"/>
              <a:buNone/>
            </a:pPr>
            <a:r>
              <a:rPr lang="zh-CN" altLang="en-US" sz="1800" b="1">
                <a:latin typeface="Times New Roman" panose="02020603050405020304" pitchFamily="18" charset="0"/>
              </a:rPr>
              <a:t>对于后缀式条件语句中</a:t>
            </a:r>
            <a:r>
              <a:rPr lang="en-US" altLang="zh-CN" sz="1800" b="1">
                <a:latin typeface="Times New Roman" panose="02020603050405020304" pitchFamily="18" charset="0"/>
              </a:rPr>
              <a:t>:e’ </a:t>
            </a:r>
            <a:r>
              <a:rPr lang="zh-CN" altLang="en-US" sz="1800" b="1">
                <a:latin typeface="Times New Roman" panose="02020603050405020304" pitchFamily="18" charset="0"/>
              </a:rPr>
              <a:t>、 </a:t>
            </a:r>
            <a:r>
              <a:rPr lang="en-US" altLang="zh-CN" sz="1800" b="1">
                <a:latin typeface="Times New Roman" panose="02020603050405020304" pitchFamily="18" charset="0"/>
              </a:rPr>
              <a:t>S</a:t>
            </a:r>
            <a:r>
              <a:rPr lang="en-US" altLang="zh-CN" sz="1800" b="1" baseline="-25000">
                <a:latin typeface="Times New Roman" panose="02020603050405020304" pitchFamily="18" charset="0"/>
              </a:rPr>
              <a:t>1</a:t>
            </a:r>
            <a:r>
              <a:rPr lang="en-US" altLang="zh-CN" sz="1800" b="1">
                <a:latin typeface="Times New Roman" panose="02020603050405020304" pitchFamily="18" charset="0"/>
              </a:rPr>
              <a:t>’</a:t>
            </a:r>
            <a:r>
              <a:rPr lang="zh-CN" altLang="en-US" sz="1800" b="1">
                <a:latin typeface="Times New Roman" panose="02020603050405020304" pitchFamily="18" charset="0"/>
              </a:rPr>
              <a:t>和</a:t>
            </a:r>
            <a:r>
              <a:rPr lang="en-US" altLang="zh-CN" sz="1800" b="1">
                <a:latin typeface="Times New Roman" panose="02020603050405020304" pitchFamily="18" charset="0"/>
              </a:rPr>
              <a:t>S</a:t>
            </a:r>
            <a:r>
              <a:rPr lang="en-US" altLang="zh-CN" sz="1800" b="1" baseline="-25000">
                <a:latin typeface="Times New Roman" panose="02020603050405020304" pitchFamily="18" charset="0"/>
              </a:rPr>
              <a:t>2</a:t>
            </a:r>
            <a:r>
              <a:rPr lang="en-US" altLang="zh-CN" sz="1800" b="1">
                <a:latin typeface="Times New Roman" panose="02020603050405020304" pitchFamily="18" charset="0"/>
              </a:rPr>
              <a:t>’ </a:t>
            </a:r>
            <a:r>
              <a:rPr lang="zh-CN" altLang="en-US" sz="1800" b="1">
                <a:latin typeface="Times New Roman" panose="02020603050405020304" pitchFamily="18" charset="0"/>
              </a:rPr>
              <a:t>分别是</a:t>
            </a:r>
            <a:r>
              <a:rPr lang="en-US" altLang="zh-CN" sz="1800" b="1">
                <a:latin typeface="Times New Roman" panose="02020603050405020304" pitchFamily="18" charset="0"/>
              </a:rPr>
              <a:t>e</a:t>
            </a:r>
            <a:r>
              <a:rPr lang="zh-CN" altLang="en-US" sz="1800" b="1">
                <a:latin typeface="Times New Roman" panose="02020603050405020304" pitchFamily="18" charset="0"/>
              </a:rPr>
              <a:t>、 </a:t>
            </a:r>
            <a:r>
              <a:rPr lang="en-US" altLang="zh-CN" sz="1800" b="1">
                <a:latin typeface="Times New Roman" panose="02020603050405020304" pitchFamily="18" charset="0"/>
              </a:rPr>
              <a:t>S</a:t>
            </a:r>
            <a:r>
              <a:rPr lang="en-US" altLang="zh-CN" sz="1800" b="1" baseline="-25000">
                <a:latin typeface="Times New Roman" panose="02020603050405020304" pitchFamily="18" charset="0"/>
              </a:rPr>
              <a:t>1</a:t>
            </a:r>
            <a:r>
              <a:rPr lang="zh-CN" altLang="en-US" sz="1800" b="1">
                <a:latin typeface="Times New Roman" panose="02020603050405020304" pitchFamily="18" charset="0"/>
              </a:rPr>
              <a:t>和</a:t>
            </a:r>
            <a:r>
              <a:rPr lang="en-US" altLang="zh-CN" sz="1800" b="1">
                <a:latin typeface="Times New Roman" panose="02020603050405020304" pitchFamily="18" charset="0"/>
              </a:rPr>
              <a:t>S</a:t>
            </a:r>
            <a:r>
              <a:rPr lang="en-US" altLang="zh-CN" sz="1800" b="1" baseline="-25000">
                <a:latin typeface="Times New Roman" panose="02020603050405020304" pitchFamily="18" charset="0"/>
              </a:rPr>
              <a:t>2</a:t>
            </a:r>
            <a:r>
              <a:rPr lang="zh-CN" altLang="en-US" sz="1800" b="1">
                <a:latin typeface="Times New Roman" panose="02020603050405020304" pitchFamily="18" charset="0"/>
              </a:rPr>
              <a:t>的后缀式。</a:t>
            </a:r>
          </a:p>
          <a:p>
            <a:pPr algn="just">
              <a:buFont typeface="Wingdings" panose="05000000000000000000" pitchFamily="2" charset="2"/>
              <a:buNone/>
            </a:pPr>
            <a:r>
              <a:rPr lang="zh-CN" altLang="en-US" sz="1800" b="1">
                <a:latin typeface="Times New Roman" panose="02020603050405020304" pitchFamily="18" charset="0"/>
              </a:rPr>
              <a:t>此外</a:t>
            </a:r>
            <a:r>
              <a:rPr lang="en-US" altLang="zh-CN" sz="1800" b="1">
                <a:latin typeface="Times New Roman" panose="02020603050405020304" pitchFamily="18" charset="0"/>
              </a:rPr>
              <a:t>, p</a:t>
            </a:r>
            <a:r>
              <a:rPr lang="en-US" altLang="zh-CN" sz="1800" b="1" baseline="-25000">
                <a:latin typeface="Times New Roman" panose="02020603050405020304" pitchFamily="18" charset="0"/>
              </a:rPr>
              <a:t>1</a:t>
            </a:r>
            <a:r>
              <a:rPr lang="zh-CN" altLang="en-US" sz="1800" b="1">
                <a:latin typeface="Times New Roman" panose="02020603050405020304" pitchFamily="18" charset="0"/>
              </a:rPr>
              <a:t>表示</a:t>
            </a:r>
            <a:r>
              <a:rPr lang="en-US" altLang="zh-CN" sz="1800" b="1">
                <a:latin typeface="Times New Roman" panose="02020603050405020304" pitchFamily="18" charset="0"/>
              </a:rPr>
              <a:t>S</a:t>
            </a:r>
            <a:r>
              <a:rPr lang="en-US" altLang="zh-CN" sz="1800" b="1" baseline="-25000">
                <a:latin typeface="Times New Roman" panose="02020603050405020304" pitchFamily="18" charset="0"/>
              </a:rPr>
              <a:t>2</a:t>
            </a:r>
            <a:r>
              <a:rPr lang="en-US" altLang="zh-CN" sz="1800" b="1">
                <a:latin typeface="Times New Roman" panose="02020603050405020304" pitchFamily="18" charset="0"/>
              </a:rPr>
              <a:t>’ </a:t>
            </a:r>
            <a:r>
              <a:rPr lang="zh-CN" altLang="en-US" sz="1800" b="1">
                <a:latin typeface="Times New Roman" panose="02020603050405020304" pitchFamily="18" charset="0"/>
              </a:rPr>
              <a:t>在数组</a:t>
            </a:r>
            <a:r>
              <a:rPr lang="en-US" altLang="zh-CN" sz="1800" b="1">
                <a:latin typeface="Times New Roman" panose="02020603050405020304" pitchFamily="18" charset="0"/>
              </a:rPr>
              <a:t>POST</a:t>
            </a:r>
            <a:r>
              <a:rPr lang="zh-CN" altLang="en-US" sz="1800" b="1">
                <a:latin typeface="Times New Roman" panose="02020603050405020304" pitchFamily="18" charset="0"/>
              </a:rPr>
              <a:t>的起始位置</a:t>
            </a:r>
            <a:r>
              <a:rPr lang="en-US" altLang="zh-CN" sz="1800" b="1">
                <a:latin typeface="Times New Roman" panose="02020603050405020304" pitchFamily="18" charset="0"/>
              </a:rPr>
              <a:t>, p</a:t>
            </a:r>
            <a:r>
              <a:rPr lang="en-US" altLang="zh-CN" sz="1800" b="1" baseline="-25000">
                <a:latin typeface="Times New Roman" panose="02020603050405020304" pitchFamily="18" charset="0"/>
              </a:rPr>
              <a:t>2</a:t>
            </a:r>
            <a:r>
              <a:rPr lang="zh-CN" altLang="en-US" sz="1800" b="1">
                <a:latin typeface="Times New Roman" panose="02020603050405020304" pitchFamily="18" charset="0"/>
              </a:rPr>
              <a:t>表示</a:t>
            </a:r>
            <a:r>
              <a:rPr lang="en-US" altLang="zh-CN" sz="1800" b="1">
                <a:latin typeface="Times New Roman" panose="02020603050405020304" pitchFamily="18" charset="0"/>
              </a:rPr>
              <a:t>S</a:t>
            </a:r>
            <a:r>
              <a:rPr lang="en-US" altLang="zh-CN" sz="1800" b="1" baseline="-25000">
                <a:latin typeface="Times New Roman" panose="02020603050405020304" pitchFamily="18" charset="0"/>
              </a:rPr>
              <a:t>2</a:t>
            </a:r>
            <a:r>
              <a:rPr lang="en-US" altLang="zh-CN" sz="1800" b="1">
                <a:latin typeface="Times New Roman" panose="02020603050405020304" pitchFamily="18" charset="0"/>
              </a:rPr>
              <a:t>’ </a:t>
            </a:r>
            <a:r>
              <a:rPr lang="zh-CN" altLang="en-US" sz="1800" b="1">
                <a:latin typeface="Times New Roman" panose="02020603050405020304" pitchFamily="18" charset="0"/>
              </a:rPr>
              <a:t>之后那个符号</a:t>
            </a:r>
          </a:p>
          <a:p>
            <a:pPr algn="just">
              <a:buFont typeface="Wingdings" panose="05000000000000000000" pitchFamily="2" charset="2"/>
              <a:buNone/>
            </a:pPr>
            <a:r>
              <a:rPr lang="zh-CN" altLang="en-US" sz="1800" b="1">
                <a:latin typeface="Times New Roman" panose="02020603050405020304" pitchFamily="18" charset="0"/>
              </a:rPr>
              <a:t>位置。</a:t>
            </a:r>
          </a:p>
          <a:p>
            <a:pPr algn="just">
              <a:buFont typeface="Wingdings" panose="05000000000000000000" pitchFamily="2" charset="2"/>
              <a:buNone/>
            </a:pPr>
            <a:r>
              <a:rPr lang="zh-CN" altLang="en-US" sz="1800" b="1">
                <a:latin typeface="Times New Roman" panose="02020603050405020304" pitchFamily="18" charset="0"/>
              </a:rPr>
              <a:t>上述后缀式条件语句的意思是</a:t>
            </a:r>
            <a:r>
              <a:rPr lang="en-US" altLang="zh-CN" sz="1800" b="1">
                <a:latin typeface="Times New Roman" panose="02020603050405020304" pitchFamily="18" charset="0"/>
              </a:rPr>
              <a:t>,</a:t>
            </a:r>
            <a:r>
              <a:rPr lang="zh-CN" altLang="en-US" sz="1800" b="1">
                <a:latin typeface="Times New Roman" panose="02020603050405020304" pitchFamily="18" charset="0"/>
              </a:rPr>
              <a:t>若</a:t>
            </a:r>
            <a:r>
              <a:rPr lang="en-US" altLang="zh-CN" sz="1800" b="1">
                <a:latin typeface="Times New Roman" panose="02020603050405020304" pitchFamily="18" charset="0"/>
              </a:rPr>
              <a:t>e’=0</a:t>
            </a:r>
            <a:r>
              <a:rPr lang="zh-CN" altLang="en-US" sz="1800" b="1">
                <a:latin typeface="Times New Roman" panose="02020603050405020304" pitchFamily="18" charset="0"/>
              </a:rPr>
              <a:t>时</a:t>
            </a:r>
            <a:r>
              <a:rPr lang="en-US" altLang="zh-CN" sz="1800" b="1">
                <a:latin typeface="Times New Roman" panose="02020603050405020304" pitchFamily="18" charset="0"/>
              </a:rPr>
              <a:t>,</a:t>
            </a:r>
            <a:r>
              <a:rPr lang="zh-CN" altLang="en-US" sz="1800" b="1">
                <a:latin typeface="Times New Roman" panose="02020603050405020304" pitchFamily="18" charset="0"/>
              </a:rPr>
              <a:t>则转至</a:t>
            </a:r>
            <a:r>
              <a:rPr lang="en-US" altLang="zh-CN" sz="1800" b="1">
                <a:latin typeface="Times New Roman" panose="02020603050405020304" pitchFamily="18" charset="0"/>
              </a:rPr>
              <a:t>POST[p</a:t>
            </a:r>
            <a:r>
              <a:rPr lang="en-US" altLang="zh-CN" sz="1800" b="1" baseline="-25000">
                <a:latin typeface="Times New Roman" panose="02020603050405020304" pitchFamily="18" charset="0"/>
              </a:rPr>
              <a:t>1</a:t>
            </a:r>
            <a:r>
              <a:rPr lang="zh-CN" altLang="en-US" sz="1800" b="1">
                <a:latin typeface="Times New Roman" panose="02020603050405020304" pitchFamily="18" charset="0"/>
              </a:rPr>
              <a:t>］对</a:t>
            </a:r>
            <a:r>
              <a:rPr lang="en-US" altLang="zh-CN" sz="1800" b="1">
                <a:latin typeface="Times New Roman" panose="02020603050405020304" pitchFamily="18" charset="0"/>
              </a:rPr>
              <a:t>S</a:t>
            </a:r>
            <a:r>
              <a:rPr lang="en-US" altLang="zh-CN" sz="1800" b="1" baseline="-25000">
                <a:latin typeface="Times New Roman" panose="02020603050405020304" pitchFamily="18" charset="0"/>
              </a:rPr>
              <a:t>2</a:t>
            </a:r>
            <a:r>
              <a:rPr lang="en-US" altLang="zh-CN" sz="1800" b="1">
                <a:latin typeface="Times New Roman" panose="02020603050405020304" pitchFamily="18" charset="0"/>
              </a:rPr>
              <a:t>’ </a:t>
            </a:r>
          </a:p>
          <a:p>
            <a:pPr algn="just">
              <a:buFont typeface="Wingdings" panose="05000000000000000000" pitchFamily="2" charset="2"/>
              <a:buNone/>
            </a:pPr>
            <a:r>
              <a:rPr lang="zh-CN" altLang="en-US" sz="1800" b="1">
                <a:latin typeface="Times New Roman" panose="02020603050405020304" pitchFamily="18" charset="0"/>
              </a:rPr>
              <a:t>进行计算</a:t>
            </a:r>
            <a:r>
              <a:rPr lang="en-US" altLang="zh-CN" sz="1800" b="1">
                <a:latin typeface="Times New Roman" panose="02020603050405020304" pitchFamily="18" charset="0"/>
              </a:rPr>
              <a:t>,</a:t>
            </a:r>
            <a:r>
              <a:rPr lang="zh-CN" altLang="en-US" sz="1800" b="1">
                <a:latin typeface="Times New Roman" panose="02020603050405020304" pitchFamily="18" charset="0"/>
              </a:rPr>
              <a:t>否则计算</a:t>
            </a:r>
            <a:r>
              <a:rPr lang="en-US" altLang="zh-CN" sz="1800" b="1">
                <a:latin typeface="Times New Roman" panose="02020603050405020304" pitchFamily="18" charset="0"/>
              </a:rPr>
              <a:t>S</a:t>
            </a:r>
            <a:r>
              <a:rPr lang="en-US" altLang="zh-CN" sz="1800" b="1" baseline="-25000">
                <a:latin typeface="Times New Roman" panose="02020603050405020304" pitchFamily="18" charset="0"/>
              </a:rPr>
              <a:t>1</a:t>
            </a:r>
            <a:r>
              <a:rPr lang="en-US" altLang="zh-CN" sz="1800" b="1">
                <a:latin typeface="Times New Roman" panose="02020603050405020304" pitchFamily="18" charset="0"/>
              </a:rPr>
              <a:t>’,</a:t>
            </a:r>
            <a:r>
              <a:rPr lang="zh-CN" altLang="en-US" sz="1800" b="1">
                <a:latin typeface="Times New Roman" panose="02020603050405020304" pitchFamily="18" charset="0"/>
              </a:rPr>
              <a:t>然后转到</a:t>
            </a:r>
            <a:r>
              <a:rPr lang="en-US" altLang="zh-CN" sz="1800" b="1">
                <a:latin typeface="Times New Roman" panose="02020603050405020304" pitchFamily="18" charset="0"/>
              </a:rPr>
              <a:t>POST</a:t>
            </a:r>
            <a:r>
              <a:rPr lang="zh-CN" altLang="en-US" sz="1800" b="1">
                <a:latin typeface="Times New Roman" panose="02020603050405020304" pitchFamily="18" charset="0"/>
              </a:rPr>
              <a:t>［</a:t>
            </a:r>
            <a:r>
              <a:rPr lang="en-US" altLang="zh-CN" sz="1800" b="1">
                <a:latin typeface="Times New Roman" panose="02020603050405020304" pitchFamily="18" charset="0"/>
              </a:rPr>
              <a:t>p</a:t>
            </a:r>
            <a:r>
              <a:rPr lang="en-US" altLang="zh-CN" sz="1800" b="1" baseline="-25000">
                <a:latin typeface="Times New Roman" panose="02020603050405020304" pitchFamily="18" charset="0"/>
              </a:rPr>
              <a:t>2</a:t>
            </a:r>
            <a:r>
              <a:rPr lang="zh-CN" altLang="en-US" sz="1800" b="1">
                <a:latin typeface="Times New Roman" panose="02020603050405020304" pitchFamily="18" charset="0"/>
              </a:rPr>
              <a:t>］的位置。</a:t>
            </a:r>
          </a:p>
          <a:p>
            <a:pPr algn="just">
              <a:buFont typeface="Wingdings" panose="05000000000000000000" pitchFamily="2" charset="2"/>
              <a:buNone/>
            </a:pPr>
            <a:r>
              <a:rPr lang="zh-CN" altLang="en-US" sz="1800" b="1">
                <a:latin typeface="Times New Roman" panose="02020603050405020304" pitchFamily="18" charset="0"/>
              </a:rPr>
              <a:t>  </a:t>
            </a:r>
          </a:p>
          <a:p>
            <a:pPr algn="just">
              <a:buFont typeface="Wingdings" panose="05000000000000000000" pitchFamily="2" charset="2"/>
              <a:buNone/>
            </a:pPr>
            <a:r>
              <a:rPr lang="zh-CN" altLang="en-US" sz="1800" b="1">
                <a:latin typeface="Times New Roman" panose="02020603050405020304" pitchFamily="18" charset="0"/>
              </a:rPr>
              <a:t>     </a:t>
            </a:r>
            <a:r>
              <a:rPr lang="en-US" altLang="zh-CN" sz="1800" b="1">
                <a:latin typeface="Times New Roman" panose="02020603050405020304" pitchFamily="18" charset="0"/>
              </a:rPr>
              <a:t>e’ p</a:t>
            </a:r>
            <a:r>
              <a:rPr lang="en-US" altLang="zh-CN" sz="1800" b="1" baseline="-25000">
                <a:latin typeface="Times New Roman" panose="02020603050405020304" pitchFamily="18" charset="0"/>
              </a:rPr>
              <a:t>1 </a:t>
            </a:r>
            <a:r>
              <a:rPr lang="en-US" altLang="zh-CN" sz="1800" b="1">
                <a:latin typeface="Times New Roman" panose="02020603050405020304" pitchFamily="18" charset="0"/>
              </a:rPr>
              <a:t>JEZ S</a:t>
            </a:r>
            <a:r>
              <a:rPr lang="en-US" altLang="zh-CN" sz="1800" b="1" baseline="-25000">
                <a:latin typeface="Times New Roman" panose="02020603050405020304" pitchFamily="18" charset="0"/>
              </a:rPr>
              <a:t>1</a:t>
            </a:r>
            <a:r>
              <a:rPr lang="en-US" altLang="zh-CN" sz="1800" b="1">
                <a:latin typeface="Times New Roman" panose="02020603050405020304" pitchFamily="18" charset="0"/>
              </a:rPr>
              <a:t>’ p</a:t>
            </a:r>
            <a:r>
              <a:rPr lang="en-US" altLang="zh-CN" sz="1800" b="1" baseline="-25000">
                <a:latin typeface="Times New Roman" panose="02020603050405020304" pitchFamily="18" charset="0"/>
              </a:rPr>
              <a:t>2 </a:t>
            </a:r>
            <a:r>
              <a:rPr lang="en-US" altLang="zh-CN" sz="1800" b="1">
                <a:latin typeface="Times New Roman" panose="02020603050405020304" pitchFamily="18" charset="0"/>
              </a:rPr>
              <a:t>JUMP S</a:t>
            </a:r>
            <a:r>
              <a:rPr lang="en-US" altLang="zh-CN" sz="1800" b="1" baseline="-25000">
                <a:latin typeface="Times New Roman" panose="02020603050405020304" pitchFamily="18" charset="0"/>
              </a:rPr>
              <a:t>2</a:t>
            </a:r>
            <a:r>
              <a:rPr lang="en-US" altLang="zh-CN" sz="1800" b="1">
                <a:latin typeface="Times New Roman" panose="02020603050405020304" pitchFamily="18" charset="0"/>
              </a:rPr>
              <a:t> </a:t>
            </a:r>
            <a:r>
              <a:rPr lang="zh-CN" altLang="en-US" sz="1800" b="1">
                <a:latin typeface="Times New Roman" panose="02020603050405020304" pitchFamily="18" charset="0"/>
              </a:rPr>
              <a:t>（ </a:t>
            </a:r>
            <a:r>
              <a:rPr lang="en-US" altLang="zh-CN" sz="1800" b="1">
                <a:latin typeface="Times New Roman" panose="02020603050405020304" pitchFamily="18" charset="0"/>
              </a:rPr>
              <a:t>p</a:t>
            </a:r>
            <a:r>
              <a:rPr lang="en-US" altLang="zh-CN" sz="1800" b="1" baseline="-25000">
                <a:latin typeface="Times New Roman" panose="02020603050405020304" pitchFamily="18" charset="0"/>
              </a:rPr>
              <a:t>1</a:t>
            </a:r>
            <a:r>
              <a:rPr lang="zh-CN" altLang="en-US" sz="1800" b="1">
                <a:latin typeface="Times New Roman" panose="02020603050405020304" pitchFamily="18" charset="0"/>
              </a:rPr>
              <a:t>和</a:t>
            </a:r>
            <a:r>
              <a:rPr lang="en-US" altLang="zh-CN" sz="1800" b="1">
                <a:latin typeface="Times New Roman" panose="02020603050405020304" pitchFamily="18" charset="0"/>
              </a:rPr>
              <a:t>p</a:t>
            </a:r>
            <a:r>
              <a:rPr lang="en-US" altLang="zh-CN" sz="1800" b="1" baseline="-25000">
                <a:latin typeface="Times New Roman" panose="02020603050405020304" pitchFamily="18" charset="0"/>
              </a:rPr>
              <a:t>2 </a:t>
            </a:r>
            <a:r>
              <a:rPr lang="zh-CN" altLang="en-US" sz="1800" b="1">
                <a:latin typeface="Times New Roman" panose="02020603050405020304" pitchFamily="18" charset="0"/>
              </a:rPr>
              <a:t>等处理</a:t>
            </a:r>
            <a:r>
              <a:rPr lang="en-US" altLang="zh-CN" sz="1800" b="1">
                <a:latin typeface="Times New Roman" panose="02020603050405020304" pitchFamily="18" charset="0"/>
              </a:rPr>
              <a:t>S</a:t>
            </a:r>
            <a:r>
              <a:rPr lang="en-US" altLang="zh-CN" sz="1800" b="1" baseline="-25000">
                <a:latin typeface="Times New Roman" panose="02020603050405020304" pitchFamily="18" charset="0"/>
              </a:rPr>
              <a:t>2</a:t>
            </a:r>
            <a:r>
              <a:rPr lang="zh-CN" altLang="en-US" sz="1800" b="1">
                <a:latin typeface="Times New Roman" panose="02020603050405020304" pitchFamily="18" charset="0"/>
              </a:rPr>
              <a:t>后再反填）</a:t>
            </a:r>
          </a:p>
          <a:p>
            <a:pPr algn="just">
              <a:buFont typeface="Wingdings" panose="05000000000000000000" pitchFamily="2" charset="2"/>
              <a:buNone/>
            </a:pPr>
            <a:endParaRPr lang="en-US" altLang="zh-CN" sz="1800" b="1">
              <a:latin typeface="Times New Roman" panose="02020603050405020304" pitchFamily="18" charset="0"/>
            </a:endParaRPr>
          </a:p>
        </p:txBody>
      </p:sp>
      <p:graphicFrame>
        <p:nvGraphicFramePr>
          <p:cNvPr id="738307" name="Group 3"/>
          <p:cNvGraphicFramePr>
            <a:graphicFrameLocks noGrp="1"/>
          </p:cNvGraphicFramePr>
          <p:nvPr/>
        </p:nvGraphicFramePr>
        <p:xfrm>
          <a:off x="1828800" y="4800600"/>
          <a:ext cx="8305800" cy="496888"/>
        </p:xfrm>
        <a:graphic>
          <a:graphicData uri="http://schemas.openxmlformats.org/drawingml/2006/table">
            <a:tbl>
              <a:tblPr/>
              <a:tblGrid>
                <a:gridCol w="541338">
                  <a:extLst>
                    <a:ext uri="{9D8B030D-6E8A-4147-A177-3AD203B41FA5}">
                      <a16:colId xmlns:a16="http://schemas.microsoft.com/office/drawing/2014/main" val="1595442472"/>
                    </a:ext>
                  </a:extLst>
                </a:gridCol>
                <a:gridCol w="714375">
                  <a:extLst>
                    <a:ext uri="{9D8B030D-6E8A-4147-A177-3AD203B41FA5}">
                      <a16:colId xmlns:a16="http://schemas.microsoft.com/office/drawing/2014/main" val="4194838359"/>
                    </a:ext>
                  </a:extLst>
                </a:gridCol>
                <a:gridCol w="817562">
                  <a:extLst>
                    <a:ext uri="{9D8B030D-6E8A-4147-A177-3AD203B41FA5}">
                      <a16:colId xmlns:a16="http://schemas.microsoft.com/office/drawing/2014/main" val="3795561584"/>
                    </a:ext>
                  </a:extLst>
                </a:gridCol>
                <a:gridCol w="944563">
                  <a:extLst>
                    <a:ext uri="{9D8B030D-6E8A-4147-A177-3AD203B41FA5}">
                      <a16:colId xmlns:a16="http://schemas.microsoft.com/office/drawing/2014/main" val="3004084327"/>
                    </a:ext>
                  </a:extLst>
                </a:gridCol>
                <a:gridCol w="881062">
                  <a:extLst>
                    <a:ext uri="{9D8B030D-6E8A-4147-A177-3AD203B41FA5}">
                      <a16:colId xmlns:a16="http://schemas.microsoft.com/office/drawing/2014/main" val="2136526546"/>
                    </a:ext>
                  </a:extLst>
                </a:gridCol>
                <a:gridCol w="1008063">
                  <a:extLst>
                    <a:ext uri="{9D8B030D-6E8A-4147-A177-3AD203B41FA5}">
                      <a16:colId xmlns:a16="http://schemas.microsoft.com/office/drawing/2014/main" val="2422286230"/>
                    </a:ext>
                  </a:extLst>
                </a:gridCol>
                <a:gridCol w="1189037">
                  <a:extLst>
                    <a:ext uri="{9D8B030D-6E8A-4147-A177-3AD203B41FA5}">
                      <a16:colId xmlns:a16="http://schemas.microsoft.com/office/drawing/2014/main" val="817433784"/>
                    </a:ext>
                  </a:extLst>
                </a:gridCol>
                <a:gridCol w="2209800">
                  <a:extLst>
                    <a:ext uri="{9D8B030D-6E8A-4147-A177-3AD203B41FA5}">
                      <a16:colId xmlns:a16="http://schemas.microsoft.com/office/drawing/2014/main" val="2979157221"/>
                    </a:ext>
                  </a:extLst>
                </a:gridCol>
              </a:tblGrid>
              <a:tr h="4968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 e’ </a:t>
                      </a:r>
                    </a:p>
                  </a:txBody>
                  <a:tcPr marL="90000" marR="90000" marT="46800" marB="46800" anchor="ctr" anchorCtr="1" horzOverflow="overflow">
                    <a:lnL cap="flat">
                      <a:noFill/>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p</a:t>
                      </a:r>
                      <a:r>
                        <a:rPr kumimoji="0" lang="en-US" altLang="zh-CN" sz="18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1</a:t>
                      </a:r>
                      <a:endParaRPr kumimoji="0" lang="en-US" altLang="zh-CN" sz="16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JEZ</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8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1</a:t>
                      </a:r>
                      <a:r>
                        <a:rPr kumimoji="0" lang="en-US" altLang="zh-CN" sz="18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p</a:t>
                      </a:r>
                      <a:r>
                        <a:rPr kumimoji="0" lang="en-US" altLang="zh-CN" sz="18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JUMP</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8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800" b="0"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cap="flat">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37507041"/>
                  </a:ext>
                </a:extLst>
              </a:tr>
            </a:tbl>
          </a:graphicData>
        </a:graphic>
      </p:graphicFrame>
    </p:spTree>
    <p:extLst>
      <p:ext uri="{BB962C8B-B14F-4D97-AF65-F5344CB8AC3E}">
        <p14:creationId xmlns:p14="http://schemas.microsoft.com/office/powerpoint/2010/main" val="418291257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7810" name="Rectangle 2"/>
          <p:cNvSpPr>
            <a:spLocks noChangeArrowheads="1"/>
          </p:cNvSpPr>
          <p:nvPr/>
        </p:nvSpPr>
        <p:spPr bwMode="auto">
          <a:xfrm>
            <a:off x="1524000" y="0"/>
            <a:ext cx="9144000" cy="990600"/>
          </a:xfrm>
          <a:prstGeom prst="rect">
            <a:avLst/>
          </a:prstGeom>
          <a:gradFill rotWithShape="1">
            <a:gsLst>
              <a:gs pos="0">
                <a:schemeClr val="accent1">
                  <a:alpha val="50000"/>
                </a:schemeClr>
              </a:gs>
              <a:gs pos="50000">
                <a:schemeClr val="accent1">
                  <a:gamma/>
                  <a:shade val="46275"/>
                  <a:invGamma/>
                  <a:alpha val="0"/>
                </a:schemeClr>
              </a:gs>
              <a:gs pos="100000">
                <a:schemeClr val="accent1">
                  <a:alpha val="50000"/>
                </a:schemeClr>
              </a:gs>
            </a:gsLst>
            <a:lin ang="2700000" scaled="1"/>
          </a:gradFill>
          <a:ln w="12700" algn="ctr">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spcBef>
                <a:spcPct val="0"/>
              </a:spcBef>
              <a:buFontTx/>
              <a:buNone/>
            </a:pPr>
            <a:r>
              <a:rPr kumimoji="1" lang="en-US" altLang="zh-CN" sz="3600">
                <a:solidFill>
                  <a:srgbClr val="FF3399"/>
                </a:solidFill>
                <a:effectLst>
                  <a:outerShdw blurRad="38100" dist="38100" dir="2700000" algn="tl">
                    <a:srgbClr val="000000"/>
                  </a:outerShdw>
                </a:effectLst>
                <a:ea typeface="黑体" panose="02010609060101010101" pitchFamily="49" charset="-122"/>
                <a:cs typeface="Arial" panose="020B0604020202020204" pitchFamily="34" charset="0"/>
              </a:rPr>
              <a:t>§5.1 </a:t>
            </a:r>
            <a:r>
              <a:rPr kumimoji="1" lang="zh-CN" altLang="en-US" sz="3600">
                <a:solidFill>
                  <a:srgbClr val="FF3399"/>
                </a:solidFill>
                <a:effectLst>
                  <a:outerShdw blurRad="38100" dist="38100" dir="2700000" algn="tl">
                    <a:srgbClr val="000000"/>
                  </a:outerShdw>
                </a:effectLst>
                <a:ea typeface="黑体" panose="02010609060101010101" pitchFamily="49" charset="-122"/>
                <a:cs typeface="Arial" panose="020B0604020202020204" pitchFamily="34" charset="0"/>
              </a:rPr>
              <a:t>语法制导翻译概述</a:t>
            </a:r>
            <a:r>
              <a:rPr kumimoji="1" lang="zh-CN" altLang="en-US" sz="3600">
                <a:solidFill>
                  <a:srgbClr val="FF3399"/>
                </a:solidFill>
                <a:effectLst>
                  <a:outerShdw blurRad="38100" dist="38100" dir="2700000" algn="tl">
                    <a:srgbClr val="000000"/>
                  </a:outerShdw>
                </a:effectLst>
                <a:latin typeface="黑体" panose="02010609060101010101" pitchFamily="49" charset="-122"/>
                <a:ea typeface="黑体" panose="02010609060101010101" pitchFamily="49" charset="-122"/>
                <a:cs typeface="Arial" panose="020B0604020202020204" pitchFamily="34" charset="0"/>
              </a:rPr>
              <a:t>  </a:t>
            </a:r>
            <a:endParaRPr lang="zh-CN" altLang="en-US" sz="3600">
              <a:solidFill>
                <a:schemeClr val="tx2"/>
              </a:solidFill>
              <a:latin typeface="High Tower Text" panose="02040502050506030303" pitchFamily="18" charset="0"/>
              <a:ea typeface="黑体" panose="02010609060101010101" pitchFamily="49" charset="-122"/>
              <a:cs typeface="Arial" panose="020B0604020202020204" pitchFamily="34" charset="0"/>
            </a:endParaRPr>
          </a:p>
        </p:txBody>
      </p:sp>
      <p:grpSp>
        <p:nvGrpSpPr>
          <p:cNvPr id="887811" name="Group 3"/>
          <p:cNvGrpSpPr>
            <a:grpSpLocks/>
          </p:cNvGrpSpPr>
          <p:nvPr/>
        </p:nvGrpSpPr>
        <p:grpSpPr bwMode="auto">
          <a:xfrm>
            <a:off x="9753600" y="152401"/>
            <a:ext cx="717550" cy="881063"/>
            <a:chOff x="2272" y="2026"/>
            <a:chExt cx="740" cy="987"/>
          </a:xfrm>
        </p:grpSpPr>
        <p:pic>
          <p:nvPicPr>
            <p:cNvPr id="887812" name="Picture 4" descr="UserWithDesktopComputer0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20" y="2325"/>
              <a:ext cx="592" cy="688"/>
            </a:xfrm>
            <a:prstGeom prst="rect">
              <a:avLst/>
            </a:prstGeom>
            <a:noFill/>
            <a:extLst>
              <a:ext uri="{909E8E84-426E-40DD-AFC4-6F175D3DCCD1}">
                <a14:hiddenFill xmlns:a14="http://schemas.microsoft.com/office/drawing/2010/main">
                  <a:solidFill>
                    <a:srgbClr val="FFFFFF"/>
                  </a:solidFill>
                </a14:hiddenFill>
              </a:ext>
            </a:extLst>
          </p:spPr>
        </p:pic>
        <p:pic>
          <p:nvPicPr>
            <p:cNvPr id="887813" name="Picture 5" descr="Software-Update-Servic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313728">
              <a:off x="2272" y="2026"/>
              <a:ext cx="517" cy="483"/>
            </a:xfrm>
            <a:prstGeom prst="rect">
              <a:avLst/>
            </a:prstGeom>
            <a:noFill/>
            <a:extLst>
              <a:ext uri="{909E8E84-426E-40DD-AFC4-6F175D3DCCD1}">
                <a14:hiddenFill xmlns:a14="http://schemas.microsoft.com/office/drawing/2010/main">
                  <a:solidFill>
                    <a:srgbClr val="FFFFFF"/>
                  </a:solidFill>
                </a14:hiddenFill>
              </a:ext>
            </a:extLst>
          </p:spPr>
        </p:pic>
      </p:grpSp>
      <p:sp>
        <p:nvSpPr>
          <p:cNvPr id="887814" name="AutoShape 6"/>
          <p:cNvSpPr>
            <a:spLocks noChangeArrowheads="1"/>
          </p:cNvSpPr>
          <p:nvPr/>
        </p:nvSpPr>
        <p:spPr bwMode="auto">
          <a:xfrm>
            <a:off x="1676400" y="1428750"/>
            <a:ext cx="8839200" cy="5276850"/>
          </a:xfrm>
          <a:prstGeom prst="roundRect">
            <a:avLst>
              <a:gd name="adj" fmla="val 4690"/>
            </a:avLst>
          </a:prstGeom>
          <a:noFill/>
          <a:ln w="57150">
            <a:solidFill>
              <a:srgbClr val="5FB6F1"/>
            </a:solidFill>
            <a:round/>
            <a:headEnd/>
            <a:tailEnd/>
          </a:ln>
          <a:effectLst/>
          <a:extLst>
            <a:ext uri="{909E8E84-426E-40DD-AFC4-6F175D3DCCD1}">
              <a14:hiddenFill xmlns:a14="http://schemas.microsoft.com/office/drawing/2010/main">
                <a:solidFill>
                  <a:srgbClr val="6FC5E3"/>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87815" name="AutoShape 7"/>
          <p:cNvSpPr>
            <a:spLocks noChangeArrowheads="1"/>
          </p:cNvSpPr>
          <p:nvPr/>
        </p:nvSpPr>
        <p:spPr bwMode="gray">
          <a:xfrm>
            <a:off x="2370139" y="1066800"/>
            <a:ext cx="7299325" cy="787400"/>
          </a:xfrm>
          <a:prstGeom prst="roundRect">
            <a:avLst>
              <a:gd name="adj" fmla="val 50000"/>
            </a:avLst>
          </a:prstGeom>
          <a:gradFill rotWithShape="1">
            <a:gsLst>
              <a:gs pos="0">
                <a:srgbClr val="138CDF">
                  <a:gamma/>
                  <a:shade val="46275"/>
                  <a:invGamma/>
                </a:srgbClr>
              </a:gs>
              <a:gs pos="50000">
                <a:srgbClr val="138CDF"/>
              </a:gs>
              <a:gs pos="100000">
                <a:srgbClr val="138CDF">
                  <a:gamma/>
                  <a:shade val="46275"/>
                  <a:invGamma/>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87816" name="Text Box 8"/>
          <p:cNvSpPr txBox="1">
            <a:spLocks noChangeArrowheads="1"/>
          </p:cNvSpPr>
          <p:nvPr/>
        </p:nvSpPr>
        <p:spPr bwMode="gray">
          <a:xfrm>
            <a:off x="3017838" y="1100138"/>
            <a:ext cx="6049962" cy="519112"/>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spcBef>
                <a:spcPct val="0"/>
              </a:spcBef>
              <a:defRPr>
                <a:solidFill>
                  <a:schemeClr val="tx1"/>
                </a:solidFill>
                <a:latin typeface="Arial" panose="020B0604020202020204" pitchFamily="34" charset="0"/>
                <a:ea typeface="宋体" panose="02010600030101010101" pitchFamily="2" charset="-122"/>
              </a:defRPr>
            </a:lvl1pPr>
            <a:lvl2pPr marL="800100" indent="-342900">
              <a:spcBef>
                <a:spcPct val="0"/>
              </a:spcBef>
              <a:defRPr>
                <a:solidFill>
                  <a:schemeClr val="tx1"/>
                </a:solidFill>
                <a:latin typeface="Arial" panose="020B0604020202020204" pitchFamily="34" charset="0"/>
                <a:ea typeface="宋体" panose="02010600030101010101" pitchFamily="2" charset="-122"/>
              </a:defRPr>
            </a:lvl2pPr>
            <a:lvl3pPr marL="1257300" indent="-342900">
              <a:spcBef>
                <a:spcPct val="0"/>
              </a:spcBef>
              <a:defRPr>
                <a:solidFill>
                  <a:schemeClr val="tx1"/>
                </a:solidFill>
                <a:latin typeface="Arial" panose="020B0604020202020204" pitchFamily="34" charset="0"/>
                <a:ea typeface="宋体" panose="02010600030101010101" pitchFamily="2" charset="-122"/>
              </a:defRPr>
            </a:lvl3pPr>
            <a:lvl4pPr marL="1714500" indent="-342900">
              <a:spcBef>
                <a:spcPct val="0"/>
              </a:spcBef>
              <a:defRPr>
                <a:solidFill>
                  <a:schemeClr val="tx1"/>
                </a:solidFill>
                <a:latin typeface="Arial" panose="020B0604020202020204" pitchFamily="34" charset="0"/>
                <a:ea typeface="宋体" panose="02010600030101010101" pitchFamily="2" charset="-122"/>
              </a:defRPr>
            </a:lvl4pPr>
            <a:lvl5pPr marL="2171700" indent="-342900">
              <a:spcBef>
                <a:spcPct val="0"/>
              </a:spcBef>
              <a:defRPr>
                <a:solidFill>
                  <a:schemeClr val="tx1"/>
                </a:solidFill>
                <a:latin typeface="Arial" panose="020B0604020202020204" pitchFamily="34" charset="0"/>
                <a:ea typeface="宋体" panose="02010600030101010101" pitchFamily="2" charset="-122"/>
              </a:defRPr>
            </a:lvl5pPr>
            <a:lvl6pPr marL="26289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30861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5433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4000500" indent="-3429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0" hangingPunct="0">
              <a:buFontTx/>
              <a:buNone/>
            </a:pPr>
            <a:r>
              <a:rPr lang="en-US" altLang="zh-CN" sz="2800">
                <a:solidFill>
                  <a:srgbClr val="FFFF00"/>
                </a:solidFill>
                <a:effectLst>
                  <a:outerShdw blurRad="38100" dist="38100" dir="2700000" algn="tl">
                    <a:srgbClr val="000000"/>
                  </a:outerShdw>
                </a:effectLst>
                <a:latin typeface="Times New Roman" panose="02020603050405020304" pitchFamily="18" charset="0"/>
                <a:sym typeface="Wingdings" panose="05000000000000000000" pitchFamily="2" charset="2"/>
              </a:rPr>
              <a:t> </a:t>
            </a:r>
            <a:r>
              <a:rPr lang="zh-CN" altLang="en-US" sz="2800">
                <a:solidFill>
                  <a:srgbClr val="FFFF00"/>
                </a:solidFill>
                <a:effectLst>
                  <a:outerShdw blurRad="38100" dist="38100" dir="2700000" algn="tl">
                    <a:srgbClr val="000000"/>
                  </a:outerShdw>
                </a:effectLst>
                <a:latin typeface="Times New Roman" panose="02020603050405020304" pitchFamily="18" charset="0"/>
                <a:sym typeface="Wingdings" panose="05000000000000000000" pitchFamily="2" charset="2"/>
              </a:rPr>
              <a:t>本节内容</a:t>
            </a:r>
          </a:p>
        </p:txBody>
      </p:sp>
      <p:sp>
        <p:nvSpPr>
          <p:cNvPr id="887817" name="Text Box 9"/>
          <p:cNvSpPr txBox="1">
            <a:spLocks noChangeArrowheads="1"/>
          </p:cNvSpPr>
          <p:nvPr/>
        </p:nvSpPr>
        <p:spPr bwMode="auto">
          <a:xfrm>
            <a:off x="2012950" y="1912939"/>
            <a:ext cx="8350250" cy="2948499"/>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a:spcBef>
                <a:spcPct val="0"/>
              </a:spcBef>
              <a:tabLst>
                <a:tab pos="536575" algn="l"/>
              </a:tabLst>
              <a:defRPr>
                <a:solidFill>
                  <a:schemeClr val="tx1"/>
                </a:solidFill>
                <a:latin typeface="Arial" panose="020B0604020202020204" pitchFamily="34" charset="0"/>
                <a:ea typeface="宋体" panose="02010600030101010101" pitchFamily="2" charset="-122"/>
              </a:defRPr>
            </a:lvl1pPr>
            <a:lvl2pPr marL="2414588">
              <a:spcBef>
                <a:spcPct val="0"/>
              </a:spcBef>
              <a:tabLst>
                <a:tab pos="536575" algn="l"/>
              </a:tabLst>
              <a:defRPr>
                <a:solidFill>
                  <a:schemeClr val="tx1"/>
                </a:solidFill>
                <a:latin typeface="Arial" panose="020B0604020202020204" pitchFamily="34" charset="0"/>
                <a:ea typeface="宋体" panose="02010600030101010101" pitchFamily="2" charset="-122"/>
              </a:defRPr>
            </a:lvl2pPr>
            <a:lvl3pPr marL="2593975">
              <a:spcBef>
                <a:spcPct val="0"/>
              </a:spcBef>
              <a:tabLst>
                <a:tab pos="536575" algn="l"/>
              </a:tabLst>
              <a:defRPr>
                <a:solidFill>
                  <a:schemeClr val="tx1"/>
                </a:solidFill>
                <a:latin typeface="Arial" panose="020B0604020202020204" pitchFamily="34" charset="0"/>
                <a:ea typeface="宋体" panose="02010600030101010101" pitchFamily="2" charset="-122"/>
              </a:defRPr>
            </a:lvl3pPr>
            <a:lvl4pPr marL="2773363">
              <a:spcBef>
                <a:spcPct val="0"/>
              </a:spcBef>
              <a:tabLst>
                <a:tab pos="536575" algn="l"/>
              </a:tabLst>
              <a:defRPr>
                <a:solidFill>
                  <a:schemeClr val="tx1"/>
                </a:solidFill>
                <a:latin typeface="Arial" panose="020B0604020202020204" pitchFamily="34" charset="0"/>
                <a:ea typeface="宋体" panose="02010600030101010101" pitchFamily="2" charset="-122"/>
              </a:defRPr>
            </a:lvl4pPr>
            <a:lvl5pPr marL="2952750">
              <a:spcBef>
                <a:spcPct val="0"/>
              </a:spcBef>
              <a:tabLst>
                <a:tab pos="536575" algn="l"/>
              </a:tabLst>
              <a:defRPr>
                <a:solidFill>
                  <a:schemeClr val="tx1"/>
                </a:solidFill>
                <a:latin typeface="Arial" panose="020B0604020202020204" pitchFamily="34" charset="0"/>
                <a:ea typeface="宋体" panose="02010600030101010101" pitchFamily="2" charset="-122"/>
              </a:defRPr>
            </a:lvl5pPr>
            <a:lvl6pPr marL="3409950" fontAlgn="base">
              <a:spcBef>
                <a:spcPct val="0"/>
              </a:spcBef>
              <a:spcAft>
                <a:spcPct val="0"/>
              </a:spcAft>
              <a:tabLst>
                <a:tab pos="536575" algn="l"/>
              </a:tabLst>
              <a:defRPr>
                <a:solidFill>
                  <a:schemeClr val="tx1"/>
                </a:solidFill>
                <a:latin typeface="Arial" panose="020B0604020202020204" pitchFamily="34" charset="0"/>
                <a:ea typeface="宋体" panose="02010600030101010101" pitchFamily="2" charset="-122"/>
              </a:defRPr>
            </a:lvl6pPr>
            <a:lvl7pPr marL="3867150" fontAlgn="base">
              <a:spcBef>
                <a:spcPct val="0"/>
              </a:spcBef>
              <a:spcAft>
                <a:spcPct val="0"/>
              </a:spcAft>
              <a:tabLst>
                <a:tab pos="536575" algn="l"/>
              </a:tabLst>
              <a:defRPr>
                <a:solidFill>
                  <a:schemeClr val="tx1"/>
                </a:solidFill>
                <a:latin typeface="Arial" panose="020B0604020202020204" pitchFamily="34" charset="0"/>
                <a:ea typeface="宋体" panose="02010600030101010101" pitchFamily="2" charset="-122"/>
              </a:defRPr>
            </a:lvl7pPr>
            <a:lvl8pPr marL="4324350" fontAlgn="base">
              <a:spcBef>
                <a:spcPct val="0"/>
              </a:spcBef>
              <a:spcAft>
                <a:spcPct val="0"/>
              </a:spcAft>
              <a:tabLst>
                <a:tab pos="536575" algn="l"/>
              </a:tabLst>
              <a:defRPr>
                <a:solidFill>
                  <a:schemeClr val="tx1"/>
                </a:solidFill>
                <a:latin typeface="Arial" panose="020B0604020202020204" pitchFamily="34" charset="0"/>
                <a:ea typeface="宋体" panose="02010600030101010101" pitchFamily="2" charset="-122"/>
              </a:defRPr>
            </a:lvl8pPr>
            <a:lvl9pPr marL="4781550" fontAlgn="base">
              <a:spcBef>
                <a:spcPct val="0"/>
              </a:spcBef>
              <a:spcAft>
                <a:spcPct val="0"/>
              </a:spcAft>
              <a:tabLst>
                <a:tab pos="536575" algn="l"/>
              </a:tabLst>
              <a:defRPr>
                <a:solidFill>
                  <a:schemeClr val="tx1"/>
                </a:solidFill>
                <a:latin typeface="Arial" panose="020B0604020202020204" pitchFamily="34" charset="0"/>
                <a:ea typeface="宋体" panose="02010600030101010101" pitchFamily="2" charset="-122"/>
              </a:defRPr>
            </a:lvl9pPr>
          </a:lstStyle>
          <a:p>
            <a:pPr algn="ctr" eaLnBrk="0" hangingPunct="0">
              <a:spcAft>
                <a:spcPct val="20000"/>
              </a:spcAft>
              <a:buFontTx/>
              <a:buNone/>
            </a:pPr>
            <a:r>
              <a:rPr kumimoji="1" lang="zh-CN" altLang="en-US" sz="3200">
                <a:effectLst>
                  <a:outerShdw blurRad="38100" dist="38100" dir="2700000" algn="tl">
                    <a:srgbClr val="000000"/>
                  </a:outerShdw>
                </a:effectLst>
                <a:latin typeface="黑体" panose="02010609060101010101" pitchFamily="49" charset="-122"/>
                <a:ea typeface="黑体" panose="02010609060101010101" pitchFamily="49" charset="-122"/>
                <a:cs typeface="Arial" panose="020B0604020202020204" pitchFamily="34" charset="0"/>
              </a:rPr>
              <a:t>一、语法制导翻译定义</a:t>
            </a:r>
          </a:p>
          <a:p>
            <a:pPr algn="ctr" eaLnBrk="0" hangingPunct="0">
              <a:spcAft>
                <a:spcPct val="20000"/>
              </a:spcAft>
              <a:buFontTx/>
              <a:buNone/>
            </a:pPr>
            <a:r>
              <a:rPr kumimoji="1" lang="zh-CN" altLang="en-US" sz="3200">
                <a:effectLst>
                  <a:outerShdw blurRad="38100" dist="38100" dir="2700000" algn="tl">
                    <a:srgbClr val="000000"/>
                  </a:outerShdw>
                </a:effectLst>
                <a:latin typeface="黑体" panose="02010609060101010101" pitchFamily="49" charset="-122"/>
                <a:ea typeface="黑体" panose="02010609060101010101" pitchFamily="49" charset="-122"/>
                <a:cs typeface="Arial" panose="020B0604020202020204" pitchFamily="34" charset="0"/>
              </a:rPr>
              <a:t> </a:t>
            </a:r>
          </a:p>
          <a:p>
            <a:pPr algn="ctr" eaLnBrk="0" hangingPunct="0">
              <a:spcAft>
                <a:spcPct val="20000"/>
              </a:spcAft>
              <a:buFontTx/>
              <a:buNone/>
            </a:pPr>
            <a:r>
              <a:rPr kumimoji="1" lang="zh-CN" altLang="en-US" sz="3200">
                <a:effectLst>
                  <a:outerShdw blurRad="38100" dist="38100" dir="2700000" algn="tl">
                    <a:srgbClr val="000000"/>
                  </a:outerShdw>
                </a:effectLst>
                <a:latin typeface="黑体" panose="02010609060101010101" pitchFamily="49" charset="-122"/>
                <a:ea typeface="黑体" panose="02010609060101010101" pitchFamily="49" charset="-122"/>
                <a:cs typeface="Arial" panose="020B0604020202020204" pitchFamily="34" charset="0"/>
              </a:rPr>
              <a:t>二、语法制导翻译原理</a:t>
            </a:r>
          </a:p>
          <a:p>
            <a:pPr algn="ctr" eaLnBrk="0" hangingPunct="0">
              <a:spcAft>
                <a:spcPct val="20000"/>
              </a:spcAft>
              <a:buFontTx/>
              <a:buNone/>
            </a:pPr>
            <a:r>
              <a:rPr kumimoji="1" lang="zh-CN" altLang="en-US" sz="3200">
                <a:effectLst>
                  <a:outerShdw blurRad="38100" dist="38100" dir="2700000" algn="tl">
                    <a:srgbClr val="000000"/>
                  </a:outerShdw>
                </a:effectLst>
                <a:latin typeface="黑体" panose="02010609060101010101" pitchFamily="49" charset="-122"/>
                <a:ea typeface="黑体" panose="02010609060101010101" pitchFamily="49" charset="-122"/>
                <a:cs typeface="Arial" panose="020B0604020202020204" pitchFamily="34" charset="0"/>
              </a:rPr>
              <a:t>  </a:t>
            </a:r>
          </a:p>
          <a:p>
            <a:pPr algn="ctr" eaLnBrk="0" hangingPunct="0">
              <a:spcAft>
                <a:spcPct val="20000"/>
              </a:spcAft>
              <a:buFontTx/>
              <a:buNone/>
            </a:pPr>
            <a:r>
              <a:rPr kumimoji="1" lang="zh-CN" altLang="en-US" sz="3200">
                <a:effectLst>
                  <a:outerShdw blurRad="38100" dist="38100" dir="2700000" algn="tl">
                    <a:srgbClr val="000000"/>
                  </a:outerShdw>
                </a:effectLst>
                <a:latin typeface="黑体" panose="02010609060101010101" pitchFamily="49" charset="-122"/>
                <a:ea typeface="黑体" panose="02010609060101010101" pitchFamily="49" charset="-122"/>
                <a:cs typeface="Arial" panose="020B0604020202020204" pitchFamily="34" charset="0"/>
              </a:rPr>
              <a:t>三、语法制导翻译实现</a:t>
            </a:r>
          </a:p>
        </p:txBody>
      </p:sp>
    </p:spTree>
    <p:extLst>
      <p:ext uri="{BB962C8B-B14F-4D97-AF65-F5344CB8AC3E}">
        <p14:creationId xmlns:p14="http://schemas.microsoft.com/office/powerpoint/2010/main" val="382558119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887811"/>
                                        </p:tgtEl>
                                        <p:attrNameLst>
                                          <p:attrName>style.visibility</p:attrName>
                                        </p:attrNameLst>
                                      </p:cBhvr>
                                      <p:to>
                                        <p:strVal val="visible"/>
                                      </p:to>
                                    </p:set>
                                    <p:animEffect transition="in" filter="fade">
                                      <p:cBhvr>
                                        <p:cTn id="7" dur="2000"/>
                                        <p:tgtEl>
                                          <p:spTgt spid="8878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0354" name="Text Box 2"/>
          <p:cNvSpPr txBox="1">
            <a:spLocks noChangeArrowheads="1"/>
          </p:cNvSpPr>
          <p:nvPr/>
        </p:nvSpPr>
        <p:spPr bwMode="auto">
          <a:xfrm>
            <a:off x="2133600" y="1219200"/>
            <a:ext cx="7888288" cy="3322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90000"/>
              </a:lnSpc>
              <a:spcBef>
                <a:spcPct val="0"/>
              </a:spcBef>
              <a:buFontTx/>
              <a:buNone/>
            </a:pPr>
            <a:r>
              <a:rPr kumimoji="1" lang="en-US" altLang="zh-CN" sz="3600" dirty="0">
                <a:solidFill>
                  <a:srgbClr val="C00000"/>
                </a:solidFill>
              </a:rPr>
              <a:t>§5.2 </a:t>
            </a:r>
            <a:r>
              <a:rPr kumimoji="1" lang="zh-CN" altLang="en-US" sz="3600" dirty="0">
                <a:solidFill>
                  <a:srgbClr val="C00000"/>
                </a:solidFill>
              </a:rPr>
              <a:t>中间语言</a:t>
            </a:r>
          </a:p>
          <a:p>
            <a:pPr>
              <a:lnSpc>
                <a:spcPct val="90000"/>
              </a:lnSpc>
              <a:spcBef>
                <a:spcPct val="0"/>
              </a:spcBef>
              <a:buFontTx/>
              <a:buNone/>
            </a:pPr>
            <a:r>
              <a:rPr kumimoji="1" lang="zh-CN" altLang="en-US" sz="2400" dirty="0">
                <a:solidFill>
                  <a:srgbClr val="C00000"/>
                </a:solidFill>
              </a:rPr>
              <a:t>  </a:t>
            </a:r>
            <a:r>
              <a:rPr kumimoji="1" lang="zh-CN" altLang="en-US" sz="3200" dirty="0">
                <a:solidFill>
                  <a:srgbClr val="C00000"/>
                </a:solidFill>
              </a:rPr>
              <a:t>二、逆波兰表示</a:t>
            </a:r>
            <a:endParaRPr lang="zh-CN" altLang="en-US" sz="3200" dirty="0">
              <a:solidFill>
                <a:srgbClr val="C00000"/>
              </a:solidFill>
            </a:endParaRPr>
          </a:p>
          <a:p>
            <a:pPr>
              <a:lnSpc>
                <a:spcPct val="90000"/>
              </a:lnSpc>
              <a:buClr>
                <a:schemeClr val="hlink"/>
              </a:buClr>
              <a:buSzPct val="80000"/>
            </a:pPr>
            <a:r>
              <a:rPr kumimoji="1" lang="zh-CN" altLang="en-US" sz="2000" dirty="0">
                <a:solidFill>
                  <a:srgbClr val="C00000"/>
                </a:solidFill>
              </a:rPr>
              <a:t>   </a:t>
            </a:r>
            <a:r>
              <a:rPr kumimoji="1" lang="en-US" altLang="zh-CN" sz="2800" dirty="0">
                <a:solidFill>
                  <a:srgbClr val="C00000"/>
                </a:solidFill>
              </a:rPr>
              <a:t>3. </a:t>
            </a:r>
            <a:r>
              <a:rPr kumimoji="1" lang="zh-CN" altLang="en-US" sz="2800" dirty="0">
                <a:solidFill>
                  <a:srgbClr val="C00000"/>
                </a:solidFill>
              </a:rPr>
              <a:t>语法制导翻译生成后缀式</a:t>
            </a:r>
          </a:p>
          <a:p>
            <a:pPr>
              <a:spcBef>
                <a:spcPct val="0"/>
              </a:spcBef>
              <a:buFontTx/>
              <a:buNone/>
            </a:pPr>
            <a:endParaRPr kumimoji="1" lang="zh-CN" altLang="en-US" sz="2000" dirty="0">
              <a:solidFill>
                <a:srgbClr val="C00000"/>
              </a:solidFill>
            </a:endParaRPr>
          </a:p>
          <a:p>
            <a:pPr>
              <a:spcBef>
                <a:spcPct val="0"/>
              </a:spcBef>
              <a:buFontTx/>
              <a:buNone/>
            </a:pPr>
            <a:endParaRPr kumimoji="1" lang="zh-CN" altLang="en-US" sz="2000" dirty="0">
              <a:effectLst>
                <a:outerShdw blurRad="38100" dist="38100" dir="2700000" algn="tl">
                  <a:srgbClr val="000000"/>
                </a:outerShdw>
              </a:effectLst>
            </a:endParaRPr>
          </a:p>
          <a:p>
            <a:pPr>
              <a:spcBef>
                <a:spcPct val="0"/>
              </a:spcBef>
              <a:buFontTx/>
              <a:buNone/>
            </a:pPr>
            <a:endParaRPr kumimoji="1" lang="zh-CN" altLang="en-US" sz="2000" dirty="0">
              <a:effectLst>
                <a:outerShdw blurRad="38100" dist="38100" dir="2700000" algn="tl">
                  <a:srgbClr val="000000"/>
                </a:outerShdw>
              </a:effectLst>
            </a:endParaRPr>
          </a:p>
          <a:p>
            <a:pPr>
              <a:spcBef>
                <a:spcPct val="0"/>
              </a:spcBef>
              <a:buFontTx/>
              <a:buNone/>
            </a:pPr>
            <a:r>
              <a:rPr kumimoji="1" lang="zh-CN" altLang="en-US" sz="2000" dirty="0">
                <a:effectLst>
                  <a:outerShdw blurRad="38100" dist="38100" dir="2700000" algn="tl">
                    <a:srgbClr val="000000"/>
                  </a:outerShdw>
                </a:effectLst>
              </a:rPr>
              <a:t>下面我们讨论语法制导翻译生成后缀式的过程。我们以例</a:t>
            </a:r>
            <a:r>
              <a:rPr kumimoji="1" lang="en-US" altLang="zh-CN" sz="2000" dirty="0">
                <a:effectLst>
                  <a:outerShdw blurRad="38100" dist="38100" dir="2700000" algn="tl">
                    <a:srgbClr val="000000"/>
                  </a:outerShdw>
                </a:effectLst>
              </a:rPr>
              <a:t>4.15</a:t>
            </a:r>
          </a:p>
          <a:p>
            <a:pPr>
              <a:spcBef>
                <a:spcPct val="0"/>
              </a:spcBef>
              <a:buFontTx/>
              <a:buNone/>
            </a:pPr>
            <a:r>
              <a:rPr kumimoji="1" lang="zh-CN" altLang="en-US" sz="2000" dirty="0">
                <a:effectLst>
                  <a:outerShdw blurRad="38100" dist="38100" dir="2700000" algn="tl">
                    <a:srgbClr val="000000"/>
                  </a:outerShdw>
                </a:effectLst>
              </a:rPr>
              <a:t>文法</a:t>
            </a:r>
            <a:r>
              <a:rPr kumimoji="1" lang="en-US" altLang="zh-CN" sz="2000" dirty="0">
                <a:effectLst>
                  <a:outerShdw blurRad="38100" dist="38100" dir="2700000" algn="tl">
                    <a:srgbClr val="000000"/>
                  </a:outerShdw>
                </a:effectLst>
              </a:rPr>
              <a:t>G</a:t>
            </a:r>
            <a:r>
              <a:rPr kumimoji="1" lang="zh-CN" altLang="en-US" sz="2000" dirty="0">
                <a:effectLst>
                  <a:outerShdw blurRad="38100" dist="38100" dir="2700000" algn="tl">
                    <a:srgbClr val="000000"/>
                  </a:outerShdw>
                </a:effectLst>
              </a:rPr>
              <a:t>［</a:t>
            </a:r>
            <a:r>
              <a:rPr kumimoji="1" lang="en-US" altLang="zh-CN" sz="2000" dirty="0">
                <a:effectLst>
                  <a:outerShdw blurRad="38100" dist="38100" dir="2700000" algn="tl">
                    <a:srgbClr val="000000"/>
                  </a:outerShdw>
                </a:effectLst>
              </a:rPr>
              <a:t>E</a:t>
            </a:r>
            <a:r>
              <a:rPr kumimoji="1" lang="zh-CN" altLang="en-US" sz="2000" dirty="0">
                <a:effectLst>
                  <a:outerShdw blurRad="38100" dist="38100" dir="2700000" algn="tl">
                    <a:srgbClr val="000000"/>
                  </a:outerShdw>
                </a:effectLst>
              </a:rPr>
              <a:t>］为例，说明如何按语法制导翻译方法把一个中缀形式的</a:t>
            </a:r>
          </a:p>
          <a:p>
            <a:pPr>
              <a:spcBef>
                <a:spcPct val="0"/>
              </a:spcBef>
              <a:buFontTx/>
              <a:buNone/>
            </a:pPr>
            <a:r>
              <a:rPr kumimoji="1" lang="zh-CN" altLang="en-US" sz="2000" dirty="0">
                <a:effectLst>
                  <a:outerShdw blurRad="38100" dist="38100" dir="2700000" algn="tl">
                    <a:srgbClr val="000000"/>
                  </a:outerShdw>
                </a:effectLst>
              </a:rPr>
              <a:t>简单算术表达式翻译成为后缀式。  </a:t>
            </a:r>
          </a:p>
        </p:txBody>
      </p:sp>
    </p:spTree>
    <p:extLst>
      <p:ext uri="{BB962C8B-B14F-4D97-AF65-F5344CB8AC3E}">
        <p14:creationId xmlns:p14="http://schemas.microsoft.com/office/powerpoint/2010/main" val="10600276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40354"/>
                                        </p:tgtEl>
                                        <p:attrNameLst>
                                          <p:attrName>style.visibility</p:attrName>
                                        </p:attrNameLst>
                                      </p:cBhvr>
                                      <p:to>
                                        <p:strVal val="visible"/>
                                      </p:to>
                                    </p:set>
                                    <p:anim calcmode="lin" valueType="num">
                                      <p:cBhvr additive="base">
                                        <p:cTn id="7" dur="500" fill="hold"/>
                                        <p:tgtEl>
                                          <p:spTgt spid="740354"/>
                                        </p:tgtEl>
                                        <p:attrNameLst>
                                          <p:attrName>ppt_x</p:attrName>
                                        </p:attrNameLst>
                                      </p:cBhvr>
                                      <p:tavLst>
                                        <p:tav tm="0">
                                          <p:val>
                                            <p:strVal val="0-#ppt_w/2"/>
                                          </p:val>
                                        </p:tav>
                                        <p:tav tm="100000">
                                          <p:val>
                                            <p:strVal val="#ppt_x"/>
                                          </p:val>
                                        </p:tav>
                                      </p:tavLst>
                                    </p:anim>
                                    <p:anim calcmode="lin" valueType="num">
                                      <p:cBhvr additive="base">
                                        <p:cTn id="8" dur="500" fill="hold"/>
                                        <p:tgtEl>
                                          <p:spTgt spid="7403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0354" grpId="0" autoUpdateAnimBg="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1378" name="Rectangle 2"/>
          <p:cNvSpPr>
            <a:spLocks noGrp="1" noChangeArrowheads="1"/>
          </p:cNvSpPr>
          <p:nvPr>
            <p:ph type="body" idx="1"/>
          </p:nvPr>
        </p:nvSpPr>
        <p:spPr>
          <a:xfrm>
            <a:off x="1981200" y="762000"/>
            <a:ext cx="8229600" cy="4611688"/>
          </a:xfrm>
        </p:spPr>
        <p:txBody>
          <a:bodyPr/>
          <a:lstStyle/>
          <a:p>
            <a:pPr algn="just">
              <a:buFont typeface="Wingdings" panose="05000000000000000000" pitchFamily="2" charset="2"/>
              <a:buNone/>
            </a:pPr>
            <a:r>
              <a:rPr lang="en-US" altLang="zh-CN" sz="1800">
                <a:latin typeface="宋体" panose="02010600030101010101" pitchFamily="2" charset="-122"/>
              </a:rPr>
              <a:t>              </a:t>
            </a:r>
            <a:r>
              <a:rPr lang="zh-CN" altLang="en-US" sz="2400" b="1">
                <a:latin typeface="Times New Roman" panose="02020603050405020304" pitchFamily="18" charset="0"/>
              </a:rPr>
              <a:t>后缀式的语义动作</a:t>
            </a:r>
          </a:p>
          <a:p>
            <a:pPr algn="just">
              <a:buFont typeface="Wingdings" panose="05000000000000000000" pitchFamily="2" charset="2"/>
              <a:buNone/>
            </a:pPr>
            <a:r>
              <a:rPr lang="zh-CN" altLang="en-US" sz="1800" b="1">
                <a:latin typeface="Times New Roman" panose="02020603050405020304" pitchFamily="18" charset="0"/>
              </a:rPr>
              <a:t>   规则                语义动作</a:t>
            </a:r>
          </a:p>
          <a:p>
            <a:pPr algn="just">
              <a:buFont typeface="Wingdings" panose="05000000000000000000" pitchFamily="2" charset="2"/>
              <a:buNone/>
            </a:pPr>
            <a:r>
              <a:rPr lang="en-US" altLang="zh-CN" sz="1800" b="1">
                <a:latin typeface="Times New Roman" panose="02020603050405020304" pitchFamily="18" charset="0"/>
              </a:rPr>
              <a:t>(1) E∷=E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+T     {E·CODE:=E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.CODE‖T.CODE‖+}</a:t>
            </a:r>
          </a:p>
          <a:p>
            <a:pPr algn="just">
              <a:buFont typeface="Wingdings" panose="05000000000000000000" pitchFamily="2" charset="2"/>
              <a:buNone/>
            </a:pPr>
            <a:r>
              <a:rPr lang="en-US" altLang="zh-CN" sz="1800" b="1">
                <a:latin typeface="Times New Roman" panose="02020603050405020304" pitchFamily="18" charset="0"/>
              </a:rPr>
              <a:t>(2) E∷=T             {E·CODE:=T·CODE}</a:t>
            </a:r>
          </a:p>
          <a:p>
            <a:pPr algn="just">
              <a:buFont typeface="Wingdings" panose="05000000000000000000" pitchFamily="2" charset="2"/>
              <a:buNone/>
            </a:pPr>
            <a:r>
              <a:rPr lang="en-US" altLang="zh-CN" sz="1800" b="1">
                <a:latin typeface="Times New Roman" panose="02020603050405020304" pitchFamily="18" charset="0"/>
              </a:rPr>
              <a:t>(3) T∷=T</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*F      {T·CODE:=T</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CODE‖F·CODE‖*}</a:t>
            </a:r>
          </a:p>
          <a:p>
            <a:pPr algn="just">
              <a:buFont typeface="Wingdings" panose="05000000000000000000" pitchFamily="2" charset="2"/>
              <a:buNone/>
            </a:pPr>
            <a:r>
              <a:rPr lang="en-US" altLang="zh-CN" sz="1800" b="1">
                <a:latin typeface="Times New Roman" panose="02020603050405020304" pitchFamily="18" charset="0"/>
              </a:rPr>
              <a:t>(4) T∷=F              {T·CODE:=F·CODE}</a:t>
            </a:r>
          </a:p>
          <a:p>
            <a:pPr algn="just">
              <a:buFont typeface="Wingdings" panose="05000000000000000000" pitchFamily="2" charset="2"/>
              <a:buNone/>
            </a:pPr>
            <a:r>
              <a:rPr lang="en-US" altLang="zh-CN" sz="1800" b="1">
                <a:latin typeface="Times New Roman" panose="02020603050405020304" pitchFamily="18" charset="0"/>
              </a:rPr>
              <a:t>(5) F∷=(E)            {F·CODE:=E·CODE}</a:t>
            </a:r>
          </a:p>
          <a:p>
            <a:pPr>
              <a:buFont typeface="Wingdings" panose="05000000000000000000" pitchFamily="2" charset="2"/>
              <a:buNone/>
            </a:pPr>
            <a:r>
              <a:rPr lang="en-US" altLang="zh-CN" sz="1800" b="1">
                <a:latin typeface="Times New Roman" panose="02020603050405020304" pitchFamily="18" charset="0"/>
              </a:rPr>
              <a:t>(6) F∷=i                {F·CODE:=i}</a:t>
            </a:r>
          </a:p>
          <a:p>
            <a:pPr>
              <a:buFont typeface="Wingdings" panose="05000000000000000000" pitchFamily="2" charset="2"/>
              <a:buNone/>
            </a:pPr>
            <a:r>
              <a:rPr lang="zh-CN" altLang="en-US" sz="1800" b="1">
                <a:latin typeface="Times New Roman" panose="02020603050405020304" pitchFamily="18" charset="0"/>
              </a:rPr>
              <a:t>几点说明</a:t>
            </a:r>
            <a:r>
              <a:rPr lang="en-US" altLang="zh-CN" sz="1800" b="1">
                <a:latin typeface="Times New Roman" panose="02020603050405020304" pitchFamily="18" charset="0"/>
              </a:rPr>
              <a:t>:</a:t>
            </a:r>
          </a:p>
          <a:p>
            <a:r>
              <a:rPr lang="en-US" altLang="zh-CN" sz="1800" b="1">
                <a:latin typeface="Times New Roman" panose="02020603050405020304" pitchFamily="18" charset="0"/>
              </a:rPr>
              <a:t>E.CODE,T.CODE,F.CODE</a:t>
            </a:r>
            <a:r>
              <a:rPr lang="zh-CN" altLang="en-US" sz="1800" b="1">
                <a:latin typeface="Times New Roman" panose="02020603050405020304" pitchFamily="18" charset="0"/>
              </a:rPr>
              <a:t>表示构成后缀式的符号串</a:t>
            </a:r>
          </a:p>
          <a:p>
            <a:pPr algn="just"/>
            <a:r>
              <a:rPr lang="zh-CN" altLang="en-US" sz="1800" b="1">
                <a:latin typeface="Times New Roman" panose="02020603050405020304" pitchFamily="18" charset="0"/>
                <a:cs typeface="Courier New" panose="02070309020205020404" pitchFamily="49" charset="0"/>
              </a:rPr>
              <a:t>符号“</a:t>
            </a:r>
            <a:r>
              <a:rPr lang="en-US" altLang="zh-CN" sz="1800" b="1">
                <a:latin typeface="Times New Roman" panose="02020603050405020304" pitchFamily="18" charset="0"/>
                <a:cs typeface="Courier New" panose="02070309020205020404" pitchFamily="49" charset="0"/>
              </a:rPr>
              <a:t>‖”</a:t>
            </a:r>
            <a:r>
              <a:rPr lang="zh-CN" altLang="en-US" sz="1800" b="1">
                <a:latin typeface="Times New Roman" panose="02020603050405020304" pitchFamily="18" charset="0"/>
                <a:cs typeface="Courier New" panose="02070309020205020404" pitchFamily="49" charset="0"/>
              </a:rPr>
              <a:t>表示两个串的“捻接”运算</a:t>
            </a:r>
            <a:r>
              <a:rPr lang="zh-CN" altLang="en-US" sz="1800" b="1">
                <a:latin typeface="Times New Roman" panose="02020603050405020304" pitchFamily="18" charset="0"/>
              </a:rPr>
              <a:t>，即并置运算 。显然</a:t>
            </a:r>
            <a:r>
              <a:rPr lang="en-US" altLang="zh-CN" sz="1800" b="1">
                <a:latin typeface="Times New Roman" panose="02020603050405020304" pitchFamily="18" charset="0"/>
              </a:rPr>
              <a:t>,</a:t>
            </a:r>
          </a:p>
          <a:p>
            <a:pPr algn="just">
              <a:buFont typeface="Wingdings" panose="05000000000000000000" pitchFamily="2" charset="2"/>
              <a:buNone/>
            </a:pPr>
            <a:r>
              <a:rPr lang="en-US" altLang="zh-CN" sz="1800" b="1">
                <a:latin typeface="Times New Roman" panose="02020603050405020304" pitchFamily="18" charset="0"/>
              </a:rPr>
              <a:t>   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.CODE‖T.CODE‖+ </a:t>
            </a:r>
            <a:r>
              <a:rPr lang="zh-CN" altLang="en-US" sz="1800" b="1">
                <a:latin typeface="Times New Roman" panose="02020603050405020304" pitchFamily="18" charset="0"/>
              </a:rPr>
              <a:t>是</a:t>
            </a:r>
            <a:r>
              <a:rPr lang="en-US" altLang="zh-CN" sz="1800" b="1">
                <a:latin typeface="Times New Roman" panose="02020603050405020304" pitchFamily="18" charset="0"/>
              </a:rPr>
              <a:t>E.CODE,</a:t>
            </a:r>
            <a:r>
              <a:rPr lang="zh-CN" altLang="en-US" sz="1800" b="1">
                <a:latin typeface="Times New Roman" panose="02020603050405020304" pitchFamily="18" charset="0"/>
              </a:rPr>
              <a:t>因为符号在后</a:t>
            </a:r>
            <a:r>
              <a:rPr lang="en-US" altLang="zh-CN" sz="1800" b="1">
                <a:latin typeface="Times New Roman" panose="02020603050405020304" pitchFamily="18" charset="0"/>
              </a:rPr>
              <a:t>,</a:t>
            </a:r>
            <a:r>
              <a:rPr lang="zh-CN" altLang="en-US" sz="1800" b="1">
                <a:latin typeface="Times New Roman" panose="02020603050405020304" pitchFamily="18" charset="0"/>
              </a:rPr>
              <a:t>其它类似</a:t>
            </a:r>
            <a:r>
              <a:rPr lang="en-US" altLang="zh-CN" sz="1800" b="1">
                <a:latin typeface="Times New Roman" panose="02020603050405020304" pitchFamily="18" charset="0"/>
              </a:rPr>
              <a:t>.</a:t>
            </a:r>
            <a:endParaRPr lang="en-US" altLang="zh-CN" sz="1800">
              <a:latin typeface="Times New Roman" panose="02020603050405020304" pitchFamily="18" charset="0"/>
            </a:endParaRPr>
          </a:p>
        </p:txBody>
      </p:sp>
      <p:sp>
        <p:nvSpPr>
          <p:cNvPr id="741379" name="Text Box 3"/>
          <p:cNvSpPr txBox="1">
            <a:spLocks noChangeArrowheads="1"/>
          </p:cNvSpPr>
          <p:nvPr/>
        </p:nvSpPr>
        <p:spPr bwMode="auto">
          <a:xfrm>
            <a:off x="2640014" y="5589589"/>
            <a:ext cx="49688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Clr>
                <a:schemeClr val="folHlink"/>
              </a:buClr>
              <a:buSzPct val="60000"/>
            </a:pPr>
            <a:r>
              <a:rPr kumimoji="1" lang="zh-CN" altLang="en-US" sz="2000">
                <a:latin typeface="宋体" panose="02010600030101010101" pitchFamily="2" charset="-122"/>
              </a:rPr>
              <a:t>下面将上述语义动作具体化成语义子程序</a:t>
            </a:r>
            <a:r>
              <a:rPr kumimoji="1" lang="en-US" altLang="zh-CN" sz="2000">
                <a:latin typeface="宋体" panose="02010600030101010101" pitchFamily="2" charset="-122"/>
              </a:rPr>
              <a:t>:</a:t>
            </a:r>
            <a:endParaRPr kumimoji="1" lang="en-US" altLang="zh-CN" sz="2400">
              <a:latin typeface="Tahoma" panose="020B0604030504040204" pitchFamily="34" charset="0"/>
            </a:endParaRPr>
          </a:p>
        </p:txBody>
      </p:sp>
    </p:spTree>
    <p:extLst>
      <p:ext uri="{BB962C8B-B14F-4D97-AF65-F5344CB8AC3E}">
        <p14:creationId xmlns:p14="http://schemas.microsoft.com/office/powerpoint/2010/main" val="144164881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41379"/>
                                        </p:tgtEl>
                                        <p:attrNameLst>
                                          <p:attrName>style.visibility</p:attrName>
                                        </p:attrNameLst>
                                      </p:cBhvr>
                                      <p:to>
                                        <p:strVal val="visible"/>
                                      </p:to>
                                    </p:set>
                                    <p:anim calcmode="lin" valueType="num">
                                      <p:cBhvr additive="base">
                                        <p:cTn id="7" dur="500" fill="hold"/>
                                        <p:tgtEl>
                                          <p:spTgt spid="741379"/>
                                        </p:tgtEl>
                                        <p:attrNameLst>
                                          <p:attrName>ppt_x</p:attrName>
                                        </p:attrNameLst>
                                      </p:cBhvr>
                                      <p:tavLst>
                                        <p:tav tm="0">
                                          <p:val>
                                            <p:strVal val="0-#ppt_w/2"/>
                                          </p:val>
                                        </p:tav>
                                        <p:tav tm="100000">
                                          <p:val>
                                            <p:strVal val="#ppt_x"/>
                                          </p:val>
                                        </p:tav>
                                      </p:tavLst>
                                    </p:anim>
                                    <p:anim calcmode="lin" valueType="num">
                                      <p:cBhvr additive="base">
                                        <p:cTn id="8" dur="500" fill="hold"/>
                                        <p:tgtEl>
                                          <p:spTgt spid="7413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1379" grpId="0" autoUpdateAnimBg="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2402" name="Rectangle 2"/>
          <p:cNvSpPr>
            <a:spLocks noGrp="1" noChangeArrowheads="1"/>
          </p:cNvSpPr>
          <p:nvPr>
            <p:ph type="body" idx="1"/>
          </p:nvPr>
        </p:nvSpPr>
        <p:spPr>
          <a:xfrm>
            <a:off x="2063750" y="404814"/>
            <a:ext cx="8001000" cy="3671887"/>
          </a:xfrm>
        </p:spPr>
        <p:txBody>
          <a:bodyPr>
            <a:normAutofit lnSpcReduction="10000"/>
          </a:bodyPr>
          <a:lstStyle/>
          <a:p>
            <a:r>
              <a:rPr lang="zh-CN" altLang="en-US" sz="1800" b="1">
                <a:latin typeface="Times New Roman" panose="02020603050405020304" pitchFamily="18" charset="0"/>
              </a:rPr>
              <a:t>自底向上分析要归约时先调用相应子程序生成后缀式</a:t>
            </a:r>
          </a:p>
          <a:p>
            <a:r>
              <a:rPr lang="zh-CN" altLang="en-US" sz="1800" b="1">
                <a:latin typeface="Times New Roman" panose="02020603050405020304" pitchFamily="18" charset="0"/>
              </a:rPr>
              <a:t>假定后缀式存放在数组</a:t>
            </a:r>
            <a:r>
              <a:rPr lang="en-US" altLang="zh-CN" sz="1800" b="1">
                <a:latin typeface="Times New Roman" panose="02020603050405020304" pitchFamily="18" charset="0"/>
              </a:rPr>
              <a:t>POST</a:t>
            </a:r>
            <a:r>
              <a:rPr lang="zh-CN" altLang="en-US" sz="1800" b="1">
                <a:latin typeface="Times New Roman" panose="02020603050405020304" pitchFamily="18" charset="0"/>
              </a:rPr>
              <a:t>中</a:t>
            </a:r>
          </a:p>
          <a:p>
            <a:pPr algn="just">
              <a:buFont typeface="Wingdings" panose="05000000000000000000" pitchFamily="2" charset="2"/>
              <a:buNone/>
            </a:pPr>
            <a:r>
              <a:rPr lang="zh-CN" altLang="en-US" sz="1800" b="1">
                <a:latin typeface="Times New Roman" panose="02020603050405020304" pitchFamily="18" charset="0"/>
              </a:rPr>
              <a:t>假设要归约的句柄为</a:t>
            </a:r>
          </a:p>
          <a:p>
            <a:pPr algn="just">
              <a:buFont typeface="Wingdings" panose="05000000000000000000" pitchFamily="2" charset="2"/>
              <a:buNone/>
            </a:pPr>
            <a:r>
              <a:rPr lang="en-US" altLang="zh-CN" sz="1800" b="1">
                <a:latin typeface="Times New Roman" panose="02020603050405020304" pitchFamily="18" charset="0"/>
              </a:rPr>
              <a:t>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+T(</a:t>
            </a:r>
            <a:r>
              <a:rPr lang="zh-CN" altLang="en-US" sz="1800" b="1">
                <a:latin typeface="Times New Roman" panose="02020603050405020304" pitchFamily="18" charset="0"/>
              </a:rPr>
              <a:t>在语法分析栈中</a:t>
            </a:r>
            <a:r>
              <a:rPr lang="en-US" altLang="zh-CN" sz="1800" b="1">
                <a:latin typeface="Times New Roman" panose="02020603050405020304" pitchFamily="18" charset="0"/>
              </a:rPr>
              <a:t>)</a:t>
            </a:r>
            <a:r>
              <a:rPr lang="zh-CN" altLang="en-US" sz="1800" b="1">
                <a:latin typeface="Times New Roman" panose="02020603050405020304" pitchFamily="18" charset="0"/>
              </a:rPr>
              <a:t>，则首先要求调用相应于</a:t>
            </a:r>
            <a:r>
              <a:rPr lang="en-US" altLang="zh-CN" sz="1800" b="1">
                <a:latin typeface="Times New Roman" panose="02020603050405020304" pitchFamily="18" charset="0"/>
              </a:rPr>
              <a:t>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+T</a:t>
            </a:r>
            <a:r>
              <a:rPr lang="zh-CN" altLang="en-US" sz="1800" b="1">
                <a:latin typeface="Times New Roman" panose="02020603050405020304" pitchFamily="18" charset="0"/>
              </a:rPr>
              <a:t>的语义子程序，此时</a:t>
            </a:r>
          </a:p>
          <a:p>
            <a:pPr algn="just">
              <a:buFont typeface="Wingdings" panose="05000000000000000000" pitchFamily="2" charset="2"/>
              <a:buNone/>
            </a:pPr>
            <a:r>
              <a:rPr lang="en-US" altLang="zh-CN" sz="1800" b="1">
                <a:latin typeface="Times New Roman" panose="02020603050405020304" pitchFamily="18" charset="0"/>
              </a:rPr>
              <a:t>E</a:t>
            </a:r>
            <a:r>
              <a:rPr lang="en-US" altLang="zh-CN" sz="1800" b="1" baseline="30000">
                <a:latin typeface="Times New Roman" panose="02020603050405020304" pitchFamily="18" charset="0"/>
              </a:rPr>
              <a:t>(1)</a:t>
            </a:r>
            <a:r>
              <a:rPr lang="zh-CN" altLang="en-US" sz="1800" b="1">
                <a:latin typeface="Times New Roman" panose="02020603050405020304" pitchFamily="18" charset="0"/>
              </a:rPr>
              <a:t>和</a:t>
            </a:r>
            <a:r>
              <a:rPr lang="en-US" altLang="zh-CN" sz="1800" b="1">
                <a:latin typeface="Times New Roman" panose="02020603050405020304" pitchFamily="18" charset="0"/>
              </a:rPr>
              <a:t>T</a:t>
            </a:r>
            <a:r>
              <a:rPr lang="zh-CN" altLang="en-US" sz="1800" b="1">
                <a:latin typeface="Times New Roman" panose="02020603050405020304" pitchFamily="18" charset="0"/>
              </a:rPr>
              <a:t>已调用过相应的语义子程序，因此，它们的后缀式已被生成，对应于</a:t>
            </a:r>
          </a:p>
          <a:p>
            <a:pPr algn="just">
              <a:buFont typeface="Wingdings" panose="05000000000000000000" pitchFamily="2" charset="2"/>
              <a:buNone/>
            </a:pPr>
            <a:r>
              <a:rPr lang="en-US" altLang="zh-CN" sz="1800" b="1">
                <a:latin typeface="Times New Roman" panose="02020603050405020304" pitchFamily="18" charset="0"/>
              </a:rPr>
              <a:t>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+T</a:t>
            </a:r>
            <a:r>
              <a:rPr lang="zh-CN" altLang="en-US" sz="1800" b="1">
                <a:latin typeface="Times New Roman" panose="02020603050405020304" pitchFamily="18" charset="0"/>
              </a:rPr>
              <a:t>的语义子程序所要完成的工作是把已生成的两后缀式捻接起来，然后再</a:t>
            </a:r>
          </a:p>
          <a:p>
            <a:pPr algn="just">
              <a:buFont typeface="Wingdings" panose="05000000000000000000" pitchFamily="2" charset="2"/>
              <a:buNone/>
            </a:pPr>
            <a:r>
              <a:rPr lang="zh-CN" altLang="en-US" sz="1800" b="1">
                <a:latin typeface="Times New Roman" panose="02020603050405020304" pitchFamily="18" charset="0"/>
              </a:rPr>
              <a:t>添上符号“</a:t>
            </a:r>
            <a:r>
              <a:rPr lang="en-US" altLang="zh-CN" sz="1800" b="1">
                <a:latin typeface="Times New Roman" panose="02020603050405020304" pitchFamily="18" charset="0"/>
              </a:rPr>
              <a:t>+”</a:t>
            </a:r>
            <a:r>
              <a:rPr lang="zh-CN" altLang="en-US" sz="1800" b="1">
                <a:latin typeface="Times New Roman" panose="02020603050405020304" pitchFamily="18" charset="0"/>
              </a:rPr>
              <a:t>。</a:t>
            </a:r>
          </a:p>
          <a:p>
            <a:pPr algn="just">
              <a:buFont typeface="Wingdings" panose="05000000000000000000" pitchFamily="2" charset="2"/>
              <a:buNone/>
            </a:pPr>
            <a:r>
              <a:rPr lang="zh-CN" altLang="en-US" sz="1800" b="1">
                <a:latin typeface="Times New Roman" panose="02020603050405020304" pitchFamily="18" charset="0"/>
                <a:cs typeface="Courier New" panose="02070309020205020404" pitchFamily="49" charset="0"/>
              </a:rPr>
              <a:t>        如果我们设置一个数组存放后缀式，那么语义动作就可以不涉及</a:t>
            </a:r>
          </a:p>
          <a:p>
            <a:pPr algn="just">
              <a:buFont typeface="Wingdings" panose="05000000000000000000" pitchFamily="2" charset="2"/>
              <a:buNone/>
            </a:pPr>
            <a:r>
              <a:rPr lang="zh-CN" altLang="en-US" sz="1800" b="1">
                <a:latin typeface="Times New Roman" panose="02020603050405020304" pitchFamily="18" charset="0"/>
                <a:cs typeface="Courier New" panose="02070309020205020404" pitchFamily="49" charset="0"/>
              </a:rPr>
              <a:t>捻接运算。令这个数组为</a:t>
            </a:r>
            <a:r>
              <a:rPr lang="en-US" altLang="zh-CN" sz="1800" b="1">
                <a:latin typeface="Times New Roman" panose="02020603050405020304" pitchFamily="18" charset="0"/>
                <a:cs typeface="Courier New" panose="02070309020205020404" pitchFamily="49" charset="0"/>
              </a:rPr>
              <a:t>PO</a:t>
            </a:r>
            <a:r>
              <a:rPr lang="en-US" altLang="zh-CN" sz="1800" b="1">
                <a:latin typeface="Times New Roman" panose="02020603050405020304" pitchFamily="18" charset="0"/>
                <a:cs typeface="Times New Roman" panose="02020603050405020304" pitchFamily="18" charset="0"/>
              </a:rPr>
              <a:t>ST</a:t>
            </a:r>
            <a:r>
              <a:rPr lang="zh-CN" altLang="en-US" sz="1800" b="1">
                <a:latin typeface="Times New Roman" panose="02020603050405020304" pitchFamily="18" charset="0"/>
              </a:rPr>
              <a:t>，</a:t>
            </a:r>
            <a:r>
              <a:rPr lang="en-US" altLang="zh-CN" sz="1800" b="1">
                <a:latin typeface="Times New Roman" panose="02020603050405020304" pitchFamily="18" charset="0"/>
                <a:cs typeface="Times New Roman" panose="02020603050405020304" pitchFamily="18" charset="0"/>
              </a:rPr>
              <a:t>p</a:t>
            </a:r>
            <a:r>
              <a:rPr lang="zh-CN" altLang="en-US" sz="1800" b="1">
                <a:latin typeface="Times New Roman" panose="02020603050405020304" pitchFamily="18" charset="0"/>
              </a:rPr>
              <a:t>为下标，初值为</a:t>
            </a:r>
            <a:r>
              <a:rPr lang="en-US" altLang="zh-CN" sz="1800" b="1">
                <a:latin typeface="Times New Roman" panose="02020603050405020304" pitchFamily="18" charset="0"/>
                <a:cs typeface="Times New Roman" panose="02020603050405020304" pitchFamily="18" charset="0"/>
              </a:rPr>
              <a:t>1</a:t>
            </a:r>
            <a:r>
              <a:rPr lang="zh-CN" altLang="en-US" sz="1800" b="1">
                <a:latin typeface="Times New Roman" panose="02020603050405020304" pitchFamily="18" charset="0"/>
              </a:rPr>
              <a:t>。</a:t>
            </a:r>
          </a:p>
          <a:p>
            <a:pPr algn="just">
              <a:buFont typeface="Wingdings" panose="05000000000000000000" pitchFamily="2" charset="2"/>
              <a:buNone/>
            </a:pPr>
            <a:r>
              <a:rPr lang="zh-CN" altLang="en-US" sz="1800" b="1">
                <a:latin typeface="Times New Roman" panose="02020603050405020304" pitchFamily="18" charset="0"/>
              </a:rPr>
              <a:t>如下图：</a:t>
            </a:r>
            <a:r>
              <a:rPr lang="zh-CN" altLang="en-US" sz="1800">
                <a:latin typeface="Times New Roman" panose="02020603050405020304" pitchFamily="18" charset="0"/>
              </a:rPr>
              <a:t>       </a:t>
            </a:r>
          </a:p>
        </p:txBody>
      </p:sp>
      <p:graphicFrame>
        <p:nvGraphicFramePr>
          <p:cNvPr id="742403" name="Group 3"/>
          <p:cNvGraphicFramePr>
            <a:graphicFrameLocks noGrp="1"/>
          </p:cNvGraphicFramePr>
          <p:nvPr/>
        </p:nvGraphicFramePr>
        <p:xfrm>
          <a:off x="2351089" y="4797426"/>
          <a:ext cx="7058025" cy="576263"/>
        </p:xfrm>
        <a:graphic>
          <a:graphicData uri="http://schemas.openxmlformats.org/drawingml/2006/table">
            <a:tbl>
              <a:tblPr/>
              <a:tblGrid>
                <a:gridCol w="792162">
                  <a:extLst>
                    <a:ext uri="{9D8B030D-6E8A-4147-A177-3AD203B41FA5}">
                      <a16:colId xmlns:a16="http://schemas.microsoft.com/office/drawing/2014/main" val="1072155269"/>
                    </a:ext>
                  </a:extLst>
                </a:gridCol>
                <a:gridCol w="1223963">
                  <a:extLst>
                    <a:ext uri="{9D8B030D-6E8A-4147-A177-3AD203B41FA5}">
                      <a16:colId xmlns:a16="http://schemas.microsoft.com/office/drawing/2014/main" val="509654300"/>
                    </a:ext>
                  </a:extLst>
                </a:gridCol>
                <a:gridCol w="1512887">
                  <a:extLst>
                    <a:ext uri="{9D8B030D-6E8A-4147-A177-3AD203B41FA5}">
                      <a16:colId xmlns:a16="http://schemas.microsoft.com/office/drawing/2014/main" val="3470789699"/>
                    </a:ext>
                  </a:extLst>
                </a:gridCol>
                <a:gridCol w="1176338">
                  <a:extLst>
                    <a:ext uri="{9D8B030D-6E8A-4147-A177-3AD203B41FA5}">
                      <a16:colId xmlns:a16="http://schemas.microsoft.com/office/drawing/2014/main" val="964907556"/>
                    </a:ext>
                  </a:extLst>
                </a:gridCol>
                <a:gridCol w="1176337">
                  <a:extLst>
                    <a:ext uri="{9D8B030D-6E8A-4147-A177-3AD203B41FA5}">
                      <a16:colId xmlns:a16="http://schemas.microsoft.com/office/drawing/2014/main" val="3306223328"/>
                    </a:ext>
                  </a:extLst>
                </a:gridCol>
                <a:gridCol w="1176338">
                  <a:extLst>
                    <a:ext uri="{9D8B030D-6E8A-4147-A177-3AD203B41FA5}">
                      <a16:colId xmlns:a16="http://schemas.microsoft.com/office/drawing/2014/main" val="584633449"/>
                    </a:ext>
                  </a:extLst>
                </a:gridCol>
              </a:tblGrid>
              <a:tr h="57626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46800" marB="46800" anchor="ctr" anchorCtr="1" horzOverflow="overflow">
                    <a:lnL cap="flat">
                      <a:noFill/>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E(1).CODE</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T.CODE</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cap="flat">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72828420"/>
                  </a:ext>
                </a:extLst>
              </a:tr>
            </a:tbl>
          </a:graphicData>
        </a:graphic>
      </p:graphicFrame>
      <p:sp>
        <p:nvSpPr>
          <p:cNvPr id="742419" name="Line 19"/>
          <p:cNvSpPr>
            <a:spLocks noChangeShapeType="1"/>
          </p:cNvSpPr>
          <p:nvPr/>
        </p:nvSpPr>
        <p:spPr bwMode="auto">
          <a:xfrm>
            <a:off x="8616950" y="4152900"/>
            <a:ext cx="0" cy="6477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42420" name="Line 20"/>
          <p:cNvSpPr>
            <a:spLocks noChangeShapeType="1"/>
          </p:cNvSpPr>
          <p:nvPr/>
        </p:nvSpPr>
        <p:spPr bwMode="auto">
          <a:xfrm flipV="1">
            <a:off x="7680325" y="5373688"/>
            <a:ext cx="0" cy="360362"/>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42421" name="Text Box 21"/>
          <p:cNvSpPr txBox="1">
            <a:spLocks noChangeArrowheads="1"/>
          </p:cNvSpPr>
          <p:nvPr/>
        </p:nvSpPr>
        <p:spPr bwMode="auto">
          <a:xfrm>
            <a:off x="6670675" y="5805488"/>
            <a:ext cx="2089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POST(P)</a:t>
            </a:r>
          </a:p>
        </p:txBody>
      </p:sp>
    </p:spTree>
    <p:extLst>
      <p:ext uri="{BB962C8B-B14F-4D97-AF65-F5344CB8AC3E}">
        <p14:creationId xmlns:p14="http://schemas.microsoft.com/office/powerpoint/2010/main" val="331593851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3426" name="Rectangle 2"/>
          <p:cNvSpPr>
            <a:spLocks noGrp="1" noChangeArrowheads="1"/>
          </p:cNvSpPr>
          <p:nvPr>
            <p:ph type="body" idx="1"/>
          </p:nvPr>
        </p:nvSpPr>
        <p:spPr>
          <a:xfrm>
            <a:off x="1981200" y="838200"/>
            <a:ext cx="8229600" cy="4191000"/>
          </a:xfrm>
        </p:spPr>
        <p:txBody>
          <a:bodyPr/>
          <a:lstStyle/>
          <a:p>
            <a:pPr algn="just">
              <a:lnSpc>
                <a:spcPct val="80000"/>
              </a:lnSpc>
              <a:buFont typeface="Wingdings" panose="05000000000000000000" pitchFamily="2" charset="2"/>
              <a:buNone/>
            </a:pPr>
            <a:r>
              <a:rPr lang="zh-CN" altLang="en-US" sz="2400" b="1">
                <a:latin typeface="Times New Roman" panose="02020603050405020304" pitchFamily="18" charset="0"/>
              </a:rPr>
              <a:t>对于上述文法</a:t>
            </a:r>
            <a:r>
              <a:rPr lang="en-US" altLang="zh-CN" sz="2400" b="1">
                <a:latin typeface="Times New Roman" panose="02020603050405020304" pitchFamily="18" charset="0"/>
                <a:cs typeface="Times New Roman" panose="02020603050405020304" pitchFamily="18" charset="0"/>
              </a:rPr>
              <a:t>G</a:t>
            </a:r>
            <a:r>
              <a:rPr lang="zh-CN" altLang="en-US" sz="2400" b="1">
                <a:latin typeface="Times New Roman" panose="02020603050405020304" pitchFamily="18" charset="0"/>
              </a:rPr>
              <a:t>［</a:t>
            </a:r>
            <a:r>
              <a:rPr lang="en-US" altLang="zh-CN" sz="2400" b="1">
                <a:latin typeface="Times New Roman" panose="02020603050405020304" pitchFamily="18" charset="0"/>
                <a:cs typeface="Times New Roman" panose="02020603050405020304" pitchFamily="18" charset="0"/>
              </a:rPr>
              <a:t>E</a:t>
            </a:r>
            <a:r>
              <a:rPr lang="zh-CN" altLang="en-US" sz="2400" b="1">
                <a:latin typeface="Times New Roman" panose="02020603050405020304" pitchFamily="18" charset="0"/>
              </a:rPr>
              <a:t>］的语义动作，可以改写为如下相应的</a:t>
            </a:r>
          </a:p>
          <a:p>
            <a:pPr algn="just">
              <a:lnSpc>
                <a:spcPct val="80000"/>
              </a:lnSpc>
              <a:buFont typeface="Wingdings" panose="05000000000000000000" pitchFamily="2" charset="2"/>
              <a:buNone/>
            </a:pPr>
            <a:r>
              <a:rPr lang="zh-CN" altLang="en-US" sz="2400" b="1">
                <a:latin typeface="Times New Roman" panose="02020603050405020304" pitchFamily="18" charset="0"/>
              </a:rPr>
              <a:t>语义子程序： </a:t>
            </a:r>
          </a:p>
          <a:p>
            <a:pPr algn="just">
              <a:lnSpc>
                <a:spcPct val="80000"/>
              </a:lnSpc>
              <a:buFont typeface="Wingdings" panose="05000000000000000000" pitchFamily="2" charset="2"/>
              <a:buNone/>
            </a:pPr>
            <a:endParaRPr lang="zh-CN" altLang="en-US" sz="2400" b="1">
              <a:latin typeface="Times New Roman" panose="02020603050405020304" pitchFamily="18" charset="0"/>
            </a:endParaRPr>
          </a:p>
          <a:p>
            <a:pPr algn="just">
              <a:lnSpc>
                <a:spcPct val="80000"/>
              </a:lnSpc>
              <a:buFont typeface="Wingdings" panose="05000000000000000000" pitchFamily="2" charset="2"/>
              <a:buNone/>
            </a:pPr>
            <a:r>
              <a:rPr lang="en-US" altLang="zh-CN" sz="2400" b="1">
                <a:latin typeface="Times New Roman" panose="02020603050405020304" pitchFamily="18" charset="0"/>
              </a:rPr>
              <a:t>(1) E∷=E</a:t>
            </a:r>
            <a:r>
              <a:rPr lang="en-US" altLang="zh-CN" sz="2400" b="1" baseline="30000">
                <a:latin typeface="Times New Roman" panose="02020603050405020304" pitchFamily="18" charset="0"/>
              </a:rPr>
              <a:t>(1)</a:t>
            </a:r>
            <a:r>
              <a:rPr lang="en-US" altLang="zh-CN" sz="2400" b="1">
                <a:latin typeface="Times New Roman" panose="02020603050405020304" pitchFamily="18" charset="0"/>
              </a:rPr>
              <a:t>+T     {POST[p]:=‘+’;p:=p+1}</a:t>
            </a:r>
          </a:p>
          <a:p>
            <a:pPr algn="just">
              <a:lnSpc>
                <a:spcPct val="80000"/>
              </a:lnSpc>
              <a:buFont typeface="Wingdings" panose="05000000000000000000" pitchFamily="2" charset="2"/>
              <a:buNone/>
            </a:pPr>
            <a:r>
              <a:rPr lang="en-US" altLang="zh-CN" sz="2400" b="1">
                <a:latin typeface="Times New Roman" panose="02020603050405020304" pitchFamily="18" charset="0"/>
              </a:rPr>
              <a:t>(2) E∷=T             { }</a:t>
            </a:r>
          </a:p>
          <a:p>
            <a:pPr algn="just">
              <a:lnSpc>
                <a:spcPct val="80000"/>
              </a:lnSpc>
              <a:buFont typeface="Wingdings" panose="05000000000000000000" pitchFamily="2" charset="2"/>
              <a:buNone/>
            </a:pPr>
            <a:r>
              <a:rPr lang="en-US" altLang="zh-CN" sz="2400" b="1">
                <a:latin typeface="Times New Roman" panose="02020603050405020304" pitchFamily="18" charset="0"/>
              </a:rPr>
              <a:t>(3) T∷=T</a:t>
            </a:r>
            <a:r>
              <a:rPr lang="en-US" altLang="zh-CN" sz="2400" b="1" baseline="30000">
                <a:latin typeface="Times New Roman" panose="02020603050405020304" pitchFamily="18" charset="0"/>
              </a:rPr>
              <a:t>(1)</a:t>
            </a:r>
            <a:r>
              <a:rPr lang="en-US" altLang="zh-CN" sz="2400" b="1">
                <a:latin typeface="Times New Roman" panose="02020603050405020304" pitchFamily="18" charset="0"/>
              </a:rPr>
              <a:t>*F     {POST[p]:=‘*’;p:=p+1}</a:t>
            </a:r>
          </a:p>
          <a:p>
            <a:pPr algn="just">
              <a:lnSpc>
                <a:spcPct val="80000"/>
              </a:lnSpc>
              <a:buFont typeface="Wingdings" panose="05000000000000000000" pitchFamily="2" charset="2"/>
              <a:buNone/>
            </a:pPr>
            <a:r>
              <a:rPr lang="en-US" altLang="zh-CN" sz="2400" b="1">
                <a:latin typeface="Times New Roman" panose="02020603050405020304" pitchFamily="18" charset="0"/>
              </a:rPr>
              <a:t>(4) T∷=F             { }</a:t>
            </a:r>
          </a:p>
          <a:p>
            <a:pPr algn="just">
              <a:lnSpc>
                <a:spcPct val="80000"/>
              </a:lnSpc>
              <a:buFont typeface="Wingdings" panose="05000000000000000000" pitchFamily="2" charset="2"/>
              <a:buNone/>
            </a:pPr>
            <a:r>
              <a:rPr lang="en-US" altLang="zh-CN" sz="2400" b="1">
                <a:latin typeface="Times New Roman" panose="02020603050405020304" pitchFamily="18" charset="0"/>
              </a:rPr>
              <a:t>(5) F∷=(E)          { }</a:t>
            </a:r>
          </a:p>
          <a:p>
            <a:pPr>
              <a:lnSpc>
                <a:spcPct val="80000"/>
              </a:lnSpc>
              <a:buFont typeface="Wingdings" panose="05000000000000000000" pitchFamily="2" charset="2"/>
              <a:buNone/>
            </a:pPr>
            <a:r>
              <a:rPr lang="en-US" altLang="zh-CN" sz="2400" b="1">
                <a:latin typeface="Times New Roman" panose="02020603050405020304" pitchFamily="18" charset="0"/>
              </a:rPr>
              <a:t>(6) F∷=i               {POST[p]:=i;p:=p+1}</a:t>
            </a:r>
          </a:p>
        </p:txBody>
      </p:sp>
    </p:spTree>
    <p:extLst>
      <p:ext uri="{BB962C8B-B14F-4D97-AF65-F5344CB8AC3E}">
        <p14:creationId xmlns:p14="http://schemas.microsoft.com/office/powerpoint/2010/main" val="57725642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4450" name="Text Box 2"/>
          <p:cNvSpPr txBox="1">
            <a:spLocks noChangeArrowheads="1"/>
          </p:cNvSpPr>
          <p:nvPr/>
        </p:nvSpPr>
        <p:spPr bwMode="auto">
          <a:xfrm>
            <a:off x="312517" y="260351"/>
            <a:ext cx="1099595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0"/>
              </a:spcBef>
              <a:buFontTx/>
              <a:buNone/>
            </a:pPr>
            <a:r>
              <a:rPr kumimoji="1" lang="zh-CN" altLang="en-US" sz="2000" dirty="0"/>
              <a:t>最后，我们以表达式</a:t>
            </a:r>
            <a:r>
              <a:rPr kumimoji="1" lang="en-US" altLang="zh-CN" sz="2000" dirty="0" err="1"/>
              <a:t>a+b</a:t>
            </a:r>
            <a:r>
              <a:rPr kumimoji="1" lang="en-US" altLang="zh-CN" sz="2000" dirty="0"/>
              <a:t>*c</a:t>
            </a:r>
            <a:r>
              <a:rPr kumimoji="1" lang="zh-CN" altLang="en-US" sz="2000" dirty="0"/>
              <a:t>为例</a:t>
            </a:r>
            <a:r>
              <a:rPr kumimoji="1" lang="zh-CN" altLang="en-US" sz="2000" dirty="0" smtClean="0"/>
              <a:t>按照</a:t>
            </a:r>
            <a:r>
              <a:rPr kumimoji="1" lang="zh-CN" altLang="en-US" sz="2000" dirty="0" smtClean="0">
                <a:solidFill>
                  <a:schemeClr val="hlink"/>
                </a:solidFill>
              </a:rPr>
              <a:t>下表</a:t>
            </a:r>
            <a:r>
              <a:rPr kumimoji="1" lang="zh-CN" altLang="en-US" sz="2000" dirty="0" smtClean="0"/>
              <a:t>文法</a:t>
            </a:r>
            <a:r>
              <a:rPr kumimoji="1" lang="en-US" altLang="zh-CN" sz="2000" dirty="0"/>
              <a:t>G</a:t>
            </a:r>
            <a:r>
              <a:rPr kumimoji="1" lang="zh-CN" altLang="en-US" sz="2000" dirty="0"/>
              <a:t>［</a:t>
            </a:r>
            <a:r>
              <a:rPr kumimoji="1" lang="en-US" altLang="zh-CN" sz="2000" dirty="0"/>
              <a:t>E</a:t>
            </a:r>
            <a:r>
              <a:rPr kumimoji="1" lang="zh-CN" altLang="en-US" sz="2000" dirty="0"/>
              <a:t>］</a:t>
            </a:r>
            <a:r>
              <a:rPr kumimoji="1" lang="en-US" altLang="zh-CN" sz="2000" dirty="0"/>
              <a:t>LR</a:t>
            </a:r>
            <a:r>
              <a:rPr kumimoji="1" lang="zh-CN" altLang="en-US" sz="2000" dirty="0"/>
              <a:t>分析</a:t>
            </a:r>
            <a:r>
              <a:rPr kumimoji="1" lang="zh-CN" altLang="en-US" sz="2000" dirty="0" smtClean="0"/>
              <a:t>表给</a:t>
            </a:r>
            <a:r>
              <a:rPr kumimoji="1" lang="zh-CN" altLang="en-US" sz="2000" dirty="0"/>
              <a:t>出语法制导翻译产生后缀式过程，</a:t>
            </a:r>
          </a:p>
          <a:p>
            <a:pPr>
              <a:spcBef>
                <a:spcPct val="0"/>
              </a:spcBef>
              <a:buFontTx/>
              <a:buNone/>
            </a:pPr>
            <a:r>
              <a:rPr kumimoji="1" lang="zh-CN" altLang="en-US" sz="2000" dirty="0"/>
              <a:t>其中</a:t>
            </a:r>
            <a:r>
              <a:rPr kumimoji="1" lang="en-US" altLang="zh-CN" sz="2000" dirty="0"/>
              <a:t>SUB</a:t>
            </a:r>
            <a:r>
              <a:rPr kumimoji="1" lang="en-US" altLang="zh-CN" sz="2000" baseline="-25000" dirty="0"/>
              <a:t>K</a:t>
            </a:r>
            <a:r>
              <a:rPr kumimoji="1" lang="zh-CN" altLang="en-US" sz="2000" dirty="0"/>
              <a:t>表示第</a:t>
            </a:r>
            <a:r>
              <a:rPr kumimoji="1" lang="en-US" altLang="zh-CN" sz="2000" dirty="0"/>
              <a:t>K</a:t>
            </a:r>
            <a:r>
              <a:rPr kumimoji="1" lang="zh-CN" altLang="en-US" sz="2000" dirty="0"/>
              <a:t>个规则相对应的语义子程序。分析过程如下表</a:t>
            </a:r>
            <a:r>
              <a:rPr kumimoji="1" lang="zh-CN" altLang="en-US" sz="2000" dirty="0" smtClean="0"/>
              <a:t>：</a:t>
            </a:r>
            <a:endParaRPr kumimoji="1" lang="en-US" altLang="zh-CN" sz="2000" dirty="0"/>
          </a:p>
        </p:txBody>
      </p:sp>
      <p:graphicFrame>
        <p:nvGraphicFramePr>
          <p:cNvPr id="744582" name="Group 134"/>
          <p:cNvGraphicFramePr>
            <a:graphicFrameLocks noGrp="1"/>
          </p:cNvGraphicFramePr>
          <p:nvPr>
            <p:ph/>
            <p:extLst>
              <p:ext uri="{D42A27DB-BD31-4B8C-83A1-F6EECF244321}">
                <p14:modId xmlns:p14="http://schemas.microsoft.com/office/powerpoint/2010/main" val="3707956358"/>
              </p:ext>
            </p:extLst>
          </p:nvPr>
        </p:nvGraphicFramePr>
        <p:xfrm>
          <a:off x="5856789" y="1571626"/>
          <a:ext cx="6227180" cy="4836479"/>
        </p:xfrm>
        <a:graphic>
          <a:graphicData uri="http://schemas.openxmlformats.org/drawingml/2006/table">
            <a:tbl>
              <a:tblPr/>
              <a:tblGrid>
                <a:gridCol w="465174">
                  <a:extLst>
                    <a:ext uri="{9D8B030D-6E8A-4147-A177-3AD203B41FA5}">
                      <a16:colId xmlns:a16="http://schemas.microsoft.com/office/drawing/2014/main" val="206930519"/>
                    </a:ext>
                  </a:extLst>
                </a:gridCol>
                <a:gridCol w="987164">
                  <a:extLst>
                    <a:ext uri="{9D8B030D-6E8A-4147-A177-3AD203B41FA5}">
                      <a16:colId xmlns:a16="http://schemas.microsoft.com/office/drawing/2014/main" val="678415787"/>
                    </a:ext>
                  </a:extLst>
                </a:gridCol>
                <a:gridCol w="1199037">
                  <a:extLst>
                    <a:ext uri="{9D8B030D-6E8A-4147-A177-3AD203B41FA5}">
                      <a16:colId xmlns:a16="http://schemas.microsoft.com/office/drawing/2014/main" val="1971266119"/>
                    </a:ext>
                  </a:extLst>
                </a:gridCol>
                <a:gridCol w="838024">
                  <a:extLst>
                    <a:ext uri="{9D8B030D-6E8A-4147-A177-3AD203B41FA5}">
                      <a16:colId xmlns:a16="http://schemas.microsoft.com/office/drawing/2014/main" val="1565495195"/>
                    </a:ext>
                  </a:extLst>
                </a:gridCol>
                <a:gridCol w="912594">
                  <a:extLst>
                    <a:ext uri="{9D8B030D-6E8A-4147-A177-3AD203B41FA5}">
                      <a16:colId xmlns:a16="http://schemas.microsoft.com/office/drawing/2014/main" val="2239918804"/>
                    </a:ext>
                  </a:extLst>
                </a:gridCol>
                <a:gridCol w="859329">
                  <a:extLst>
                    <a:ext uri="{9D8B030D-6E8A-4147-A177-3AD203B41FA5}">
                      <a16:colId xmlns:a16="http://schemas.microsoft.com/office/drawing/2014/main" val="4223343661"/>
                    </a:ext>
                  </a:extLst>
                </a:gridCol>
                <a:gridCol w="965858">
                  <a:extLst>
                    <a:ext uri="{9D8B030D-6E8A-4147-A177-3AD203B41FA5}">
                      <a16:colId xmlns:a16="http://schemas.microsoft.com/office/drawing/2014/main" val="945649646"/>
                    </a:ext>
                  </a:extLst>
                </a:gridCol>
              </a:tblGrid>
              <a:tr h="30480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步骤</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状态栈</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符号栈</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归约规则</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调用子程序</a:t>
                      </a:r>
                    </a:p>
                  </a:txBody>
                  <a:tcPr marL="0" marR="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后缀式</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48931057"/>
                  </a:ext>
                </a:extLst>
              </a:tr>
              <a:tr h="3460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22452978"/>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64445933"/>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06617723"/>
                  </a:ext>
                </a:extLst>
              </a:tr>
              <a:tr h="2571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86554473"/>
                  </a:ext>
                </a:extLst>
              </a:tr>
              <a:tr h="28733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5</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88136113"/>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6</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34792318"/>
                  </a:ext>
                </a:extLst>
              </a:tr>
              <a:tr h="3286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7</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0165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07144252"/>
                  </a:ext>
                </a:extLst>
              </a:tr>
              <a:tr h="1809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8</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0163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9189790"/>
                  </a:ext>
                </a:extLst>
              </a:tr>
              <a:tr h="21272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9</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0169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039991"/>
                  </a:ext>
                </a:extLst>
              </a:tr>
              <a:tr h="33020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01697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 </a:t>
                      </a:r>
                      <a:r>
                        <a:rPr kumimoji="0" lang="en-US" altLang="zh-CN" sz="1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98782729"/>
                  </a:ext>
                </a:extLst>
              </a:tr>
              <a:tr h="32385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016975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04754319"/>
                  </a:ext>
                </a:extLst>
              </a:tr>
              <a:tr h="38576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12</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01697</a:t>
                      </a:r>
                      <a:r>
                        <a:rPr kumimoji="0" lang="en-US" altLang="zh-CN" sz="1200" b="1" i="0" u="none" strike="noStrike" cap="none" normalizeH="0" baseline="0" smtClean="0">
                          <a:ln>
                            <a:noFill/>
                          </a:ln>
                          <a:solidFill>
                            <a:srgbClr val="FF9900"/>
                          </a:solidFill>
                          <a:effectLst/>
                          <a:latin typeface="Arial" panose="020B0604020202020204" pitchFamily="34" charset="0"/>
                          <a:ea typeface="宋体" panose="02010600030101010101" pitchFamily="2" charset="-122"/>
                        </a:rPr>
                        <a:t>0</a:t>
                      </a:r>
                    </a:p>
                  </a:txBody>
                  <a:tcPr marL="90000" marR="90000" marT="46800" marB="46800"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 </a:t>
                      </a:r>
                      <a:r>
                        <a:rPr kumimoji="0" lang="en-US" altLang="zh-CN" sz="1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T::=T</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61015579"/>
                  </a:ext>
                </a:extLst>
              </a:tr>
              <a:tr h="28416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13</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0169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05035958"/>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dirty="0" err="1" smtClean="0">
                          <a:ln>
                            <a:noFill/>
                          </a:ln>
                          <a:solidFill>
                            <a:schemeClr val="tx1"/>
                          </a:solidFill>
                          <a:effectLst/>
                          <a:latin typeface="Arial" panose="020B0604020202020204" pitchFamily="34" charset="0"/>
                          <a:ea typeface="宋体" panose="02010600030101010101" pitchFamily="2" charset="-122"/>
                        </a:rPr>
                        <a:t>abc</a:t>
                      </a:r>
                      <a:r>
                        <a:rPr kumimoji="0" lang="en-US"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96257768"/>
                  </a:ext>
                </a:extLst>
              </a:tr>
            </a:tbl>
          </a:graphicData>
        </a:graphic>
      </p:graphicFrame>
      <p:sp>
        <p:nvSpPr>
          <p:cNvPr id="744581" name="Line 133"/>
          <p:cNvSpPr>
            <a:spLocks noChangeShapeType="1"/>
          </p:cNvSpPr>
          <p:nvPr/>
        </p:nvSpPr>
        <p:spPr bwMode="auto">
          <a:xfrm>
            <a:off x="3124200" y="5715000"/>
            <a:ext cx="7143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aphicFrame>
        <p:nvGraphicFramePr>
          <p:cNvPr id="5" name="Group 169"/>
          <p:cNvGraphicFramePr>
            <a:graphicFrameLocks noGrp="1"/>
          </p:cNvGraphicFramePr>
          <p:nvPr>
            <p:extLst>
              <p:ext uri="{D42A27DB-BD31-4B8C-83A1-F6EECF244321}">
                <p14:modId xmlns:p14="http://schemas.microsoft.com/office/powerpoint/2010/main" val="2104066462"/>
              </p:ext>
            </p:extLst>
          </p:nvPr>
        </p:nvGraphicFramePr>
        <p:xfrm>
          <a:off x="186746" y="1097714"/>
          <a:ext cx="5404527" cy="3870720"/>
        </p:xfrm>
        <a:graphic>
          <a:graphicData uri="http://schemas.openxmlformats.org/drawingml/2006/table">
            <a:tbl>
              <a:tblPr/>
              <a:tblGrid>
                <a:gridCol w="539536">
                  <a:extLst>
                    <a:ext uri="{9D8B030D-6E8A-4147-A177-3AD203B41FA5}">
                      <a16:colId xmlns:a16="http://schemas.microsoft.com/office/drawing/2014/main" val="367739730"/>
                    </a:ext>
                  </a:extLst>
                </a:gridCol>
                <a:gridCol w="542155">
                  <a:extLst>
                    <a:ext uri="{9D8B030D-6E8A-4147-A177-3AD203B41FA5}">
                      <a16:colId xmlns:a16="http://schemas.microsoft.com/office/drawing/2014/main" val="3102686657"/>
                    </a:ext>
                  </a:extLst>
                </a:gridCol>
                <a:gridCol w="539536">
                  <a:extLst>
                    <a:ext uri="{9D8B030D-6E8A-4147-A177-3AD203B41FA5}">
                      <a16:colId xmlns:a16="http://schemas.microsoft.com/office/drawing/2014/main" val="3595167156"/>
                    </a:ext>
                  </a:extLst>
                </a:gridCol>
                <a:gridCol w="539536">
                  <a:extLst>
                    <a:ext uri="{9D8B030D-6E8A-4147-A177-3AD203B41FA5}">
                      <a16:colId xmlns:a16="http://schemas.microsoft.com/office/drawing/2014/main" val="973726588"/>
                    </a:ext>
                  </a:extLst>
                </a:gridCol>
                <a:gridCol w="542155">
                  <a:extLst>
                    <a:ext uri="{9D8B030D-6E8A-4147-A177-3AD203B41FA5}">
                      <a16:colId xmlns:a16="http://schemas.microsoft.com/office/drawing/2014/main" val="1642436092"/>
                    </a:ext>
                  </a:extLst>
                </a:gridCol>
                <a:gridCol w="540846">
                  <a:extLst>
                    <a:ext uri="{9D8B030D-6E8A-4147-A177-3AD203B41FA5}">
                      <a16:colId xmlns:a16="http://schemas.microsoft.com/office/drawing/2014/main" val="834038778"/>
                    </a:ext>
                  </a:extLst>
                </a:gridCol>
                <a:gridCol w="539536">
                  <a:extLst>
                    <a:ext uri="{9D8B030D-6E8A-4147-A177-3AD203B41FA5}">
                      <a16:colId xmlns:a16="http://schemas.microsoft.com/office/drawing/2014/main" val="2209189385"/>
                    </a:ext>
                  </a:extLst>
                </a:gridCol>
                <a:gridCol w="539536">
                  <a:extLst>
                    <a:ext uri="{9D8B030D-6E8A-4147-A177-3AD203B41FA5}">
                      <a16:colId xmlns:a16="http://schemas.microsoft.com/office/drawing/2014/main" val="1158667059"/>
                    </a:ext>
                  </a:extLst>
                </a:gridCol>
                <a:gridCol w="542155">
                  <a:extLst>
                    <a:ext uri="{9D8B030D-6E8A-4147-A177-3AD203B41FA5}">
                      <a16:colId xmlns:a16="http://schemas.microsoft.com/office/drawing/2014/main" val="3920118318"/>
                    </a:ext>
                  </a:extLst>
                </a:gridCol>
                <a:gridCol w="539536">
                  <a:extLst>
                    <a:ext uri="{9D8B030D-6E8A-4147-A177-3AD203B41FA5}">
                      <a16:colId xmlns:a16="http://schemas.microsoft.com/office/drawing/2014/main" val="2723148427"/>
                    </a:ext>
                  </a:extLst>
                </a:gridCol>
              </a:tblGrid>
              <a:tr h="219075">
                <a:tc rowSpan="2">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dirty="0" smtClean="0">
                          <a:ln>
                            <a:noFill/>
                          </a:ln>
                          <a:solidFill>
                            <a:schemeClr val="tx1"/>
                          </a:solidFill>
                          <a:effectLst/>
                          <a:latin typeface="Times New Roman" panose="02020603050405020304" pitchFamily="18" charset="0"/>
                          <a:ea typeface="宋体" panose="02010600030101010101" pitchFamily="2" charset="-122"/>
                        </a:rPr>
                        <a:t>状态</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gridSpan="6">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ACTION</a:t>
                      </a:r>
                      <a:r>
                        <a:rPr kumimoji="0" lang="zh-CN" altLang="en-US"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（动作）</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3">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GOTO</a:t>
                      </a:r>
                      <a:r>
                        <a:rPr kumimoji="0" lang="zh-CN" altLang="en-US"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（状态转换）</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416628824"/>
                  </a:ext>
                </a:extLst>
              </a:tr>
              <a:tr h="239713">
                <a:tc vMerge="1">
                  <a:txBody>
                    <a:bodyPr/>
                    <a:lstStyle/>
                    <a:p>
                      <a:endParaRPr lang="zh-CN" altLang="en-US"/>
                    </a:p>
                  </a:txBody>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i</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E</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dirty="0" smtClean="0">
                          <a:ln>
                            <a:noFill/>
                          </a:ln>
                          <a:solidFill>
                            <a:schemeClr val="tx1"/>
                          </a:solidFill>
                          <a:effectLst/>
                          <a:latin typeface="Times New Roman" panose="02020603050405020304" pitchFamily="18" charset="0"/>
                          <a:ea typeface="宋体" panose="02010600030101010101" pitchFamily="2" charset="-122"/>
                        </a:rPr>
                        <a:t>T</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F</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799717748"/>
                  </a:ext>
                </a:extLst>
              </a:tr>
              <a:tr h="239713">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0</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5</a:t>
                      </a:r>
                      <a:endPar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1</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3</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107046232"/>
                  </a:ext>
                </a:extLst>
              </a:tr>
              <a:tr h="238125">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1</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acc</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181287487"/>
                  </a:ext>
                </a:extLst>
              </a:tr>
              <a:tr h="238125">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2</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7</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dirty="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63387027"/>
                  </a:ext>
                </a:extLst>
              </a:tr>
              <a:tr h="239713">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3</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708474350"/>
                  </a:ext>
                </a:extLst>
              </a:tr>
              <a:tr h="263525">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4</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5</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8</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2</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3</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079568542"/>
                  </a:ext>
                </a:extLst>
              </a:tr>
              <a:tr h="239713">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5</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dirty="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dirty="0" smtClean="0">
                          <a:ln>
                            <a:noFill/>
                          </a:ln>
                          <a:solidFill>
                            <a:schemeClr val="tx1"/>
                          </a:solidFill>
                          <a:effectLst/>
                          <a:latin typeface="Times New Roman" panose="02020603050405020304" pitchFamily="18" charset="0"/>
                          <a:ea typeface="宋体" panose="02010600030101010101" pitchFamily="2" charset="-122"/>
                        </a:rPr>
                        <a:t>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120911988"/>
                  </a:ext>
                </a:extLst>
              </a:tr>
              <a:tr h="239713">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6</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5</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9</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3</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322003031"/>
                  </a:ext>
                </a:extLst>
              </a:tr>
              <a:tr h="238125">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7</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5</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4</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10</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71195660"/>
                  </a:ext>
                </a:extLst>
              </a:tr>
              <a:tr h="238125">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8</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6</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11</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65717891"/>
                  </a:ext>
                </a:extLst>
              </a:tr>
              <a:tr h="239713">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9</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1</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S</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7</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1</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1</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535829420"/>
                  </a:ext>
                </a:extLst>
              </a:tr>
              <a:tr h="238125">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10</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3</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3</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3</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3</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448531372"/>
                  </a:ext>
                </a:extLst>
              </a:tr>
              <a:tr h="239713">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11</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5</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5</a:t>
                      </a:r>
                      <a:endPar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5</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r</a:t>
                      </a:r>
                      <a:r>
                        <a:rPr kumimoji="0" lang="en-US" altLang="zh-CN" sz="1200" b="1" i="0" u="none" strike="noStrike" cap="none" normalizeH="0" baseline="-25000" smtClean="0">
                          <a:ln>
                            <a:noFill/>
                          </a:ln>
                          <a:solidFill>
                            <a:schemeClr val="tx1"/>
                          </a:solidFill>
                          <a:effectLst/>
                          <a:latin typeface="Times New Roman" panose="02020603050405020304" pitchFamily="18" charset="0"/>
                          <a:ea typeface="宋体" panose="02010600030101010101" pitchFamily="2" charset="-122"/>
                        </a:rPr>
                        <a:t>5</a:t>
                      </a:r>
                      <a:endParaRPr kumimoji="0" lang="en-US"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dirty="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lgn="l">
                        <a:spcBef>
                          <a:spcPct val="20000"/>
                        </a:spcBef>
                        <a:spcAft>
                          <a:spcPct val="0"/>
                        </a:spcAft>
                        <a:buFont typeface="Wingdings" panose="05000000000000000000" pitchFamily="2" charset="2"/>
                        <a:defRPr sz="2400">
                          <a:solidFill>
                            <a:schemeClr val="tx1"/>
                          </a:solidFill>
                          <a:latin typeface="Arial" panose="020B0604020202020204" pitchFamily="34" charset="0"/>
                          <a:ea typeface="宋体" panose="02010600030101010101" pitchFamily="2" charset="-122"/>
                        </a:defRPr>
                      </a:lvl1pPr>
                      <a:lvl2pPr algn="l">
                        <a:spcBef>
                          <a:spcPct val="20000"/>
                        </a:spcBef>
                        <a:spcAft>
                          <a:spcPct val="0"/>
                        </a:spcAft>
                        <a:buSzPct val="90000"/>
                        <a:buFont typeface="Wingdings" panose="05000000000000000000" pitchFamily="2" charset="2"/>
                        <a:defRPr sz="2000">
                          <a:solidFill>
                            <a:schemeClr val="tx1"/>
                          </a:solidFill>
                          <a:latin typeface="Arial" panose="020B0604020202020204" pitchFamily="34" charset="0"/>
                          <a:ea typeface="宋体" panose="02010600030101010101" pitchFamily="2" charset="-122"/>
                        </a:defRPr>
                      </a:lvl2pPr>
                      <a:lvl3pPr algn="l">
                        <a:spcBef>
                          <a:spcPct val="20000"/>
                        </a:spcBef>
                        <a:spcAft>
                          <a:spcPct val="0"/>
                        </a:spcAft>
                        <a:defRPr>
                          <a:solidFill>
                            <a:schemeClr val="tx1"/>
                          </a:solidFill>
                          <a:latin typeface="Arial" panose="020B0604020202020204" pitchFamily="34" charset="0"/>
                          <a:ea typeface="宋体" panose="02010600030101010101" pitchFamily="2" charset="-122"/>
                        </a:defRPr>
                      </a:lvl3pPr>
                      <a:lvl4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4pPr>
                      <a:lvl5pPr algn="l">
                        <a:spcBef>
                          <a:spcPct val="20000"/>
                        </a:spcBef>
                        <a:spcAft>
                          <a:spcPct val="0"/>
                        </a:spcAft>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dirty="0" smtClean="0">
                        <a:ln>
                          <a:noFill/>
                        </a:ln>
                        <a:solidFill>
                          <a:schemeClr val="tx1"/>
                        </a:solidFill>
                        <a:effectLst/>
                        <a:latin typeface="Times New Roman" panose="02020603050405020304" pitchFamily="18" charset="0"/>
                        <a:ea typeface="宋体" panose="02010600030101010101" pitchFamily="2" charset="-122"/>
                      </a:endParaRP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636920514"/>
                  </a:ext>
                </a:extLst>
              </a:tr>
            </a:tbl>
          </a:graphicData>
        </a:graphic>
      </p:graphicFrame>
      <p:pic>
        <p:nvPicPr>
          <p:cNvPr id="2" name="图片 1"/>
          <p:cNvPicPr>
            <a:picLocks noChangeAspect="1"/>
          </p:cNvPicPr>
          <p:nvPr/>
        </p:nvPicPr>
        <p:blipFill>
          <a:blip r:embed="rId2"/>
          <a:stretch>
            <a:fillRect/>
          </a:stretch>
        </p:blipFill>
        <p:spPr>
          <a:xfrm>
            <a:off x="1077245" y="4968434"/>
            <a:ext cx="3810330" cy="1798476"/>
          </a:xfrm>
          <a:prstGeom prst="rect">
            <a:avLst/>
          </a:prstGeom>
        </p:spPr>
      </p:pic>
    </p:spTree>
    <p:extLst>
      <p:ext uri="{BB962C8B-B14F-4D97-AF65-F5344CB8AC3E}">
        <p14:creationId xmlns:p14="http://schemas.microsoft.com/office/powerpoint/2010/main" val="2891661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22" name="Rectangle 2"/>
          <p:cNvSpPr>
            <a:spLocks noGrp="1" noChangeArrowheads="1"/>
          </p:cNvSpPr>
          <p:nvPr>
            <p:ph type="body" idx="1"/>
          </p:nvPr>
        </p:nvSpPr>
        <p:spPr>
          <a:xfrm>
            <a:off x="2351089" y="381000"/>
            <a:ext cx="7964487" cy="6019800"/>
          </a:xfrm>
        </p:spPr>
        <p:txBody>
          <a:bodyPr>
            <a:normAutofit lnSpcReduction="10000"/>
          </a:bodyPr>
          <a:lstStyle/>
          <a:p>
            <a:pPr>
              <a:lnSpc>
                <a:spcPct val="90000"/>
              </a:lnSpc>
              <a:spcBef>
                <a:spcPct val="0"/>
              </a:spcBef>
              <a:buFontTx/>
              <a:buNone/>
            </a:pPr>
            <a:r>
              <a:rPr kumimoji="1" lang="en-US" altLang="zh-CN" sz="3600" b="1" dirty="0">
                <a:solidFill>
                  <a:srgbClr val="FF3399"/>
                </a:solidFill>
                <a:latin typeface="Times New Roman" panose="02020603050405020304" pitchFamily="18" charset="0"/>
              </a:rPr>
              <a:t>§5.2 </a:t>
            </a:r>
            <a:r>
              <a:rPr kumimoji="1" lang="zh-CN" altLang="en-US" sz="3600" b="1" dirty="0">
                <a:solidFill>
                  <a:srgbClr val="FF3399"/>
                </a:solidFill>
                <a:latin typeface="Times New Roman" panose="02020603050405020304" pitchFamily="18" charset="0"/>
              </a:rPr>
              <a:t>中间语言</a:t>
            </a:r>
          </a:p>
          <a:p>
            <a:pPr>
              <a:lnSpc>
                <a:spcPct val="90000"/>
              </a:lnSpc>
              <a:spcBef>
                <a:spcPct val="0"/>
              </a:spcBef>
              <a:buFontTx/>
              <a:buNone/>
            </a:pPr>
            <a:r>
              <a:rPr lang="zh-CN" altLang="en-US" sz="2000" dirty="0">
                <a:solidFill>
                  <a:srgbClr val="C00000"/>
                </a:solidFill>
                <a:latin typeface="Times New Roman" panose="02020603050405020304" pitchFamily="18" charset="0"/>
              </a:rPr>
              <a:t>    </a:t>
            </a:r>
            <a:r>
              <a:rPr lang="zh-CN" altLang="en-US" sz="3200" b="1" dirty="0">
                <a:solidFill>
                  <a:srgbClr val="C00000"/>
                </a:solidFill>
                <a:latin typeface="Times New Roman" panose="02020603050405020304" pitchFamily="18" charset="0"/>
              </a:rPr>
              <a:t>三、三元式表示</a:t>
            </a:r>
          </a:p>
          <a:p>
            <a:pPr>
              <a:lnSpc>
                <a:spcPct val="90000"/>
              </a:lnSpc>
              <a:buFont typeface="Wingdings" panose="05000000000000000000" pitchFamily="2" charset="2"/>
              <a:buNone/>
            </a:pPr>
            <a:r>
              <a:rPr kumimoji="1" lang="zh-CN" altLang="en-US" sz="2000" b="1" dirty="0">
                <a:solidFill>
                  <a:srgbClr val="C00000"/>
                </a:solidFill>
                <a:latin typeface="Times New Roman" panose="02020603050405020304" pitchFamily="18" charset="0"/>
              </a:rPr>
              <a:t>     </a:t>
            </a:r>
            <a:r>
              <a:rPr lang="en-US" altLang="zh-CN" b="1" dirty="0">
                <a:solidFill>
                  <a:srgbClr val="C00000"/>
                </a:solidFill>
                <a:latin typeface="Times New Roman" panose="02020603050405020304" pitchFamily="18" charset="0"/>
              </a:rPr>
              <a:t>1.</a:t>
            </a:r>
            <a:r>
              <a:rPr lang="zh-CN" altLang="en-US" b="1" dirty="0">
                <a:solidFill>
                  <a:srgbClr val="C00000"/>
                </a:solidFill>
                <a:latin typeface="Times New Roman" panose="02020603050405020304" pitchFamily="18" charset="0"/>
                <a:cs typeface="Courier New" panose="02070309020205020404" pitchFamily="49" charset="0"/>
              </a:rPr>
              <a:t>三元式</a:t>
            </a:r>
          </a:p>
          <a:p>
            <a:pPr>
              <a:lnSpc>
                <a:spcPct val="90000"/>
              </a:lnSpc>
              <a:buFont typeface="Wingdings" panose="05000000000000000000" pitchFamily="2" charset="2"/>
              <a:buNone/>
            </a:pPr>
            <a:r>
              <a:rPr lang="en-US" altLang="zh-CN" sz="2000" b="1" dirty="0">
                <a:solidFill>
                  <a:srgbClr val="FF3399"/>
                </a:solidFill>
                <a:latin typeface="Times New Roman" panose="02020603050405020304" pitchFamily="18" charset="0"/>
              </a:rPr>
              <a:t>(1) </a:t>
            </a:r>
            <a:r>
              <a:rPr lang="zh-CN" altLang="en-US" sz="2000" b="1" dirty="0">
                <a:latin typeface="Times New Roman" panose="02020603050405020304" pitchFamily="18" charset="0"/>
              </a:rPr>
              <a:t>定义</a:t>
            </a:r>
          </a:p>
          <a:p>
            <a:pPr algn="just">
              <a:buFont typeface="Wingdings" panose="05000000000000000000" pitchFamily="2" charset="2"/>
              <a:buNone/>
            </a:pPr>
            <a:r>
              <a:rPr lang="zh-CN" altLang="en-US" sz="2000" b="1" dirty="0">
                <a:latin typeface="Times New Roman" panose="02020603050405020304" pitchFamily="18" charset="0"/>
                <a:cs typeface="Courier New" panose="02070309020205020404" pitchFamily="49" charset="0"/>
              </a:rPr>
              <a:t>三元式的一般形式为</a:t>
            </a:r>
          </a:p>
          <a:p>
            <a:pPr algn="just">
              <a:buFont typeface="Wingdings" panose="05000000000000000000" pitchFamily="2" charset="2"/>
              <a:buNone/>
            </a:pPr>
            <a:r>
              <a:rPr lang="en-US" altLang="zh-CN" sz="2000" b="1" dirty="0">
                <a:latin typeface="Times New Roman" panose="02020603050405020304" pitchFamily="18" charset="0"/>
                <a:cs typeface="Courier New" panose="02070309020205020404" pitchFamily="49" charset="0"/>
              </a:rPr>
              <a:t>(</a:t>
            </a:r>
            <a:r>
              <a:rPr lang="en-US" altLang="zh-CN" sz="2000" b="1" dirty="0" err="1">
                <a:latin typeface="Times New Roman" panose="02020603050405020304" pitchFamily="18" charset="0"/>
                <a:cs typeface="Courier New" panose="02070309020205020404" pitchFamily="49" charset="0"/>
              </a:rPr>
              <a:t>i</a:t>
            </a:r>
            <a:r>
              <a:rPr lang="en-US" altLang="zh-CN" sz="2000" b="1" dirty="0">
                <a:latin typeface="Times New Roman" panose="02020603050405020304" pitchFamily="18" charset="0"/>
                <a:cs typeface="Courier New" panose="02070309020205020404" pitchFamily="49" charset="0"/>
              </a:rPr>
              <a:t>) (OP, ARG1, ARG2)</a:t>
            </a:r>
          </a:p>
          <a:p>
            <a:pPr algn="just">
              <a:buFont typeface="Wingdings" panose="05000000000000000000" pitchFamily="2" charset="2"/>
              <a:buNone/>
            </a:pPr>
            <a:r>
              <a:rPr lang="zh-CN" altLang="en-US" sz="2000" b="1" dirty="0">
                <a:latin typeface="Times New Roman" panose="02020603050405020304" pitchFamily="18" charset="0"/>
                <a:cs typeface="Courier New" panose="02070309020205020404" pitchFamily="49" charset="0"/>
              </a:rPr>
              <a:t>其中</a:t>
            </a:r>
            <a:r>
              <a:rPr lang="zh-CN" altLang="en-US" sz="2000" b="1" dirty="0">
                <a:latin typeface="Times New Roman" panose="02020603050405020304" pitchFamily="18" charset="0"/>
              </a:rPr>
              <a:t>：</a:t>
            </a:r>
            <a:r>
              <a:rPr lang="en-US" altLang="zh-CN" sz="2000" b="1" dirty="0">
                <a:latin typeface="Times New Roman" panose="02020603050405020304" pitchFamily="18" charset="0"/>
                <a:cs typeface="Courier New" panose="02070309020205020404" pitchFamily="49" charset="0"/>
              </a:rPr>
              <a:t>(</a:t>
            </a:r>
            <a:r>
              <a:rPr lang="en-US" altLang="zh-CN" sz="2000" b="1" dirty="0" err="1">
                <a:latin typeface="Times New Roman" panose="02020603050405020304" pitchFamily="18" charset="0"/>
                <a:cs typeface="Courier New" panose="02070309020205020404" pitchFamily="49" charset="0"/>
              </a:rPr>
              <a:t>i</a:t>
            </a:r>
            <a:r>
              <a:rPr lang="en-US" altLang="zh-CN" sz="2000" b="1" dirty="0">
                <a:latin typeface="Times New Roman" panose="02020603050405020304" pitchFamily="18" charset="0"/>
                <a:cs typeface="Courier New" panose="02070309020205020404" pitchFamily="49" charset="0"/>
              </a:rPr>
              <a:t>)</a:t>
            </a:r>
            <a:r>
              <a:rPr lang="zh-CN" altLang="en-US" sz="2000" b="1" dirty="0">
                <a:latin typeface="Times New Roman" panose="02020603050405020304" pitchFamily="18" charset="0"/>
                <a:cs typeface="Courier New" panose="02070309020205020404" pitchFamily="49" charset="0"/>
              </a:rPr>
              <a:t>为三元式的编号，不同三元式不能有相同的编号</a:t>
            </a:r>
          </a:p>
          <a:p>
            <a:pPr algn="just">
              <a:buFont typeface="Wingdings" panose="05000000000000000000" pitchFamily="2" charset="2"/>
              <a:buNone/>
            </a:pPr>
            <a:r>
              <a:rPr lang="zh-CN" altLang="en-US" sz="2000" b="1" dirty="0">
                <a:latin typeface="Times New Roman" panose="02020603050405020304" pitchFamily="18" charset="0"/>
                <a:cs typeface="Courier New" panose="02070309020205020404" pitchFamily="49" charset="0"/>
              </a:rPr>
              <a:t>            </a:t>
            </a:r>
            <a:r>
              <a:rPr lang="en-US" altLang="zh-CN" sz="2000" b="1" dirty="0">
                <a:latin typeface="Times New Roman" panose="02020603050405020304" pitchFamily="18" charset="0"/>
                <a:cs typeface="Courier New" panose="02070309020205020404" pitchFamily="49" charset="0"/>
              </a:rPr>
              <a:t>OP</a:t>
            </a:r>
            <a:r>
              <a:rPr lang="zh-CN" altLang="en-US" sz="2000" b="1" dirty="0">
                <a:latin typeface="Times New Roman" panose="02020603050405020304" pitchFamily="18" charset="0"/>
                <a:cs typeface="Courier New" panose="02070309020205020404" pitchFamily="49" charset="0"/>
              </a:rPr>
              <a:t>是运算符部分</a:t>
            </a:r>
          </a:p>
          <a:p>
            <a:pPr algn="just">
              <a:buFont typeface="Wingdings" panose="05000000000000000000" pitchFamily="2" charset="2"/>
              <a:buNone/>
            </a:pPr>
            <a:r>
              <a:rPr lang="zh-CN" altLang="en-US" sz="2000" b="1" dirty="0">
                <a:latin typeface="Times New Roman" panose="02020603050405020304" pitchFamily="18" charset="0"/>
                <a:cs typeface="Courier New" panose="02070309020205020404" pitchFamily="49" charset="0"/>
              </a:rPr>
              <a:t>       </a:t>
            </a:r>
            <a:r>
              <a:rPr lang="en-US" altLang="zh-CN" sz="2000" b="1" dirty="0">
                <a:latin typeface="Times New Roman" panose="02020603050405020304" pitchFamily="18" charset="0"/>
                <a:cs typeface="Courier New" panose="02070309020205020404" pitchFamily="49" charset="0"/>
              </a:rPr>
              <a:t>ARG1</a:t>
            </a:r>
            <a:r>
              <a:rPr lang="zh-CN" altLang="en-US" sz="2000" b="1" dirty="0">
                <a:latin typeface="Times New Roman" panose="02020603050405020304" pitchFamily="18" charset="0"/>
                <a:cs typeface="Courier New" panose="02070309020205020404" pitchFamily="49" charset="0"/>
              </a:rPr>
              <a:t>和</a:t>
            </a:r>
            <a:r>
              <a:rPr lang="en-US" altLang="zh-CN" sz="2000" b="1" dirty="0">
                <a:latin typeface="Times New Roman" panose="02020603050405020304" pitchFamily="18" charset="0"/>
                <a:cs typeface="Courier New" panose="02070309020205020404" pitchFamily="49" charset="0"/>
              </a:rPr>
              <a:t>ARG2</a:t>
            </a:r>
            <a:r>
              <a:rPr lang="zh-CN" altLang="en-US" sz="2000" b="1" dirty="0">
                <a:latin typeface="Times New Roman" panose="02020603050405020304" pitchFamily="18" charset="0"/>
                <a:cs typeface="Courier New" panose="02070309020205020404" pitchFamily="49" charset="0"/>
              </a:rPr>
              <a:t>是运算对象部分，它们或者指向符号表登记项指示</a:t>
            </a:r>
          </a:p>
          <a:p>
            <a:pPr algn="just">
              <a:buFont typeface="Wingdings" panose="05000000000000000000" pitchFamily="2" charset="2"/>
              <a:buNone/>
            </a:pPr>
            <a:r>
              <a:rPr lang="zh-CN" altLang="en-US" sz="2000" b="1" dirty="0">
                <a:latin typeface="Times New Roman" panose="02020603050405020304" pitchFamily="18" charset="0"/>
                <a:cs typeface="Courier New" panose="02070309020205020404" pitchFamily="49" charset="0"/>
              </a:rPr>
              <a:t>器</a:t>
            </a:r>
            <a:r>
              <a:rPr lang="en-US" altLang="zh-CN" sz="2000" b="1" dirty="0">
                <a:latin typeface="Times New Roman" panose="02020603050405020304" pitchFamily="18" charset="0"/>
                <a:cs typeface="Courier New" panose="02070309020205020404" pitchFamily="49" charset="0"/>
              </a:rPr>
              <a:t>(</a:t>
            </a:r>
            <a:r>
              <a:rPr lang="zh-CN" altLang="en-US" sz="2000" b="1" dirty="0">
                <a:latin typeface="Times New Roman" panose="02020603050405020304" pitchFamily="18" charset="0"/>
                <a:cs typeface="Courier New" panose="02070309020205020404" pitchFamily="49" charset="0"/>
              </a:rPr>
              <a:t>对于运算对象是常数或标识符的情况</a:t>
            </a:r>
            <a:r>
              <a:rPr lang="en-US" altLang="zh-CN" sz="2000" b="1" dirty="0">
                <a:latin typeface="Times New Roman" panose="02020603050405020304" pitchFamily="18" charset="0"/>
                <a:cs typeface="Courier New" panose="02070309020205020404" pitchFamily="49" charset="0"/>
              </a:rPr>
              <a:t>)</a:t>
            </a:r>
            <a:r>
              <a:rPr lang="zh-CN" altLang="en-US" sz="2000" b="1" dirty="0">
                <a:latin typeface="Times New Roman" panose="02020603050405020304" pitchFamily="18" charset="0"/>
                <a:cs typeface="Courier New" panose="02070309020205020404" pitchFamily="49" charset="0"/>
              </a:rPr>
              <a:t>，或者是一个指向三元式</a:t>
            </a:r>
          </a:p>
          <a:p>
            <a:pPr algn="just">
              <a:buFont typeface="Wingdings" panose="05000000000000000000" pitchFamily="2" charset="2"/>
              <a:buNone/>
            </a:pPr>
            <a:r>
              <a:rPr lang="zh-CN" altLang="en-US" sz="2000" b="1" dirty="0">
                <a:latin typeface="Times New Roman" panose="02020603050405020304" pitchFamily="18" charset="0"/>
                <a:cs typeface="Courier New" panose="02070309020205020404" pitchFamily="49" charset="0"/>
              </a:rPr>
              <a:t>序列</a:t>
            </a:r>
            <a:r>
              <a:rPr lang="en-US" altLang="zh-CN" sz="2000" b="1" dirty="0">
                <a:latin typeface="Times New Roman" panose="02020603050405020304" pitchFamily="18" charset="0"/>
                <a:cs typeface="Courier New" panose="02070309020205020404" pitchFamily="49" charset="0"/>
              </a:rPr>
              <a:t>(</a:t>
            </a:r>
            <a:r>
              <a:rPr lang="zh-CN" altLang="en-US" sz="2000" b="1" dirty="0">
                <a:latin typeface="Times New Roman" panose="02020603050405020304" pitchFamily="18" charset="0"/>
                <a:cs typeface="Courier New" panose="02070309020205020404" pitchFamily="49" charset="0"/>
              </a:rPr>
              <a:t>或三元式表</a:t>
            </a:r>
            <a:r>
              <a:rPr lang="en-US" altLang="zh-CN" sz="2000" b="1" dirty="0">
                <a:latin typeface="Times New Roman" panose="02020603050405020304" pitchFamily="18" charset="0"/>
                <a:cs typeface="Courier New" panose="02070309020205020404" pitchFamily="49" charset="0"/>
              </a:rPr>
              <a:t>)</a:t>
            </a:r>
            <a:r>
              <a:rPr lang="zh-CN" altLang="en-US" sz="2000" b="1" dirty="0">
                <a:latin typeface="Times New Roman" panose="02020603050405020304" pitchFamily="18" charset="0"/>
                <a:cs typeface="Courier New" panose="02070309020205020404" pitchFamily="49" charset="0"/>
              </a:rPr>
              <a:t>中某一个三元式位置的指示器</a:t>
            </a:r>
            <a:r>
              <a:rPr lang="en-US" altLang="zh-CN" sz="2000" b="1" dirty="0">
                <a:latin typeface="Times New Roman" panose="02020603050405020304" pitchFamily="18" charset="0"/>
                <a:cs typeface="Courier New" panose="02070309020205020404" pitchFamily="49" charset="0"/>
              </a:rPr>
              <a:t>(</a:t>
            </a:r>
            <a:r>
              <a:rPr lang="zh-CN" altLang="en-US" sz="2000" b="1" dirty="0">
                <a:latin typeface="Times New Roman" panose="02020603050405020304" pitchFamily="18" charset="0"/>
                <a:cs typeface="Courier New" panose="02070309020205020404" pitchFamily="49" charset="0"/>
              </a:rPr>
              <a:t>对于运算对象是中</a:t>
            </a:r>
          </a:p>
          <a:p>
            <a:pPr>
              <a:buFont typeface="Wingdings" panose="05000000000000000000" pitchFamily="2" charset="2"/>
              <a:buNone/>
            </a:pPr>
            <a:r>
              <a:rPr lang="zh-CN" altLang="en-US" sz="2000" b="1" dirty="0">
                <a:latin typeface="Times New Roman" panose="02020603050405020304" pitchFamily="18" charset="0"/>
              </a:rPr>
              <a:t>间结果的情况</a:t>
            </a:r>
            <a:r>
              <a:rPr lang="en-US" altLang="zh-CN" sz="2000" b="1" dirty="0">
                <a:latin typeface="Times New Roman" panose="02020603050405020304" pitchFamily="18" charset="0"/>
              </a:rPr>
              <a:t>)</a:t>
            </a:r>
            <a:r>
              <a:rPr lang="zh-CN" altLang="en-US" sz="2000" b="1" dirty="0">
                <a:latin typeface="Times New Roman" panose="02020603050405020304" pitchFamily="18" charset="0"/>
              </a:rPr>
              <a:t>。 </a:t>
            </a:r>
          </a:p>
          <a:p>
            <a:pPr>
              <a:buFont typeface="Wingdings" panose="05000000000000000000" pitchFamily="2" charset="2"/>
              <a:buNone/>
            </a:pPr>
            <a:r>
              <a:rPr lang="zh-CN" altLang="en-US" sz="2000" b="1" dirty="0">
                <a:latin typeface="Times New Roman" panose="02020603050405020304" pitchFamily="18" charset="0"/>
              </a:rPr>
              <a:t>如：</a:t>
            </a:r>
            <a:r>
              <a:rPr lang="en-US" altLang="zh-CN" sz="2000" b="1" dirty="0">
                <a:latin typeface="Times New Roman" panose="02020603050405020304" pitchFamily="18" charset="0"/>
              </a:rPr>
              <a:t>A+B*C</a:t>
            </a:r>
            <a:r>
              <a:rPr lang="zh-CN" altLang="en-US" sz="2000" b="1" dirty="0">
                <a:latin typeface="Times New Roman" panose="02020603050405020304" pitchFamily="18" charset="0"/>
              </a:rPr>
              <a:t>对应的三元式表示为：</a:t>
            </a:r>
          </a:p>
          <a:p>
            <a:pPr>
              <a:buFont typeface="Wingdings" panose="05000000000000000000" pitchFamily="2" charset="2"/>
              <a:buNone/>
            </a:pPr>
            <a:r>
              <a:rPr lang="zh-CN" altLang="en-US" sz="2000" b="1" dirty="0">
                <a:latin typeface="Times New Roman" panose="02020603050405020304" pitchFamily="18" charset="0"/>
              </a:rPr>
              <a:t> </a:t>
            </a:r>
            <a:r>
              <a:rPr lang="en-US" altLang="zh-CN" sz="2000" b="1" dirty="0">
                <a:latin typeface="Times New Roman" panose="02020603050405020304" pitchFamily="18" charset="0"/>
              </a:rPr>
              <a:t>(1) (*</a:t>
            </a:r>
            <a:r>
              <a:rPr lang="zh-CN" altLang="en-US" sz="2000" b="1" dirty="0">
                <a:latin typeface="Times New Roman" panose="02020603050405020304" pitchFamily="18" charset="0"/>
              </a:rPr>
              <a:t>，</a:t>
            </a:r>
            <a:r>
              <a:rPr lang="en-US" altLang="zh-CN" sz="2000" b="1" dirty="0">
                <a:latin typeface="Times New Roman" panose="02020603050405020304" pitchFamily="18" charset="0"/>
              </a:rPr>
              <a:t>B</a:t>
            </a:r>
            <a:r>
              <a:rPr lang="zh-CN" altLang="en-US" sz="2000" b="1" dirty="0">
                <a:latin typeface="Times New Roman" panose="02020603050405020304" pitchFamily="18" charset="0"/>
              </a:rPr>
              <a:t>，</a:t>
            </a:r>
            <a:r>
              <a:rPr lang="en-US" altLang="zh-CN" sz="2000" b="1" dirty="0">
                <a:latin typeface="Times New Roman" panose="02020603050405020304" pitchFamily="18" charset="0"/>
              </a:rPr>
              <a:t>C)</a:t>
            </a:r>
          </a:p>
          <a:p>
            <a:pPr>
              <a:buFont typeface="Wingdings" panose="05000000000000000000" pitchFamily="2" charset="2"/>
              <a:buNone/>
            </a:pPr>
            <a:r>
              <a:rPr lang="en-US" altLang="zh-CN" sz="2000" b="1" dirty="0">
                <a:latin typeface="Times New Roman" panose="02020603050405020304" pitchFamily="18" charset="0"/>
              </a:rPr>
              <a:t> (2) (+</a:t>
            </a:r>
            <a:r>
              <a:rPr lang="zh-CN" altLang="en-US" sz="2000" b="1" dirty="0">
                <a:latin typeface="Times New Roman" panose="02020603050405020304" pitchFamily="18" charset="0"/>
              </a:rPr>
              <a:t>，</a:t>
            </a:r>
            <a:r>
              <a:rPr lang="en-US" altLang="zh-CN" sz="2000" b="1" dirty="0">
                <a:latin typeface="Times New Roman" panose="02020603050405020304" pitchFamily="18" charset="0"/>
              </a:rPr>
              <a:t>A</a:t>
            </a:r>
            <a:r>
              <a:rPr lang="zh-CN" altLang="en-US" sz="2000" b="1" dirty="0">
                <a:latin typeface="Times New Roman" panose="02020603050405020304" pitchFamily="18" charset="0"/>
              </a:rPr>
              <a:t>，</a:t>
            </a:r>
            <a:r>
              <a:rPr lang="en-US" altLang="zh-CN" sz="2000" b="1" dirty="0">
                <a:latin typeface="Times New Roman" panose="02020603050405020304" pitchFamily="18" charset="0"/>
              </a:rPr>
              <a:t>(1))</a:t>
            </a:r>
          </a:p>
        </p:txBody>
      </p:sp>
    </p:spTree>
    <p:extLst>
      <p:ext uri="{BB962C8B-B14F-4D97-AF65-F5344CB8AC3E}">
        <p14:creationId xmlns:p14="http://schemas.microsoft.com/office/powerpoint/2010/main" val="108850068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546" name="Rectangle 2"/>
          <p:cNvSpPr>
            <a:spLocks noGrp="1" noChangeArrowheads="1"/>
          </p:cNvSpPr>
          <p:nvPr>
            <p:ph type="body" idx="1"/>
          </p:nvPr>
        </p:nvSpPr>
        <p:spPr>
          <a:xfrm>
            <a:off x="1981200" y="762000"/>
            <a:ext cx="8229600" cy="2090738"/>
          </a:xfrm>
          <a:solidFill>
            <a:schemeClr val="accent1"/>
          </a:solidFill>
        </p:spPr>
        <p:txBody>
          <a:bodyPr/>
          <a:lstStyle/>
          <a:p>
            <a:pPr>
              <a:lnSpc>
                <a:spcPct val="90000"/>
              </a:lnSpc>
              <a:buFont typeface="Wingdings" panose="05000000000000000000" pitchFamily="2" charset="2"/>
              <a:buNone/>
            </a:pPr>
            <a:r>
              <a:rPr lang="zh-CN" altLang="en-US" sz="1800" b="1">
                <a:latin typeface="Times New Roman" panose="02020603050405020304" pitchFamily="18" charset="0"/>
              </a:rPr>
              <a:t>注：运算符</a:t>
            </a:r>
            <a:r>
              <a:rPr lang="en-US" altLang="zh-CN" sz="1800" b="1">
                <a:latin typeface="Times New Roman" panose="02020603050405020304" pitchFamily="18" charset="0"/>
              </a:rPr>
              <a:t>OP</a:t>
            </a:r>
            <a:r>
              <a:rPr lang="zh-CN" altLang="en-US" sz="1800" b="1">
                <a:latin typeface="Times New Roman" panose="02020603050405020304" pitchFamily="18" charset="0"/>
              </a:rPr>
              <a:t>通常用一个整数码表示，它除了标识运算符的种属</a:t>
            </a:r>
          </a:p>
          <a:p>
            <a:pPr>
              <a:lnSpc>
                <a:spcPct val="90000"/>
              </a:lnSpc>
              <a:buFont typeface="Wingdings" panose="05000000000000000000" pitchFamily="2" charset="2"/>
              <a:buNone/>
            </a:pPr>
            <a:r>
              <a:rPr lang="zh-CN" altLang="en-US" sz="1800" b="1">
                <a:latin typeface="Times New Roman" panose="02020603050405020304" pitchFamily="18" charset="0"/>
              </a:rPr>
              <a:t>之外，还附带地表示其它一些语义特性。例如若</a:t>
            </a:r>
            <a:r>
              <a:rPr lang="en-US" altLang="zh-CN" sz="1800" b="1">
                <a:latin typeface="Times New Roman" panose="02020603050405020304" pitchFamily="18" charset="0"/>
              </a:rPr>
              <a:t>OP</a:t>
            </a:r>
            <a:r>
              <a:rPr lang="zh-CN" altLang="en-US" sz="1800" b="1">
                <a:latin typeface="Times New Roman" panose="02020603050405020304" pitchFamily="18" charset="0"/>
              </a:rPr>
              <a:t>表示一个加法</a:t>
            </a:r>
          </a:p>
          <a:p>
            <a:pPr>
              <a:lnSpc>
                <a:spcPct val="90000"/>
              </a:lnSpc>
              <a:buFont typeface="Wingdings" panose="05000000000000000000" pitchFamily="2" charset="2"/>
              <a:buNone/>
            </a:pPr>
            <a:r>
              <a:rPr lang="zh-CN" altLang="en-US" sz="1800" b="1">
                <a:latin typeface="Times New Roman" panose="02020603050405020304" pitchFamily="18" charset="0"/>
              </a:rPr>
              <a:t>运算符，则相应的整数码除了标识加法运算本身外，还兼有表示</a:t>
            </a:r>
          </a:p>
          <a:p>
            <a:pPr>
              <a:lnSpc>
                <a:spcPct val="90000"/>
              </a:lnSpc>
              <a:buFont typeface="Wingdings" panose="05000000000000000000" pitchFamily="2" charset="2"/>
              <a:buNone/>
            </a:pPr>
            <a:r>
              <a:rPr lang="zh-CN" altLang="en-US" sz="1800" b="1">
                <a:latin typeface="Times New Roman" panose="02020603050405020304" pitchFamily="18" charset="0"/>
              </a:rPr>
              <a:t>数据类型</a:t>
            </a:r>
            <a:r>
              <a:rPr lang="en-US" altLang="zh-CN" sz="1800" b="1">
                <a:latin typeface="Times New Roman" panose="02020603050405020304" pitchFamily="18" charset="0"/>
              </a:rPr>
              <a:t>(</a:t>
            </a:r>
            <a:r>
              <a:rPr lang="zh-CN" altLang="en-US" sz="1800" b="1">
                <a:latin typeface="Times New Roman" panose="02020603050405020304" pitchFamily="18" charset="0"/>
              </a:rPr>
              <a:t>如整型、实型等</a:t>
            </a:r>
            <a:r>
              <a:rPr lang="en-US" altLang="zh-CN" sz="1800" b="1">
                <a:latin typeface="Times New Roman" panose="02020603050405020304" pitchFamily="18" charset="0"/>
              </a:rPr>
              <a:t>)</a:t>
            </a:r>
            <a:r>
              <a:rPr lang="zh-CN" altLang="en-US" sz="1800" b="1">
                <a:latin typeface="Times New Roman" panose="02020603050405020304" pitchFamily="18" charset="0"/>
              </a:rPr>
              <a:t>、运算方式</a:t>
            </a:r>
            <a:r>
              <a:rPr lang="en-US" altLang="zh-CN" sz="1800" b="1">
                <a:latin typeface="Times New Roman" panose="02020603050405020304" pitchFamily="18" charset="0"/>
              </a:rPr>
              <a:t>(</a:t>
            </a:r>
            <a:r>
              <a:rPr lang="zh-CN" altLang="en-US" sz="1800" b="1">
                <a:latin typeface="Times New Roman" panose="02020603050405020304" pitchFamily="18" charset="0"/>
              </a:rPr>
              <a:t>定点、浮点</a:t>
            </a:r>
            <a:r>
              <a:rPr lang="en-US" altLang="zh-CN" sz="1800" b="1">
                <a:latin typeface="Times New Roman" panose="02020603050405020304" pitchFamily="18" charset="0"/>
              </a:rPr>
              <a:t>)</a:t>
            </a:r>
            <a:r>
              <a:rPr lang="zh-CN" altLang="en-US" sz="1800" b="1">
                <a:latin typeface="Times New Roman" panose="02020603050405020304" pitchFamily="18" charset="0"/>
              </a:rPr>
              <a:t>和运算精度等</a:t>
            </a:r>
          </a:p>
          <a:p>
            <a:pPr>
              <a:lnSpc>
                <a:spcPct val="90000"/>
              </a:lnSpc>
              <a:buFont typeface="Wingdings" panose="05000000000000000000" pitchFamily="2" charset="2"/>
              <a:buNone/>
            </a:pPr>
            <a:r>
              <a:rPr lang="zh-CN" altLang="en-US" sz="1800" b="1">
                <a:latin typeface="Times New Roman" panose="02020603050405020304" pitchFamily="18" charset="0"/>
              </a:rPr>
              <a:t>信息，且不同语义属性使用不同的运算符代码。</a:t>
            </a:r>
            <a:r>
              <a:rPr lang="zh-CN" altLang="en-US" sz="1800">
                <a:latin typeface="Times New Roman" panose="02020603050405020304" pitchFamily="18" charset="0"/>
              </a:rPr>
              <a:t> </a:t>
            </a:r>
          </a:p>
        </p:txBody>
      </p:sp>
      <p:sp>
        <p:nvSpPr>
          <p:cNvPr id="748547" name="Text Box 3"/>
          <p:cNvSpPr txBox="1">
            <a:spLocks noChangeArrowheads="1"/>
          </p:cNvSpPr>
          <p:nvPr/>
        </p:nvSpPr>
        <p:spPr bwMode="auto">
          <a:xfrm>
            <a:off x="2057400" y="3330576"/>
            <a:ext cx="8458200" cy="2835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000"/>
              <a:t>对于一目运算符</a:t>
            </a:r>
            <a:r>
              <a:rPr kumimoji="1" lang="en-US" altLang="zh-CN" sz="2000"/>
              <a:t>OP</a:t>
            </a:r>
            <a:r>
              <a:rPr kumimoji="1" lang="zh-CN" altLang="en-US" sz="2000"/>
              <a:t>，</a:t>
            </a:r>
            <a:r>
              <a:rPr kumimoji="1" lang="en-US" altLang="zh-CN" sz="2000"/>
              <a:t>ARG1</a:t>
            </a:r>
            <a:r>
              <a:rPr kumimoji="1" lang="zh-CN" altLang="en-US" sz="2000"/>
              <a:t>和</a:t>
            </a:r>
            <a:r>
              <a:rPr kumimoji="1" lang="en-US" altLang="zh-CN" sz="2000"/>
              <a:t>ARG2</a:t>
            </a:r>
            <a:r>
              <a:rPr kumimoji="1" lang="zh-CN" altLang="en-US" sz="2000"/>
              <a:t>只需其一。我们可以随意规定选用一个，例如，规定用</a:t>
            </a:r>
            <a:r>
              <a:rPr kumimoji="1" lang="en-US" altLang="zh-CN" sz="2000"/>
              <a:t>ARG1</a:t>
            </a:r>
            <a:r>
              <a:rPr kumimoji="1" lang="zh-CN" altLang="en-US" sz="2000"/>
              <a:t>。至于多目运算符可以用若干个相继三元式表示。</a:t>
            </a:r>
          </a:p>
          <a:p>
            <a:pPr>
              <a:spcBef>
                <a:spcPct val="0"/>
              </a:spcBef>
              <a:buFontTx/>
              <a:buNone/>
            </a:pPr>
            <a:r>
              <a:rPr kumimoji="1" lang="zh-CN" altLang="en-US" sz="2000"/>
              <a:t>如：</a:t>
            </a:r>
            <a:r>
              <a:rPr kumimoji="1" lang="zh-CN" altLang="en-US" sz="2000">
                <a:cs typeface="Courier New" panose="02070309020205020404" pitchFamily="49" charset="0"/>
              </a:rPr>
              <a:t>赋值语句  </a:t>
            </a:r>
            <a:r>
              <a:rPr kumimoji="1" lang="en-US" altLang="zh-CN" sz="2000">
                <a:cs typeface="Courier New" panose="02070309020205020404" pitchFamily="49" charset="0"/>
              </a:rPr>
              <a:t>x:=-b*(c+d)</a:t>
            </a:r>
          </a:p>
          <a:p>
            <a:pPr>
              <a:spcBef>
                <a:spcPct val="0"/>
              </a:spcBef>
              <a:buFontTx/>
              <a:buNone/>
            </a:pPr>
            <a:r>
              <a:rPr kumimoji="1" lang="zh-CN" altLang="en-US" sz="2000">
                <a:cs typeface="Courier New" panose="02070309020205020404" pitchFamily="49" charset="0"/>
              </a:rPr>
              <a:t>用三元式来表示，则可写成</a:t>
            </a:r>
          </a:p>
          <a:p>
            <a:pPr>
              <a:spcBef>
                <a:spcPct val="0"/>
              </a:spcBef>
              <a:buFontTx/>
              <a:buNone/>
            </a:pPr>
            <a:r>
              <a:rPr kumimoji="1" lang="en-US" altLang="zh-CN" sz="2000">
                <a:cs typeface="Courier New" panose="02070309020205020404" pitchFamily="49" charset="0"/>
              </a:rPr>
              <a:t>(1) ( - ,b, )</a:t>
            </a:r>
          </a:p>
          <a:p>
            <a:pPr>
              <a:spcBef>
                <a:spcPct val="0"/>
              </a:spcBef>
              <a:buFontTx/>
              <a:buNone/>
            </a:pPr>
            <a:r>
              <a:rPr kumimoji="1" lang="en-US" altLang="zh-CN" sz="2000">
                <a:cs typeface="Courier New" panose="02070309020205020404" pitchFamily="49" charset="0"/>
              </a:rPr>
              <a:t>(2) (+, c, d)</a:t>
            </a:r>
          </a:p>
          <a:p>
            <a:pPr>
              <a:spcBef>
                <a:spcPct val="0"/>
              </a:spcBef>
              <a:buFontTx/>
              <a:buNone/>
            </a:pPr>
            <a:r>
              <a:rPr kumimoji="1" lang="en-US" altLang="zh-CN" sz="2000">
                <a:cs typeface="Courier New" panose="02070309020205020404" pitchFamily="49" charset="0"/>
              </a:rPr>
              <a:t>(3)(*,(1),(2))</a:t>
            </a:r>
          </a:p>
          <a:p>
            <a:pPr>
              <a:spcBef>
                <a:spcPct val="0"/>
              </a:spcBef>
              <a:buFontTx/>
              <a:buNone/>
            </a:pPr>
            <a:r>
              <a:rPr kumimoji="1" lang="en-US" altLang="zh-CN" sz="2000"/>
              <a:t>(4)(:=,x,(3))  </a:t>
            </a:r>
          </a:p>
          <a:p>
            <a:pPr>
              <a:spcBef>
                <a:spcPct val="0"/>
              </a:spcBef>
              <a:buFontTx/>
              <a:buNone/>
            </a:pPr>
            <a:r>
              <a:rPr kumimoji="1" lang="zh-CN" altLang="en-US" sz="2000"/>
              <a:t>其中，三元式</a:t>
            </a:r>
            <a:r>
              <a:rPr kumimoji="1" lang="en-US" altLang="zh-CN" sz="2000"/>
              <a:t>(3)</a:t>
            </a:r>
            <a:r>
              <a:rPr kumimoji="1" lang="zh-CN" altLang="en-US" sz="2000"/>
              <a:t>就引用三元式</a:t>
            </a:r>
            <a:r>
              <a:rPr kumimoji="1" lang="en-US" altLang="zh-CN" sz="2000"/>
              <a:t>(1)</a:t>
            </a:r>
            <a:r>
              <a:rPr kumimoji="1" lang="zh-CN" altLang="en-US" sz="2000"/>
              <a:t>和</a:t>
            </a:r>
            <a:r>
              <a:rPr kumimoji="1" lang="en-US" altLang="zh-CN" sz="2000"/>
              <a:t>(2)</a:t>
            </a:r>
            <a:r>
              <a:rPr kumimoji="1" lang="zh-CN" altLang="en-US" sz="2000"/>
              <a:t>的结果作为它的两个运算对象 </a:t>
            </a:r>
          </a:p>
        </p:txBody>
      </p:sp>
      <p:sp>
        <p:nvSpPr>
          <p:cNvPr id="748548" name="AutoShape 4"/>
          <p:cNvSpPr>
            <a:spLocks noChangeArrowheads="1"/>
          </p:cNvSpPr>
          <p:nvPr/>
        </p:nvSpPr>
        <p:spPr bwMode="auto">
          <a:xfrm>
            <a:off x="6934200" y="4149726"/>
            <a:ext cx="3194050" cy="1031875"/>
          </a:xfrm>
          <a:prstGeom prst="wedgeEllipseCallout">
            <a:avLst>
              <a:gd name="adj1" fmla="val -45824"/>
              <a:gd name="adj2" fmla="val 67694"/>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sz="1600">
                <a:latin typeface="Tahoma" panose="020B0604030504040204" pitchFamily="34" charset="0"/>
              </a:rPr>
              <a:t>三元式出现先后顺序和表达式各部分计算顺序相一致！</a:t>
            </a:r>
          </a:p>
        </p:txBody>
      </p:sp>
    </p:spTree>
    <p:extLst>
      <p:ext uri="{BB962C8B-B14F-4D97-AF65-F5344CB8AC3E}">
        <p14:creationId xmlns:p14="http://schemas.microsoft.com/office/powerpoint/2010/main" val="157698737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48547"/>
                                        </p:tgtEl>
                                        <p:attrNameLst>
                                          <p:attrName>style.visibility</p:attrName>
                                        </p:attrNameLst>
                                      </p:cBhvr>
                                      <p:to>
                                        <p:strVal val="visible"/>
                                      </p:to>
                                    </p:set>
                                    <p:anim calcmode="lin" valueType="num">
                                      <p:cBhvr additive="base">
                                        <p:cTn id="7" dur="500" fill="hold"/>
                                        <p:tgtEl>
                                          <p:spTgt spid="748547"/>
                                        </p:tgtEl>
                                        <p:attrNameLst>
                                          <p:attrName>ppt_x</p:attrName>
                                        </p:attrNameLst>
                                      </p:cBhvr>
                                      <p:tavLst>
                                        <p:tav tm="0">
                                          <p:val>
                                            <p:strVal val="0-#ppt_w/2"/>
                                          </p:val>
                                        </p:tav>
                                        <p:tav tm="100000">
                                          <p:val>
                                            <p:strVal val="#ppt_x"/>
                                          </p:val>
                                        </p:tav>
                                      </p:tavLst>
                                    </p:anim>
                                    <p:anim calcmode="lin" valueType="num">
                                      <p:cBhvr additive="base">
                                        <p:cTn id="8" dur="500" fill="hold"/>
                                        <p:tgtEl>
                                          <p:spTgt spid="748547"/>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48548"/>
                                        </p:tgtEl>
                                        <p:attrNameLst>
                                          <p:attrName>style.visibility</p:attrName>
                                        </p:attrNameLst>
                                      </p:cBhvr>
                                      <p:to>
                                        <p:strVal val="visible"/>
                                      </p:to>
                                    </p:set>
                                    <p:anim calcmode="lin" valueType="num">
                                      <p:cBhvr additive="base">
                                        <p:cTn id="13" dur="500" fill="hold"/>
                                        <p:tgtEl>
                                          <p:spTgt spid="748548"/>
                                        </p:tgtEl>
                                        <p:attrNameLst>
                                          <p:attrName>ppt_x</p:attrName>
                                        </p:attrNameLst>
                                      </p:cBhvr>
                                      <p:tavLst>
                                        <p:tav tm="0">
                                          <p:val>
                                            <p:strVal val="0-#ppt_w/2"/>
                                          </p:val>
                                        </p:tav>
                                        <p:tav tm="100000">
                                          <p:val>
                                            <p:strVal val="#ppt_x"/>
                                          </p:val>
                                        </p:tav>
                                      </p:tavLst>
                                    </p:anim>
                                    <p:anim calcmode="lin" valueType="num">
                                      <p:cBhvr additive="base">
                                        <p:cTn id="14" dur="500" fill="hold"/>
                                        <p:tgtEl>
                                          <p:spTgt spid="7485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8547" grpId="0" autoUpdateAnimBg="0"/>
      <p:bldP spid="748548" grpId="0" animBg="1" autoUpdateAnimBg="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9570" name="Rectangle 2"/>
          <p:cNvSpPr>
            <a:spLocks noGrp="1" noChangeArrowheads="1"/>
          </p:cNvSpPr>
          <p:nvPr>
            <p:ph type="body" idx="1"/>
          </p:nvPr>
        </p:nvSpPr>
        <p:spPr>
          <a:xfrm>
            <a:off x="2279650" y="836614"/>
            <a:ext cx="8040688" cy="5183187"/>
          </a:xfrm>
        </p:spPr>
        <p:txBody>
          <a:bodyPr/>
          <a:lstStyle/>
          <a:p>
            <a:pPr>
              <a:buFont typeface="Wingdings" panose="05000000000000000000" pitchFamily="2" charset="2"/>
              <a:buNone/>
            </a:pPr>
            <a:r>
              <a:rPr lang="en-US" altLang="zh-CN" sz="1800" b="1">
                <a:solidFill>
                  <a:srgbClr val="FF3399"/>
                </a:solidFill>
                <a:latin typeface="Times New Roman" panose="02020603050405020304" pitchFamily="18" charset="0"/>
              </a:rPr>
              <a:t>(2) </a:t>
            </a:r>
            <a:r>
              <a:rPr lang="zh-CN" altLang="en-US" sz="1800" b="1">
                <a:latin typeface="Times New Roman" panose="02020603050405020304" pitchFamily="18" charset="0"/>
              </a:rPr>
              <a:t>三元式的生成</a:t>
            </a:r>
          </a:p>
          <a:p>
            <a:pPr>
              <a:buFont typeface="Wingdings" panose="05000000000000000000" pitchFamily="2" charset="2"/>
              <a:buNone/>
            </a:pPr>
            <a:r>
              <a:rPr lang="zh-CN" altLang="en-US" sz="1800" b="1">
                <a:latin typeface="Times New Roman" panose="02020603050405020304" pitchFamily="18" charset="0"/>
              </a:rPr>
              <a:t>同样可以用语法制导翻译来产生三元式：</a:t>
            </a:r>
          </a:p>
          <a:p>
            <a:pPr algn="just">
              <a:buFont typeface="Wingdings" panose="05000000000000000000" pitchFamily="2" charset="2"/>
              <a:buNone/>
            </a:pPr>
            <a:r>
              <a:rPr lang="zh-CN" altLang="en-US" sz="1800" b="1">
                <a:latin typeface="Times New Roman" panose="02020603050405020304" pitchFamily="18" charset="0"/>
              </a:rPr>
              <a:t>下面给出文法</a:t>
            </a:r>
            <a:r>
              <a:rPr lang="en-US" altLang="zh-CN" sz="1800" b="1">
                <a:latin typeface="Times New Roman" panose="02020603050405020304" pitchFamily="18" charset="0"/>
              </a:rPr>
              <a:t>G</a:t>
            </a:r>
            <a:r>
              <a:rPr lang="zh-CN" altLang="en-US" sz="1800" b="1">
                <a:latin typeface="Times New Roman" panose="02020603050405020304" pitchFamily="18" charset="0"/>
              </a:rPr>
              <a:t>［</a:t>
            </a:r>
            <a:r>
              <a:rPr lang="en-US" altLang="zh-CN" sz="1800" b="1">
                <a:latin typeface="Times New Roman" panose="02020603050405020304" pitchFamily="18" charset="0"/>
              </a:rPr>
              <a:t>E</a:t>
            </a:r>
            <a:r>
              <a:rPr lang="zh-CN" altLang="en-US" sz="1800" b="1">
                <a:latin typeface="Times New Roman" panose="02020603050405020304" pitchFamily="18" charset="0"/>
              </a:rPr>
              <a:t>］的语义动作来描述这种翻译的算法： </a:t>
            </a:r>
          </a:p>
          <a:p>
            <a:pPr algn="just">
              <a:buFont typeface="Wingdings" panose="05000000000000000000" pitchFamily="2" charset="2"/>
              <a:buNone/>
            </a:pPr>
            <a:r>
              <a:rPr lang="en-US" altLang="zh-CN" sz="1600" b="1">
                <a:latin typeface="Times New Roman" panose="02020603050405020304" pitchFamily="18" charset="0"/>
              </a:rPr>
              <a:t>(1)E∷=E</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+T     {E·VAL:=TRIP(+,E</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·VAL,T·VAL)}</a:t>
            </a:r>
          </a:p>
          <a:p>
            <a:pPr algn="just">
              <a:buFont typeface="Wingdings" panose="05000000000000000000" pitchFamily="2" charset="2"/>
              <a:buNone/>
            </a:pPr>
            <a:r>
              <a:rPr lang="en-US" altLang="zh-CN" sz="1600" b="1">
                <a:latin typeface="Times New Roman" panose="02020603050405020304" pitchFamily="18" charset="0"/>
              </a:rPr>
              <a:t>(2)E∷=T             {E·VAL:=T·VAL}</a:t>
            </a:r>
          </a:p>
          <a:p>
            <a:pPr algn="just">
              <a:buFont typeface="Wingdings" panose="05000000000000000000" pitchFamily="2" charset="2"/>
              <a:buNone/>
            </a:pPr>
            <a:r>
              <a:rPr lang="en-US" altLang="zh-CN" sz="1600" b="1">
                <a:latin typeface="Times New Roman" panose="02020603050405020304" pitchFamily="18" charset="0"/>
              </a:rPr>
              <a:t>(3)T∷=T</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*F     {T·VAL:=TRIP(*,T</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·VAL,F·VAL)}</a:t>
            </a:r>
          </a:p>
          <a:p>
            <a:pPr algn="just">
              <a:buFont typeface="Wingdings" panose="05000000000000000000" pitchFamily="2" charset="2"/>
              <a:buNone/>
            </a:pPr>
            <a:r>
              <a:rPr lang="en-US" altLang="zh-CN" sz="1600" b="1">
                <a:latin typeface="Times New Roman" panose="02020603050405020304" pitchFamily="18" charset="0"/>
              </a:rPr>
              <a:t>(4)T∷=F             {T·VAL:=F·VAL}</a:t>
            </a:r>
          </a:p>
          <a:p>
            <a:pPr algn="just">
              <a:buFont typeface="Wingdings" panose="05000000000000000000" pitchFamily="2" charset="2"/>
              <a:buNone/>
            </a:pPr>
            <a:r>
              <a:rPr lang="en-US" altLang="zh-CN" sz="1600" b="1">
                <a:latin typeface="Times New Roman" panose="02020603050405020304" pitchFamily="18" charset="0"/>
              </a:rPr>
              <a:t>(5)F∷=(E)          {F·VAL:=E·VAL}</a:t>
            </a:r>
          </a:p>
          <a:p>
            <a:pPr algn="just">
              <a:buFont typeface="Wingdings" panose="05000000000000000000" pitchFamily="2" charset="2"/>
              <a:buNone/>
            </a:pPr>
            <a:r>
              <a:rPr lang="en-US" altLang="zh-CN" sz="1600" b="1">
                <a:latin typeface="Times New Roman" panose="02020603050405020304" pitchFamily="18" charset="0"/>
              </a:rPr>
              <a:t>(6)F∷=i              {F·VAL:=ENTRY(i)}</a:t>
            </a:r>
          </a:p>
          <a:p>
            <a:pPr algn="just">
              <a:buFont typeface="Wingdings" panose="05000000000000000000" pitchFamily="2" charset="2"/>
              <a:buNone/>
            </a:pPr>
            <a:r>
              <a:rPr lang="zh-CN" altLang="en-US" sz="1800" b="1">
                <a:latin typeface="Times New Roman" panose="02020603050405020304" pitchFamily="18" charset="0"/>
              </a:rPr>
              <a:t>其中语义值</a:t>
            </a:r>
            <a:r>
              <a:rPr lang="en-US" altLang="zh-CN" sz="1800" b="1">
                <a:latin typeface="Times New Roman" panose="02020603050405020304" pitchFamily="18" charset="0"/>
              </a:rPr>
              <a:t>E·VAL</a:t>
            </a:r>
            <a:r>
              <a:rPr lang="zh-CN" altLang="en-US" sz="1800" b="1">
                <a:latin typeface="Times New Roman" panose="02020603050405020304" pitchFamily="18" charset="0"/>
              </a:rPr>
              <a:t>、</a:t>
            </a:r>
            <a:r>
              <a:rPr lang="en-US" altLang="zh-CN" sz="1800" b="1">
                <a:latin typeface="Times New Roman" panose="02020603050405020304" pitchFamily="18" charset="0"/>
              </a:rPr>
              <a:t>T·VAL</a:t>
            </a:r>
            <a:r>
              <a:rPr lang="zh-CN" altLang="en-US" sz="1800" b="1">
                <a:latin typeface="Times New Roman" panose="02020603050405020304" pitchFamily="18" charset="0"/>
              </a:rPr>
              <a:t>和</a:t>
            </a:r>
            <a:r>
              <a:rPr lang="en-US" altLang="zh-CN" sz="1800" b="1">
                <a:latin typeface="Times New Roman" panose="02020603050405020304" pitchFamily="18" charset="0"/>
              </a:rPr>
              <a:t>F·VAL</a:t>
            </a:r>
            <a:r>
              <a:rPr lang="zh-CN" altLang="en-US" sz="1800" b="1">
                <a:latin typeface="Times New Roman" panose="02020603050405020304" pitchFamily="18" charset="0"/>
              </a:rPr>
              <a:t>，是一个指示器，或指向有关符号</a:t>
            </a:r>
          </a:p>
          <a:p>
            <a:pPr algn="just">
              <a:buFont typeface="Wingdings" panose="05000000000000000000" pitchFamily="2" charset="2"/>
              <a:buNone/>
            </a:pPr>
            <a:r>
              <a:rPr lang="zh-CN" altLang="en-US" sz="1800" b="1">
                <a:latin typeface="Times New Roman" panose="02020603050405020304" pitchFamily="18" charset="0"/>
              </a:rPr>
              <a:t>表某一项，或指向三元式表自身某一项，</a:t>
            </a:r>
            <a:r>
              <a:rPr lang="en-US" altLang="zh-CN" sz="1800" b="1">
                <a:latin typeface="Times New Roman" panose="02020603050405020304" pitchFamily="18" charset="0"/>
              </a:rPr>
              <a:t>TRIP(OP</a:t>
            </a:r>
            <a:r>
              <a:rPr lang="zh-CN" altLang="en-US" sz="1800" b="1">
                <a:latin typeface="Times New Roman" panose="02020603050405020304" pitchFamily="18" charset="0"/>
              </a:rPr>
              <a:t>，</a:t>
            </a:r>
            <a:r>
              <a:rPr lang="en-US" altLang="zh-CN" sz="1800" b="1">
                <a:latin typeface="Times New Roman" panose="02020603050405020304" pitchFamily="18" charset="0"/>
              </a:rPr>
              <a:t>ARG1</a:t>
            </a:r>
            <a:r>
              <a:rPr lang="zh-CN" altLang="en-US" sz="1800" b="1">
                <a:latin typeface="Times New Roman" panose="02020603050405020304" pitchFamily="18" charset="0"/>
              </a:rPr>
              <a:t>，</a:t>
            </a:r>
            <a:r>
              <a:rPr lang="en-US" altLang="zh-CN" sz="1800" b="1">
                <a:latin typeface="Times New Roman" panose="02020603050405020304" pitchFamily="18" charset="0"/>
              </a:rPr>
              <a:t>ARG2)</a:t>
            </a:r>
            <a:r>
              <a:rPr lang="zh-CN" altLang="en-US" sz="1800" b="1">
                <a:latin typeface="Times New Roman" panose="02020603050405020304" pitchFamily="18" charset="0"/>
              </a:rPr>
              <a:t>是</a:t>
            </a:r>
          </a:p>
          <a:p>
            <a:pPr algn="just">
              <a:buFont typeface="Wingdings" panose="05000000000000000000" pitchFamily="2" charset="2"/>
              <a:buNone/>
            </a:pPr>
            <a:r>
              <a:rPr lang="zh-CN" altLang="en-US" sz="1800" b="1">
                <a:latin typeface="Times New Roman" panose="02020603050405020304" pitchFamily="18" charset="0"/>
              </a:rPr>
              <a:t>一个语义子程序，回送新产生的三元式存放在三元式表位置。</a:t>
            </a:r>
          </a:p>
          <a:p>
            <a:pPr algn="just">
              <a:buFont typeface="Wingdings" panose="05000000000000000000" pitchFamily="2" charset="2"/>
              <a:buNone/>
            </a:pPr>
            <a:r>
              <a:rPr lang="en-US" altLang="zh-CN" sz="1800" b="1">
                <a:latin typeface="Times New Roman" panose="02020603050405020304" pitchFamily="18" charset="0"/>
              </a:rPr>
              <a:t>ENTRY(i)</a:t>
            </a:r>
            <a:r>
              <a:rPr lang="zh-CN" altLang="en-US" sz="1800" b="1">
                <a:latin typeface="Times New Roman" panose="02020603050405020304" pitchFamily="18" charset="0"/>
              </a:rPr>
              <a:t>是一个语义子程序，通过</a:t>
            </a:r>
            <a:r>
              <a:rPr lang="en-US" altLang="zh-CN" sz="1800" b="1">
                <a:latin typeface="Times New Roman" panose="02020603050405020304" pitchFamily="18" charset="0"/>
              </a:rPr>
              <a:t>ENTRY</a:t>
            </a:r>
            <a:r>
              <a:rPr lang="zh-CN" altLang="en-US" sz="1800" b="1">
                <a:latin typeface="Times New Roman" panose="02020603050405020304" pitchFamily="18" charset="0"/>
              </a:rPr>
              <a:t>查</a:t>
            </a:r>
            <a:r>
              <a:rPr lang="en-US" altLang="zh-CN" sz="1800" b="1">
                <a:latin typeface="Times New Roman" panose="02020603050405020304" pitchFamily="18" charset="0"/>
              </a:rPr>
              <a:t>i</a:t>
            </a:r>
            <a:r>
              <a:rPr lang="zh-CN" altLang="en-US" sz="1800" b="1">
                <a:latin typeface="Times New Roman" panose="02020603050405020304" pitchFamily="18" charset="0"/>
              </a:rPr>
              <a:t>在符号表中位置，即</a:t>
            </a:r>
          </a:p>
          <a:p>
            <a:pPr algn="just">
              <a:buFont typeface="Wingdings" panose="05000000000000000000" pitchFamily="2" charset="2"/>
              <a:buNone/>
            </a:pPr>
            <a:r>
              <a:rPr lang="zh-CN" altLang="en-US" sz="1800" b="1">
                <a:latin typeface="Times New Roman" panose="02020603050405020304" pitchFamily="18" charset="0"/>
              </a:rPr>
              <a:t>对应地址，若查不到，认为有错误。</a:t>
            </a:r>
            <a:endParaRPr lang="zh-CN" altLang="en-US" sz="2000" b="1">
              <a:latin typeface="Times New Roman" panose="02020603050405020304" pitchFamily="18" charset="0"/>
            </a:endParaRPr>
          </a:p>
        </p:txBody>
      </p:sp>
    </p:spTree>
    <p:extLst>
      <p:ext uri="{BB962C8B-B14F-4D97-AF65-F5344CB8AC3E}">
        <p14:creationId xmlns:p14="http://schemas.microsoft.com/office/powerpoint/2010/main" val="118024821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1618" name="Rectangle 2"/>
          <p:cNvSpPr>
            <a:spLocks noGrp="1" noChangeArrowheads="1"/>
          </p:cNvSpPr>
          <p:nvPr>
            <p:ph type="body" idx="1"/>
          </p:nvPr>
        </p:nvSpPr>
        <p:spPr>
          <a:xfrm>
            <a:off x="1981200" y="0"/>
            <a:ext cx="8229600" cy="3048000"/>
          </a:xfrm>
        </p:spPr>
        <p:txBody>
          <a:bodyPr/>
          <a:lstStyle/>
          <a:p>
            <a:pPr>
              <a:lnSpc>
                <a:spcPct val="90000"/>
              </a:lnSpc>
              <a:spcBef>
                <a:spcPct val="0"/>
              </a:spcBef>
              <a:buFontTx/>
              <a:buNone/>
            </a:pPr>
            <a:r>
              <a:rPr kumimoji="1" lang="en-US" altLang="zh-CN" sz="3600" b="1" dirty="0">
                <a:solidFill>
                  <a:srgbClr val="FF3399"/>
                </a:solidFill>
                <a:latin typeface="Times New Roman" panose="02020603050405020304" pitchFamily="18" charset="0"/>
              </a:rPr>
              <a:t>§5.2 </a:t>
            </a:r>
            <a:r>
              <a:rPr kumimoji="1" lang="zh-CN" altLang="en-US" sz="3600" b="1" dirty="0">
                <a:solidFill>
                  <a:srgbClr val="FF3399"/>
                </a:solidFill>
                <a:latin typeface="Times New Roman" panose="02020603050405020304" pitchFamily="18" charset="0"/>
              </a:rPr>
              <a:t>中间语言</a:t>
            </a:r>
          </a:p>
          <a:p>
            <a:pPr>
              <a:lnSpc>
                <a:spcPct val="90000"/>
              </a:lnSpc>
              <a:spcBef>
                <a:spcPct val="0"/>
              </a:spcBef>
              <a:buFontTx/>
              <a:buNone/>
            </a:pPr>
            <a:r>
              <a:rPr lang="zh-CN" altLang="en-US" sz="2000" b="1" dirty="0">
                <a:solidFill>
                  <a:srgbClr val="C00000"/>
                </a:solidFill>
                <a:latin typeface="Times New Roman" panose="02020603050405020304" pitchFamily="18" charset="0"/>
              </a:rPr>
              <a:t>    </a:t>
            </a:r>
            <a:r>
              <a:rPr lang="zh-CN" altLang="en-US" sz="3200" b="1" dirty="0">
                <a:solidFill>
                  <a:srgbClr val="C00000"/>
                </a:solidFill>
                <a:latin typeface="Times New Roman" panose="02020603050405020304" pitchFamily="18" charset="0"/>
              </a:rPr>
              <a:t>三、三元式表示</a:t>
            </a:r>
          </a:p>
          <a:p>
            <a:pPr>
              <a:lnSpc>
                <a:spcPct val="90000"/>
              </a:lnSpc>
              <a:buFont typeface="Wingdings" panose="05000000000000000000" pitchFamily="2" charset="2"/>
              <a:buNone/>
            </a:pPr>
            <a:r>
              <a:rPr kumimoji="1" lang="zh-CN" altLang="en-US" b="1" dirty="0">
                <a:solidFill>
                  <a:srgbClr val="C00000"/>
                </a:solidFill>
                <a:latin typeface="Times New Roman" panose="02020603050405020304" pitchFamily="18" charset="0"/>
              </a:rPr>
              <a:t>     </a:t>
            </a:r>
            <a:r>
              <a:rPr lang="en-US" altLang="zh-CN" b="1" dirty="0">
                <a:solidFill>
                  <a:srgbClr val="C00000"/>
                </a:solidFill>
                <a:latin typeface="Times New Roman" panose="02020603050405020304" pitchFamily="18" charset="0"/>
              </a:rPr>
              <a:t>2. </a:t>
            </a:r>
            <a:r>
              <a:rPr lang="zh-CN" altLang="en-US" b="1" dirty="0">
                <a:solidFill>
                  <a:srgbClr val="C00000"/>
                </a:solidFill>
                <a:latin typeface="Times New Roman" panose="02020603050405020304" pitchFamily="18" charset="0"/>
              </a:rPr>
              <a:t>间接三元式</a:t>
            </a:r>
          </a:p>
          <a:p>
            <a:pPr>
              <a:lnSpc>
                <a:spcPct val="90000"/>
              </a:lnSpc>
              <a:buFont typeface="Wingdings" panose="05000000000000000000" pitchFamily="2" charset="2"/>
              <a:buNone/>
            </a:pPr>
            <a:r>
              <a:rPr lang="zh-CN" altLang="en-US" sz="1800" dirty="0">
                <a:latin typeface="Times New Roman" panose="02020603050405020304" pitchFamily="18" charset="0"/>
              </a:rPr>
              <a:t>为了便于代码优化，常常采用间接三元式。这由两张表组成：</a:t>
            </a:r>
          </a:p>
          <a:p>
            <a:pPr algn="just">
              <a:lnSpc>
                <a:spcPct val="90000"/>
              </a:lnSpc>
              <a:buFont typeface="Wingdings" panose="05000000000000000000" pitchFamily="2" charset="2"/>
              <a:buNone/>
            </a:pPr>
            <a:r>
              <a:rPr lang="zh-CN" altLang="en-US" sz="1800" dirty="0">
                <a:latin typeface="Times New Roman" panose="02020603050405020304" pitchFamily="18" charset="0"/>
              </a:rPr>
              <a:t>（</a:t>
            </a:r>
            <a:r>
              <a:rPr lang="en-US" altLang="zh-CN" sz="1800" dirty="0">
                <a:latin typeface="Times New Roman" panose="02020603050405020304" pitchFamily="18" charset="0"/>
              </a:rPr>
              <a:t>1</a:t>
            </a:r>
            <a:r>
              <a:rPr lang="zh-CN" altLang="en-US" sz="1800" dirty="0">
                <a:latin typeface="Times New Roman" panose="02020603050405020304" pitchFamily="18" charset="0"/>
              </a:rPr>
              <a:t>）三元式表，用来存放各三元式本身；</a:t>
            </a:r>
          </a:p>
          <a:p>
            <a:pPr algn="just">
              <a:lnSpc>
                <a:spcPct val="90000"/>
              </a:lnSpc>
              <a:buFont typeface="Wingdings" panose="05000000000000000000" pitchFamily="2" charset="2"/>
              <a:buNone/>
            </a:pPr>
            <a:r>
              <a:rPr lang="zh-CN" altLang="en-US" sz="1800" dirty="0">
                <a:latin typeface="Times New Roman" panose="02020603050405020304" pitchFamily="18" charset="0"/>
              </a:rPr>
              <a:t>（</a:t>
            </a:r>
            <a:r>
              <a:rPr lang="en-US" altLang="zh-CN" sz="1800" dirty="0">
                <a:latin typeface="Times New Roman" panose="02020603050405020304" pitchFamily="18" charset="0"/>
              </a:rPr>
              <a:t>2</a:t>
            </a:r>
            <a:r>
              <a:rPr lang="zh-CN" altLang="en-US" sz="1800" dirty="0">
                <a:latin typeface="Times New Roman" panose="02020603050405020304" pitchFamily="18" charset="0"/>
              </a:rPr>
              <a:t>）执行表</a:t>
            </a:r>
            <a:r>
              <a:rPr lang="en-US" altLang="zh-CN" sz="1800" dirty="0">
                <a:latin typeface="Times New Roman" panose="02020603050405020304" pitchFamily="18" charset="0"/>
              </a:rPr>
              <a:t>(</a:t>
            </a:r>
            <a:r>
              <a:rPr lang="zh-CN" altLang="en-US" sz="1800" dirty="0">
                <a:latin typeface="Times New Roman" panose="02020603050405020304" pitchFamily="18" charset="0"/>
              </a:rPr>
              <a:t>间接码表</a:t>
            </a:r>
            <a:r>
              <a:rPr lang="en-US" altLang="zh-CN" sz="1800" dirty="0">
                <a:latin typeface="Times New Roman" panose="02020603050405020304" pitchFamily="18" charset="0"/>
              </a:rPr>
              <a:t>)</a:t>
            </a:r>
            <a:r>
              <a:rPr lang="zh-CN" altLang="en-US" sz="1800" dirty="0">
                <a:latin typeface="Times New Roman" panose="02020603050405020304" pitchFamily="18" charset="0"/>
              </a:rPr>
              <a:t>，它按执行三元式顺序，依次列出相应各</a:t>
            </a:r>
          </a:p>
          <a:p>
            <a:pPr algn="just">
              <a:lnSpc>
                <a:spcPct val="90000"/>
              </a:lnSpc>
              <a:buFont typeface="Wingdings" panose="05000000000000000000" pitchFamily="2" charset="2"/>
              <a:buNone/>
            </a:pPr>
            <a:r>
              <a:rPr lang="zh-CN" altLang="en-US" sz="1800" dirty="0">
                <a:latin typeface="Times New Roman" panose="02020603050405020304" pitchFamily="18" charset="0"/>
              </a:rPr>
              <a:t>三元式在三元式表中位置 。</a:t>
            </a:r>
          </a:p>
        </p:txBody>
      </p:sp>
      <p:sp>
        <p:nvSpPr>
          <p:cNvPr id="751619" name="Text Box 3"/>
          <p:cNvSpPr txBox="1">
            <a:spLocks noChangeArrowheads="1"/>
          </p:cNvSpPr>
          <p:nvPr/>
        </p:nvSpPr>
        <p:spPr bwMode="auto">
          <a:xfrm>
            <a:off x="2209801" y="3048001"/>
            <a:ext cx="3825875"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000"/>
              <a:t>例如，对于如下赋值语句</a:t>
            </a:r>
          </a:p>
          <a:p>
            <a:pPr>
              <a:spcBef>
                <a:spcPct val="0"/>
              </a:spcBef>
              <a:buFontTx/>
              <a:buNone/>
            </a:pPr>
            <a:r>
              <a:rPr kumimoji="1" lang="en-US" altLang="zh-CN" sz="2000"/>
              <a:t>x:=a*b+c+a*b</a:t>
            </a:r>
          </a:p>
          <a:p>
            <a:pPr>
              <a:spcBef>
                <a:spcPct val="0"/>
              </a:spcBef>
              <a:buFontTx/>
              <a:buNone/>
            </a:pPr>
            <a:r>
              <a:rPr kumimoji="1" lang="zh-CN" altLang="en-US" sz="2000"/>
              <a:t>若按三元式表示，可写成</a:t>
            </a:r>
          </a:p>
        </p:txBody>
      </p:sp>
      <p:sp>
        <p:nvSpPr>
          <p:cNvPr id="751620" name="Text Box 4"/>
          <p:cNvSpPr txBox="1">
            <a:spLocks noChangeArrowheads="1"/>
          </p:cNvSpPr>
          <p:nvPr/>
        </p:nvSpPr>
        <p:spPr bwMode="auto">
          <a:xfrm>
            <a:off x="6477000" y="3641726"/>
            <a:ext cx="3740150" cy="253047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kumimoji="1" lang="zh-CN" altLang="en-US" sz="2000"/>
              <a:t>按间接三元式表示，则可写成</a:t>
            </a:r>
          </a:p>
          <a:p>
            <a:pPr>
              <a:spcBef>
                <a:spcPct val="0"/>
              </a:spcBef>
              <a:buFontTx/>
              <a:buNone/>
            </a:pPr>
            <a:r>
              <a:rPr kumimoji="1" lang="zh-CN" altLang="en-US" sz="2000"/>
              <a:t>执行表        三元式表</a:t>
            </a:r>
          </a:p>
          <a:p>
            <a:pPr>
              <a:spcBef>
                <a:spcPct val="0"/>
              </a:spcBef>
              <a:buFontTx/>
              <a:buNone/>
            </a:pPr>
            <a:r>
              <a:rPr kumimoji="1" lang="en-US" altLang="zh-CN" sz="2000"/>
              <a:t>(1)          (1) (*,a,b)</a:t>
            </a:r>
          </a:p>
          <a:p>
            <a:pPr>
              <a:spcBef>
                <a:spcPct val="0"/>
              </a:spcBef>
              <a:buFontTx/>
              <a:buNone/>
            </a:pPr>
            <a:r>
              <a:rPr kumimoji="1" lang="en-US" altLang="zh-CN" sz="2000"/>
              <a:t>(2)          (2) (+,(1),c)</a:t>
            </a:r>
          </a:p>
          <a:p>
            <a:pPr>
              <a:spcBef>
                <a:spcPct val="0"/>
              </a:spcBef>
              <a:buFontTx/>
              <a:buNone/>
            </a:pPr>
            <a:r>
              <a:rPr kumimoji="1" lang="en-US" altLang="zh-CN" sz="2000"/>
              <a:t>(1)          (3) (+,(2),(1))</a:t>
            </a:r>
          </a:p>
          <a:p>
            <a:pPr>
              <a:spcBef>
                <a:spcPct val="0"/>
              </a:spcBef>
              <a:buFontTx/>
              <a:buNone/>
            </a:pPr>
            <a:r>
              <a:rPr kumimoji="1" lang="en-US" altLang="zh-CN" sz="2000"/>
              <a:t>(3)          (4) (:=,x,(3))</a:t>
            </a:r>
          </a:p>
          <a:p>
            <a:pPr>
              <a:spcBef>
                <a:spcPct val="0"/>
              </a:spcBef>
              <a:buFontTx/>
              <a:buNone/>
            </a:pPr>
            <a:r>
              <a:rPr kumimoji="1" lang="en-US" altLang="zh-CN" sz="2000"/>
              <a:t>(4)</a:t>
            </a:r>
          </a:p>
          <a:p>
            <a:pPr>
              <a:spcBef>
                <a:spcPct val="0"/>
              </a:spcBef>
              <a:buFontTx/>
              <a:buNone/>
            </a:pPr>
            <a:endParaRPr kumimoji="1" lang="en-US" altLang="zh-CN" sz="2000"/>
          </a:p>
        </p:txBody>
      </p:sp>
      <p:sp>
        <p:nvSpPr>
          <p:cNvPr id="751621" name="Rectangle 5"/>
          <p:cNvSpPr>
            <a:spLocks noChangeArrowheads="1"/>
          </p:cNvSpPr>
          <p:nvPr/>
        </p:nvSpPr>
        <p:spPr bwMode="auto">
          <a:xfrm>
            <a:off x="2209800" y="4038600"/>
            <a:ext cx="4572000" cy="225583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9050" algn="ctr">
                <a:solidFill>
                  <a:srgbClr val="FFFF00"/>
                </a:solidFill>
                <a:miter lim="800000"/>
                <a:headEnd/>
                <a:tailEnd/>
              </a14:hiddenLine>
            </a:ext>
            <a:ext uri="{AF507438-7753-43E0-B8FC-AC1667EBCBE1}">
              <a14:hiddenEffects xmlns:a14="http://schemas.microsoft.com/office/drawing/2010/main">
                <a:effectLst>
                  <a:outerShdw dist="17961" dir="2700000" algn="ctr" rotWithShape="0">
                    <a:schemeClr val="bg1">
                      <a:gamma/>
                      <a:shade val="60000"/>
                      <a:invGamma/>
                    </a:schemeClr>
                  </a:outerShdw>
                </a:effectLst>
              </a14:hiddenEffects>
            </a:ext>
          </a:extLst>
        </p:spPr>
        <p:txBody>
          <a:bodyPr tIns="0" bIns="0">
            <a:spAutoFit/>
          </a:bodyPr>
          <a:lstStyle>
            <a:lvl1pPr marL="233363" indent="-233363">
              <a:spcBef>
                <a:spcPct val="0"/>
              </a:spcBef>
              <a:defRPr>
                <a:solidFill>
                  <a:schemeClr val="tx1"/>
                </a:solidFill>
                <a:latin typeface="Arial" panose="020B0604020202020204" pitchFamily="34" charset="0"/>
                <a:ea typeface="宋体" panose="02010600030101010101" pitchFamily="2" charset="-122"/>
              </a:defRPr>
            </a:lvl1pPr>
            <a:lvl2pPr>
              <a:spcBef>
                <a:spcPct val="0"/>
              </a:spcBef>
              <a:defRPr>
                <a:solidFill>
                  <a:schemeClr val="tx1"/>
                </a:solidFill>
                <a:latin typeface="Arial" panose="020B0604020202020204" pitchFamily="34" charset="0"/>
                <a:ea typeface="宋体" panose="02010600030101010101" pitchFamily="2" charset="-122"/>
              </a:defRPr>
            </a:lvl2pPr>
            <a:lvl3pPr>
              <a:spcBef>
                <a:spcPct val="0"/>
              </a:spcBef>
              <a:defRPr>
                <a:solidFill>
                  <a:schemeClr val="tx1"/>
                </a:solidFill>
                <a:latin typeface="Arial" panose="020B0604020202020204" pitchFamily="34" charset="0"/>
                <a:ea typeface="宋体" panose="02010600030101010101" pitchFamily="2" charset="-122"/>
              </a:defRPr>
            </a:lvl3pPr>
            <a:lvl4pPr>
              <a:spcBef>
                <a:spcPct val="0"/>
              </a:spcBef>
              <a:defRPr>
                <a:solidFill>
                  <a:schemeClr val="tx1"/>
                </a:solidFill>
                <a:latin typeface="Arial" panose="020B0604020202020204" pitchFamily="34" charset="0"/>
                <a:ea typeface="宋体" panose="02010600030101010101" pitchFamily="2" charset="-122"/>
              </a:defRPr>
            </a:lvl4pPr>
            <a:lvl5pPr>
              <a:spcBef>
                <a:spcPct val="0"/>
              </a:spcBef>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20000"/>
              </a:spcBef>
            </a:pPr>
            <a:r>
              <a:rPr kumimoji="1" lang="en-US" altLang="zh-CN">
                <a:latin typeface="Times New Roman" panose="02020603050405020304" pitchFamily="18" charset="0"/>
              </a:rPr>
              <a:t>(1) (*,a,b)</a:t>
            </a:r>
          </a:p>
          <a:p>
            <a:pPr>
              <a:spcBef>
                <a:spcPct val="20000"/>
              </a:spcBef>
            </a:pPr>
            <a:r>
              <a:rPr kumimoji="1" lang="en-US" altLang="zh-CN">
                <a:latin typeface="Times New Roman" panose="02020603050405020304" pitchFamily="18" charset="0"/>
              </a:rPr>
              <a:t>(2) (+,(1),c)</a:t>
            </a:r>
          </a:p>
          <a:p>
            <a:pPr>
              <a:spcBef>
                <a:spcPct val="20000"/>
              </a:spcBef>
            </a:pPr>
            <a:r>
              <a:rPr kumimoji="1" lang="en-US" altLang="zh-CN">
                <a:latin typeface="Times New Roman" panose="02020603050405020304" pitchFamily="18" charset="0"/>
              </a:rPr>
              <a:t>(3) (*,a,b)</a:t>
            </a:r>
          </a:p>
          <a:p>
            <a:pPr>
              <a:spcBef>
                <a:spcPct val="20000"/>
              </a:spcBef>
            </a:pPr>
            <a:r>
              <a:rPr kumimoji="1" lang="en-US" altLang="zh-CN">
                <a:latin typeface="Times New Roman" panose="02020603050405020304" pitchFamily="18" charset="0"/>
              </a:rPr>
              <a:t>(4) (+,(2),(3))</a:t>
            </a:r>
          </a:p>
          <a:p>
            <a:pPr>
              <a:spcBef>
                <a:spcPct val="20000"/>
              </a:spcBef>
            </a:pPr>
            <a:r>
              <a:rPr kumimoji="1" lang="en-US" altLang="zh-CN">
                <a:latin typeface="Times New Roman" panose="02020603050405020304" pitchFamily="18" charset="0"/>
              </a:rPr>
              <a:t>(5) (:=,x,(4))</a:t>
            </a:r>
          </a:p>
          <a:p>
            <a:pPr>
              <a:spcBef>
                <a:spcPct val="20000"/>
              </a:spcBef>
            </a:pPr>
            <a:r>
              <a:rPr kumimoji="1" lang="zh-CN" altLang="en-US">
                <a:latin typeface="Times New Roman" panose="02020603050405020304" pitchFamily="18" charset="0"/>
              </a:rPr>
              <a:t>其中，三元式</a:t>
            </a:r>
            <a:r>
              <a:rPr kumimoji="1" lang="en-US" altLang="zh-CN">
                <a:latin typeface="Times New Roman" panose="02020603050405020304" pitchFamily="18" charset="0"/>
              </a:rPr>
              <a:t>(1)</a:t>
            </a:r>
            <a:r>
              <a:rPr kumimoji="1" lang="zh-CN" altLang="en-US">
                <a:latin typeface="Times New Roman" panose="02020603050405020304" pitchFamily="18" charset="0"/>
              </a:rPr>
              <a:t>和</a:t>
            </a:r>
            <a:r>
              <a:rPr kumimoji="1" lang="en-US" altLang="zh-CN">
                <a:latin typeface="Times New Roman" panose="02020603050405020304" pitchFamily="18" charset="0"/>
              </a:rPr>
              <a:t>(3)</a:t>
            </a:r>
            <a:r>
              <a:rPr kumimoji="1" lang="zh-CN" altLang="en-US">
                <a:latin typeface="Times New Roman" panose="02020603050405020304" pitchFamily="18" charset="0"/>
              </a:rPr>
              <a:t>完全一样，</a:t>
            </a:r>
          </a:p>
          <a:p>
            <a:pPr>
              <a:spcBef>
                <a:spcPct val="20000"/>
              </a:spcBef>
            </a:pPr>
            <a:r>
              <a:rPr kumimoji="1" lang="zh-CN" altLang="en-US">
                <a:latin typeface="Times New Roman" panose="02020603050405020304" pitchFamily="18" charset="0"/>
              </a:rPr>
              <a:t>但是不能将</a:t>
            </a:r>
            <a:r>
              <a:rPr kumimoji="1" lang="en-US" altLang="zh-CN">
                <a:latin typeface="Times New Roman" panose="02020603050405020304" pitchFamily="18" charset="0"/>
              </a:rPr>
              <a:t>(3)</a:t>
            </a:r>
            <a:r>
              <a:rPr kumimoji="1" lang="zh-CN" altLang="en-US">
                <a:latin typeface="Times New Roman" panose="02020603050405020304" pitchFamily="18" charset="0"/>
              </a:rPr>
              <a:t>省去。 </a:t>
            </a:r>
          </a:p>
        </p:txBody>
      </p:sp>
    </p:spTree>
    <p:extLst>
      <p:ext uri="{BB962C8B-B14F-4D97-AF65-F5344CB8AC3E}">
        <p14:creationId xmlns:p14="http://schemas.microsoft.com/office/powerpoint/2010/main" val="6409617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51619"/>
                                        </p:tgtEl>
                                        <p:attrNameLst>
                                          <p:attrName>style.visibility</p:attrName>
                                        </p:attrNameLst>
                                      </p:cBhvr>
                                      <p:to>
                                        <p:strVal val="visible"/>
                                      </p:to>
                                    </p:set>
                                    <p:anim calcmode="lin" valueType="num">
                                      <p:cBhvr additive="base">
                                        <p:cTn id="7" dur="500" fill="hold"/>
                                        <p:tgtEl>
                                          <p:spTgt spid="751619"/>
                                        </p:tgtEl>
                                        <p:attrNameLst>
                                          <p:attrName>ppt_x</p:attrName>
                                        </p:attrNameLst>
                                      </p:cBhvr>
                                      <p:tavLst>
                                        <p:tav tm="0">
                                          <p:val>
                                            <p:strVal val="0-#ppt_w/2"/>
                                          </p:val>
                                        </p:tav>
                                        <p:tav tm="100000">
                                          <p:val>
                                            <p:strVal val="#ppt_x"/>
                                          </p:val>
                                        </p:tav>
                                      </p:tavLst>
                                    </p:anim>
                                    <p:anim calcmode="lin" valueType="num">
                                      <p:cBhvr additive="base">
                                        <p:cTn id="8" dur="500" fill="hold"/>
                                        <p:tgtEl>
                                          <p:spTgt spid="751619"/>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51621"/>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751620"/>
                                        </p:tgtEl>
                                        <p:attrNameLst>
                                          <p:attrName>style.visibility</p:attrName>
                                        </p:attrNameLst>
                                      </p:cBhvr>
                                      <p:to>
                                        <p:strVal val="visible"/>
                                      </p:to>
                                    </p:set>
                                    <p:anim calcmode="lin" valueType="num">
                                      <p:cBhvr additive="base">
                                        <p:cTn id="17" dur="500" fill="hold"/>
                                        <p:tgtEl>
                                          <p:spTgt spid="751620"/>
                                        </p:tgtEl>
                                        <p:attrNameLst>
                                          <p:attrName>ppt_x</p:attrName>
                                        </p:attrNameLst>
                                      </p:cBhvr>
                                      <p:tavLst>
                                        <p:tav tm="0">
                                          <p:val>
                                            <p:strVal val="1+#ppt_w/2"/>
                                          </p:val>
                                        </p:tav>
                                        <p:tav tm="100000">
                                          <p:val>
                                            <p:strVal val="#ppt_x"/>
                                          </p:val>
                                        </p:tav>
                                      </p:tavLst>
                                    </p:anim>
                                    <p:anim calcmode="lin" valueType="num">
                                      <p:cBhvr additive="base">
                                        <p:cTn id="18" dur="500" fill="hold"/>
                                        <p:tgtEl>
                                          <p:spTgt spid="7516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1619" grpId="0" autoUpdateAnimBg="0"/>
      <p:bldP spid="751620" grpId="0" animBg="1" autoUpdateAnimBg="0"/>
      <p:bldP spid="751621"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642" name="Rectangle 2"/>
          <p:cNvSpPr>
            <a:spLocks noGrp="1" noChangeArrowheads="1"/>
          </p:cNvSpPr>
          <p:nvPr>
            <p:ph type="body" idx="1"/>
          </p:nvPr>
        </p:nvSpPr>
        <p:spPr>
          <a:xfrm>
            <a:off x="1981200" y="990600"/>
            <a:ext cx="8229600" cy="4465638"/>
          </a:xfrm>
        </p:spPr>
        <p:txBody>
          <a:bodyPr/>
          <a:lstStyle/>
          <a:p>
            <a:pPr>
              <a:lnSpc>
                <a:spcPct val="90000"/>
              </a:lnSpc>
              <a:buFont typeface="Wingdings" panose="05000000000000000000" pitchFamily="2" charset="2"/>
              <a:buNone/>
            </a:pPr>
            <a:r>
              <a:rPr lang="zh-CN" altLang="en-US" sz="1800">
                <a:latin typeface="Times New Roman" panose="02020603050405020304" pitchFamily="18" charset="0"/>
              </a:rPr>
              <a:t>间接三元式的优点：</a:t>
            </a:r>
          </a:p>
          <a:p>
            <a:pPr>
              <a:lnSpc>
                <a:spcPct val="90000"/>
              </a:lnSpc>
              <a:buFont typeface="Wingdings" panose="05000000000000000000" pitchFamily="2" charset="2"/>
              <a:buNone/>
            </a:pPr>
            <a:r>
              <a:rPr lang="zh-CN" altLang="en-US" sz="1800">
                <a:latin typeface="Times New Roman" panose="02020603050405020304" pitchFamily="18" charset="0"/>
              </a:rPr>
              <a:t>（</a:t>
            </a:r>
            <a:r>
              <a:rPr lang="en-US" altLang="zh-CN" sz="1800">
                <a:latin typeface="Times New Roman" panose="02020603050405020304" pitchFamily="18" charset="0"/>
              </a:rPr>
              <a:t>1</a:t>
            </a:r>
            <a:r>
              <a:rPr lang="zh-CN" altLang="en-US" sz="1800">
                <a:latin typeface="Times New Roman" panose="02020603050405020304" pitchFamily="18" charset="0"/>
              </a:rPr>
              <a:t>）便于代码优化</a:t>
            </a:r>
          </a:p>
          <a:p>
            <a:pPr algn="just">
              <a:lnSpc>
                <a:spcPct val="90000"/>
              </a:lnSpc>
              <a:buFont typeface="Wingdings" panose="05000000000000000000" pitchFamily="2" charset="2"/>
              <a:buNone/>
            </a:pPr>
            <a:r>
              <a:rPr lang="zh-CN" altLang="en-US" sz="1800">
                <a:latin typeface="Times New Roman" panose="02020603050405020304" pitchFamily="18" charset="0"/>
              </a:rPr>
              <a:t>       在进行代码优化时，常常要从中间代码删去一些运算，或者</a:t>
            </a:r>
          </a:p>
          <a:p>
            <a:pPr algn="just">
              <a:lnSpc>
                <a:spcPct val="90000"/>
              </a:lnSpc>
              <a:buFont typeface="Wingdings" panose="05000000000000000000" pitchFamily="2" charset="2"/>
              <a:buNone/>
            </a:pPr>
            <a:r>
              <a:rPr lang="zh-CN" altLang="en-US" sz="1800">
                <a:latin typeface="Times New Roman" panose="02020603050405020304" pitchFamily="18" charset="0"/>
              </a:rPr>
              <a:t>把某些运算移到另外位置上，若采用一般三元式，则由于三元式</a:t>
            </a:r>
          </a:p>
          <a:p>
            <a:pPr algn="just">
              <a:lnSpc>
                <a:spcPct val="90000"/>
              </a:lnSpc>
              <a:buFont typeface="Wingdings" panose="05000000000000000000" pitchFamily="2" charset="2"/>
              <a:buNone/>
            </a:pPr>
            <a:r>
              <a:rPr lang="zh-CN" altLang="en-US" sz="1800">
                <a:latin typeface="Times New Roman" panose="02020603050405020304" pitchFamily="18" charset="0"/>
              </a:rPr>
              <a:t>之间引用太多，很难做到这一点 。</a:t>
            </a:r>
          </a:p>
          <a:p>
            <a:pPr algn="just">
              <a:lnSpc>
                <a:spcPct val="90000"/>
              </a:lnSpc>
              <a:buFont typeface="Wingdings" panose="05000000000000000000" pitchFamily="2" charset="2"/>
              <a:buNone/>
            </a:pPr>
            <a:r>
              <a:rPr lang="zh-CN" altLang="en-US" sz="1800">
                <a:latin typeface="Times New Roman" panose="02020603050405020304" pitchFamily="18" charset="0"/>
              </a:rPr>
              <a:t> （</a:t>
            </a:r>
            <a:r>
              <a:rPr lang="en-US" altLang="zh-CN" sz="1800">
                <a:latin typeface="Times New Roman" panose="02020603050405020304" pitchFamily="18" charset="0"/>
              </a:rPr>
              <a:t>2</a:t>
            </a:r>
            <a:r>
              <a:rPr lang="zh-CN" altLang="en-US" sz="1800">
                <a:latin typeface="Times New Roman" panose="02020603050405020304" pitchFamily="18" charset="0"/>
              </a:rPr>
              <a:t>）节省空间</a:t>
            </a:r>
          </a:p>
          <a:p>
            <a:pPr algn="just">
              <a:lnSpc>
                <a:spcPct val="90000"/>
              </a:lnSpc>
              <a:buFont typeface="Wingdings" panose="05000000000000000000" pitchFamily="2" charset="2"/>
              <a:buNone/>
            </a:pPr>
            <a:r>
              <a:rPr lang="zh-CN" altLang="en-US" sz="1800">
                <a:latin typeface="Times New Roman" panose="02020603050405020304" pitchFamily="18" charset="0"/>
              </a:rPr>
              <a:t>      由于在间接三元式执行表中已经依次列出每次要执行的那个</a:t>
            </a:r>
          </a:p>
          <a:p>
            <a:pPr algn="just">
              <a:lnSpc>
                <a:spcPct val="90000"/>
              </a:lnSpc>
              <a:buFont typeface="Wingdings" panose="05000000000000000000" pitchFamily="2" charset="2"/>
              <a:buNone/>
            </a:pPr>
            <a:r>
              <a:rPr lang="zh-CN" altLang="en-US" sz="1800">
                <a:latin typeface="Times New Roman" panose="02020603050405020304" pitchFamily="18" charset="0"/>
              </a:rPr>
              <a:t>三元式，所以，若有若干个相同三元式，则仅须在三元式表中</a:t>
            </a:r>
          </a:p>
          <a:p>
            <a:pPr algn="just">
              <a:lnSpc>
                <a:spcPct val="90000"/>
              </a:lnSpc>
              <a:buFont typeface="Wingdings" panose="05000000000000000000" pitchFamily="2" charset="2"/>
              <a:buNone/>
            </a:pPr>
            <a:r>
              <a:rPr lang="zh-CN" altLang="en-US" sz="1800">
                <a:latin typeface="Times New Roman" panose="02020603050405020304" pitchFamily="18" charset="0"/>
              </a:rPr>
              <a:t>保存其中之一。如上面赋值语句右部表达式中有两个</a:t>
            </a:r>
            <a:r>
              <a:rPr lang="en-US" altLang="zh-CN" sz="1800">
                <a:latin typeface="Times New Roman" panose="02020603050405020304" pitchFamily="18" charset="0"/>
              </a:rPr>
              <a:t>a*b</a:t>
            </a:r>
            <a:r>
              <a:rPr lang="zh-CN" altLang="en-US" sz="1800">
                <a:latin typeface="Times New Roman" panose="02020603050405020304" pitchFamily="18" charset="0"/>
              </a:rPr>
              <a:t>子表达式，</a:t>
            </a:r>
          </a:p>
          <a:p>
            <a:pPr algn="just">
              <a:lnSpc>
                <a:spcPct val="90000"/>
              </a:lnSpc>
              <a:buFont typeface="Wingdings" panose="05000000000000000000" pitchFamily="2" charset="2"/>
              <a:buNone/>
            </a:pPr>
            <a:r>
              <a:rPr lang="zh-CN" altLang="en-US" sz="1800">
                <a:latin typeface="Times New Roman" panose="02020603050405020304" pitchFamily="18" charset="0"/>
              </a:rPr>
              <a:t>而三元式表中只出现一次</a:t>
            </a:r>
            <a:r>
              <a:rPr lang="en-US" altLang="zh-CN" sz="1800">
                <a:latin typeface="Times New Roman" panose="02020603050405020304" pitchFamily="18" charset="0"/>
              </a:rPr>
              <a:t>(*, a, b) </a:t>
            </a:r>
            <a:r>
              <a:rPr lang="zh-CN" altLang="en-US" sz="1800">
                <a:latin typeface="Times New Roman" panose="02020603050405020304" pitchFamily="18" charset="0"/>
              </a:rPr>
              <a:t>。</a:t>
            </a:r>
          </a:p>
        </p:txBody>
      </p:sp>
      <p:sp>
        <p:nvSpPr>
          <p:cNvPr id="752643" name="Text Box 3"/>
          <p:cNvSpPr txBox="1">
            <a:spLocks noChangeArrowheads="1"/>
          </p:cNvSpPr>
          <p:nvPr/>
        </p:nvSpPr>
        <p:spPr bwMode="auto">
          <a:xfrm>
            <a:off x="2209800" y="4800601"/>
            <a:ext cx="7042150" cy="100647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kumimoji="1" lang="zh-CN" altLang="en-US" sz="2000">
                <a:latin typeface="Tahoma" panose="020B0604030504040204" pitchFamily="34" charset="0"/>
              </a:rPr>
              <a:t>对于间接三元式表示，语义子程序应增添产生执行表的动作。</a:t>
            </a:r>
          </a:p>
          <a:p>
            <a:pPr>
              <a:spcBef>
                <a:spcPct val="0"/>
              </a:spcBef>
              <a:buFontTx/>
              <a:buNone/>
            </a:pPr>
            <a:r>
              <a:rPr kumimoji="1" lang="zh-CN" altLang="en-US" sz="2000">
                <a:latin typeface="Tahoma" panose="020B0604030504040204" pitchFamily="34" charset="0"/>
              </a:rPr>
              <a:t>在填写三元式表时，应首先看</a:t>
            </a:r>
            <a:r>
              <a:rPr kumimoji="1" lang="zh-CN" altLang="en-US" sz="2000"/>
              <a:t>一下此三元式是否在其中，</a:t>
            </a:r>
          </a:p>
          <a:p>
            <a:pPr>
              <a:spcBef>
                <a:spcPct val="0"/>
              </a:spcBef>
              <a:buFontTx/>
              <a:buNone/>
            </a:pPr>
            <a:r>
              <a:rPr kumimoji="1" lang="zh-CN" altLang="en-US" sz="2000"/>
              <a:t>如已在其中，则无需填入。</a:t>
            </a:r>
            <a:r>
              <a:rPr kumimoji="1" lang="zh-CN" altLang="en-US" sz="2000">
                <a:latin typeface="Tahoma" panose="020B0604030504040204" pitchFamily="34" charset="0"/>
              </a:rPr>
              <a:t> </a:t>
            </a:r>
          </a:p>
        </p:txBody>
      </p:sp>
    </p:spTree>
    <p:extLst>
      <p:ext uri="{BB962C8B-B14F-4D97-AF65-F5344CB8AC3E}">
        <p14:creationId xmlns:p14="http://schemas.microsoft.com/office/powerpoint/2010/main" val="369124073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52643"/>
                                        </p:tgtEl>
                                        <p:attrNameLst>
                                          <p:attrName>style.visibility</p:attrName>
                                        </p:attrNameLst>
                                      </p:cBhvr>
                                      <p:to>
                                        <p:strVal val="visible"/>
                                      </p:to>
                                    </p:set>
                                    <p:anim calcmode="lin" valueType="num">
                                      <p:cBhvr additive="base">
                                        <p:cTn id="7" dur="500" fill="hold"/>
                                        <p:tgtEl>
                                          <p:spTgt spid="752643"/>
                                        </p:tgtEl>
                                        <p:attrNameLst>
                                          <p:attrName>ppt_x</p:attrName>
                                        </p:attrNameLst>
                                      </p:cBhvr>
                                      <p:tavLst>
                                        <p:tav tm="0">
                                          <p:val>
                                            <p:strVal val="0-#ppt_w/2"/>
                                          </p:val>
                                        </p:tav>
                                        <p:tav tm="100000">
                                          <p:val>
                                            <p:strVal val="#ppt_x"/>
                                          </p:val>
                                        </p:tav>
                                      </p:tavLst>
                                    </p:anim>
                                    <p:anim calcmode="lin" valueType="num">
                                      <p:cBhvr additive="base">
                                        <p:cTn id="8" dur="500" fill="hold"/>
                                        <p:tgtEl>
                                          <p:spTgt spid="7526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2643" grpId="0" animBg="1"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1203" name="Text Box 3"/>
          <p:cNvSpPr txBox="1">
            <a:spLocks noChangeArrowheads="1"/>
          </p:cNvSpPr>
          <p:nvPr/>
        </p:nvSpPr>
        <p:spPr bwMode="auto">
          <a:xfrm>
            <a:off x="2063750" y="1773238"/>
            <a:ext cx="8001000" cy="429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3600">
                <a:solidFill>
                  <a:srgbClr val="FF3399"/>
                </a:solidFill>
                <a:effectLst>
                  <a:outerShdw blurRad="38100" dist="38100" dir="2700000" algn="tl">
                    <a:srgbClr val="000000"/>
                  </a:outerShdw>
                </a:effectLst>
              </a:rPr>
              <a:t>§5.1 </a:t>
            </a:r>
            <a:r>
              <a:rPr kumimoji="1" lang="zh-CN" altLang="en-US" sz="3600">
                <a:solidFill>
                  <a:srgbClr val="FF3399"/>
                </a:solidFill>
                <a:effectLst>
                  <a:outerShdw blurRad="38100" dist="38100" dir="2700000" algn="tl">
                    <a:srgbClr val="000000"/>
                  </a:outerShdw>
                </a:effectLst>
              </a:rPr>
              <a:t>语法制导翻译概述</a:t>
            </a:r>
            <a:endParaRPr kumimoji="1" lang="zh-CN" altLang="en-US" sz="2400">
              <a:effectLst>
                <a:outerShdw blurRad="38100" dist="38100" dir="2700000" algn="tl">
                  <a:srgbClr val="000000"/>
                </a:outerShdw>
              </a:effectLst>
            </a:endParaRPr>
          </a:p>
          <a:p>
            <a:pPr algn="just">
              <a:spcBef>
                <a:spcPct val="0"/>
              </a:spcBef>
              <a:buFontTx/>
              <a:buNone/>
            </a:pPr>
            <a:r>
              <a:rPr kumimoji="1" lang="zh-CN" altLang="en-US" sz="2000">
                <a:effectLst>
                  <a:outerShdw blurRad="38100" dist="38100" dir="2700000" algn="tl">
                    <a:srgbClr val="000000"/>
                  </a:outerShdw>
                </a:effectLst>
              </a:rPr>
              <a:t>  </a:t>
            </a:r>
          </a:p>
          <a:p>
            <a:pPr algn="just">
              <a:spcBef>
                <a:spcPct val="0"/>
              </a:spcBef>
              <a:buFontTx/>
              <a:buNone/>
            </a:pPr>
            <a:r>
              <a:rPr kumimoji="1" lang="zh-CN" altLang="en-US" sz="2000">
                <a:effectLst>
                  <a:outerShdw blurRad="38100" dist="38100" dir="2700000" algn="tl">
                    <a:srgbClr val="000000"/>
                  </a:outerShdw>
                </a:effectLst>
              </a:rPr>
              <a:t>        在前面我们已经讨论了词法分析和语法分析，一个程序成功地通过词法分析和语法分析，只能说明它是一个合法程序，但是对程序内部的</a:t>
            </a:r>
            <a:r>
              <a:rPr kumimoji="1" lang="zh-CN" altLang="en-US" sz="2000">
                <a:solidFill>
                  <a:schemeClr val="tx2"/>
                </a:solidFill>
                <a:effectLst>
                  <a:outerShdw blurRad="38100" dist="38100" dir="2700000" algn="tl">
                    <a:srgbClr val="000000"/>
                  </a:outerShdw>
                </a:effectLst>
              </a:rPr>
              <a:t>逻辑含义</a:t>
            </a:r>
            <a:r>
              <a:rPr kumimoji="1" lang="zh-CN" altLang="en-US" sz="2000">
                <a:effectLst>
                  <a:outerShdw blurRad="38100" dist="38100" dir="2700000" algn="tl">
                    <a:srgbClr val="000000"/>
                  </a:outerShdw>
                </a:effectLst>
              </a:rPr>
              <a:t>并未加以考虑，从整个编译程序来看，词法分析和语法分析仅仅是编译程序的一部分，编译程序最终的目的是将源程序翻译成可供计算机直接执行的目标程序。</a:t>
            </a:r>
          </a:p>
          <a:p>
            <a:pPr algn="just">
              <a:spcBef>
                <a:spcPct val="0"/>
              </a:spcBef>
              <a:buFontTx/>
              <a:buNone/>
            </a:pPr>
            <a:r>
              <a:rPr kumimoji="1" lang="zh-CN" altLang="en-US" sz="2000">
                <a:effectLst>
                  <a:outerShdw blurRad="38100" dist="38100" dir="2700000" algn="tl">
                    <a:srgbClr val="000000"/>
                  </a:outerShdw>
                </a:effectLst>
                <a:cs typeface="Courier New" panose="02070309020205020404" pitchFamily="49" charset="0"/>
              </a:rPr>
              <a:t>        在某些编译程序中，是直接生成</a:t>
            </a:r>
            <a:r>
              <a:rPr kumimoji="1" lang="zh-CN" altLang="en-US" sz="2000">
                <a:solidFill>
                  <a:schemeClr val="tx2"/>
                </a:solidFill>
                <a:effectLst>
                  <a:outerShdw blurRad="38100" dist="38100" dir="2700000" algn="tl">
                    <a:srgbClr val="000000"/>
                  </a:outerShdw>
                </a:effectLst>
                <a:cs typeface="Courier New" panose="02070309020205020404" pitchFamily="49" charset="0"/>
              </a:rPr>
              <a:t>机器语言</a:t>
            </a:r>
            <a:r>
              <a:rPr kumimoji="1" lang="zh-CN" altLang="en-US" sz="2000">
                <a:effectLst>
                  <a:outerShdw blurRad="38100" dist="38100" dir="2700000" algn="tl">
                    <a:srgbClr val="000000"/>
                  </a:outerShdw>
                </a:effectLst>
                <a:cs typeface="Courier New" panose="02070309020205020404" pitchFamily="49" charset="0"/>
              </a:rPr>
              <a:t>或</a:t>
            </a:r>
            <a:r>
              <a:rPr kumimoji="1" lang="zh-CN" altLang="en-US" sz="2000">
                <a:solidFill>
                  <a:schemeClr val="tx2"/>
                </a:solidFill>
                <a:effectLst>
                  <a:outerShdw blurRad="38100" dist="38100" dir="2700000" algn="tl">
                    <a:srgbClr val="000000"/>
                  </a:outerShdw>
                </a:effectLst>
                <a:cs typeface="Courier New" panose="02070309020205020404" pitchFamily="49" charset="0"/>
              </a:rPr>
              <a:t>汇编语言</a:t>
            </a:r>
            <a:r>
              <a:rPr kumimoji="1" lang="zh-CN" altLang="en-US" sz="2000">
                <a:effectLst>
                  <a:outerShdw blurRad="38100" dist="38100" dir="2700000" algn="tl">
                    <a:srgbClr val="000000"/>
                  </a:outerShdw>
                </a:effectLst>
                <a:cs typeface="Courier New" panose="02070309020205020404" pitchFamily="49" charset="0"/>
              </a:rPr>
              <a:t>形式的目标</a:t>
            </a:r>
            <a:r>
              <a:rPr kumimoji="1" lang="zh-CN" altLang="en-US" sz="2000">
                <a:effectLst>
                  <a:outerShdw blurRad="38100" dist="38100" dir="2700000" algn="tl">
                    <a:srgbClr val="000000"/>
                  </a:outerShdw>
                </a:effectLst>
              </a:rPr>
              <a:t>代码；有些编译程序是把源程序翻译为某种形式</a:t>
            </a:r>
            <a:r>
              <a:rPr kumimoji="1" lang="zh-CN" altLang="en-US" sz="2000">
                <a:solidFill>
                  <a:schemeClr val="tx2"/>
                </a:solidFill>
                <a:effectLst>
                  <a:outerShdw blurRad="38100" dist="38100" dir="2700000" algn="tl">
                    <a:srgbClr val="000000"/>
                  </a:outerShdw>
                </a:effectLst>
              </a:rPr>
              <a:t>中间语言代码</a:t>
            </a:r>
            <a:r>
              <a:rPr kumimoji="1" lang="zh-CN" altLang="en-US" sz="2000">
                <a:effectLst>
                  <a:outerShdw blurRad="38100" dist="38100" dir="2700000" algn="tl">
                    <a:srgbClr val="000000"/>
                  </a:outerShdw>
                </a:effectLst>
              </a:rPr>
              <a:t>，然后</a:t>
            </a:r>
          </a:p>
          <a:p>
            <a:pPr algn="just">
              <a:spcBef>
                <a:spcPct val="0"/>
              </a:spcBef>
              <a:buFontTx/>
              <a:buNone/>
            </a:pPr>
            <a:r>
              <a:rPr kumimoji="1" lang="zh-CN" altLang="en-US" sz="2000">
                <a:effectLst>
                  <a:outerShdw blurRad="38100" dist="38100" dir="2700000" algn="tl">
                    <a:srgbClr val="000000"/>
                  </a:outerShdw>
                </a:effectLst>
              </a:rPr>
              <a:t>再把中间语言代码翻译为目标代码。</a:t>
            </a:r>
          </a:p>
          <a:p>
            <a:pPr algn="just">
              <a:spcBef>
                <a:spcPct val="0"/>
              </a:spcBef>
              <a:buFontTx/>
              <a:buNone/>
            </a:pPr>
            <a:r>
              <a:rPr kumimoji="1" lang="zh-CN" altLang="en-US" sz="2000">
                <a:effectLst>
                  <a:outerShdw blurRad="38100" dist="38100" dir="2700000" algn="tl">
                    <a:srgbClr val="000000"/>
                  </a:outerShdw>
                </a:effectLst>
              </a:rPr>
              <a:t>        下面就来介绍一种语法制导翻译方法，这种方法先将源程序单词序列翻译成中间语言，然后再将中间语言翻译成目标程序。那么，什么叫语法制导翻译呢？  </a:t>
            </a:r>
          </a:p>
        </p:txBody>
      </p:sp>
      <p:sp>
        <p:nvSpPr>
          <p:cNvPr id="2" name="标题 1"/>
          <p:cNvSpPr>
            <a:spLocks noGrp="1"/>
          </p:cNvSpPr>
          <p:nvPr>
            <p:ph type="title"/>
          </p:nvPr>
        </p:nvSpPr>
        <p:spPr/>
        <p:txBody>
          <a:bodyPr/>
          <a:lstStyle/>
          <a:p>
            <a:endParaRPr lang="zh-CN" altLang="en-US"/>
          </a:p>
        </p:txBody>
      </p:sp>
    </p:spTree>
    <p:extLst>
      <p:ext uri="{BB962C8B-B14F-4D97-AF65-F5344CB8AC3E}">
        <p14:creationId xmlns:p14="http://schemas.microsoft.com/office/powerpoint/2010/main" val="262048436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714" name="Rectangle 2"/>
          <p:cNvSpPr>
            <a:spLocks noGrp="1" noChangeArrowheads="1"/>
          </p:cNvSpPr>
          <p:nvPr>
            <p:ph type="body" idx="1"/>
          </p:nvPr>
        </p:nvSpPr>
        <p:spPr>
          <a:xfrm>
            <a:off x="2133600" y="685801"/>
            <a:ext cx="8345488" cy="3895725"/>
          </a:xfrm>
        </p:spPr>
        <p:txBody>
          <a:bodyPr/>
          <a:lstStyle/>
          <a:p>
            <a:pPr>
              <a:lnSpc>
                <a:spcPct val="90000"/>
              </a:lnSpc>
              <a:spcBef>
                <a:spcPct val="0"/>
              </a:spcBef>
              <a:buFontTx/>
              <a:buNone/>
            </a:pPr>
            <a:r>
              <a:rPr kumimoji="1" lang="en-US" altLang="zh-CN" sz="3600" b="1" dirty="0">
                <a:solidFill>
                  <a:srgbClr val="FF3399"/>
                </a:solidFill>
                <a:latin typeface="Times New Roman" panose="02020603050405020304" pitchFamily="18" charset="0"/>
              </a:rPr>
              <a:t>§5.2 </a:t>
            </a:r>
            <a:r>
              <a:rPr kumimoji="1" lang="zh-CN" altLang="en-US" sz="3600" b="1" dirty="0">
                <a:solidFill>
                  <a:srgbClr val="FF3399"/>
                </a:solidFill>
                <a:latin typeface="Times New Roman" panose="02020603050405020304" pitchFamily="18" charset="0"/>
              </a:rPr>
              <a:t>中间语言</a:t>
            </a:r>
          </a:p>
          <a:p>
            <a:pPr>
              <a:lnSpc>
                <a:spcPct val="90000"/>
              </a:lnSpc>
              <a:spcBef>
                <a:spcPct val="0"/>
              </a:spcBef>
              <a:buFontTx/>
              <a:buNone/>
            </a:pPr>
            <a:r>
              <a:rPr lang="zh-CN" altLang="en-US" sz="2000" b="1" dirty="0">
                <a:latin typeface="Times New Roman" panose="02020603050405020304" pitchFamily="18" charset="0"/>
              </a:rPr>
              <a:t>      </a:t>
            </a:r>
            <a:r>
              <a:rPr lang="zh-CN" altLang="en-US" sz="3200" b="1" dirty="0">
                <a:solidFill>
                  <a:srgbClr val="C00000"/>
                </a:solidFill>
                <a:latin typeface="Times New Roman" panose="02020603050405020304" pitchFamily="18" charset="0"/>
              </a:rPr>
              <a:t>四、树形表示</a:t>
            </a:r>
          </a:p>
          <a:p>
            <a:pPr>
              <a:lnSpc>
                <a:spcPct val="90000"/>
              </a:lnSpc>
              <a:buFont typeface="Wingdings" panose="05000000000000000000" pitchFamily="2" charset="2"/>
              <a:buNone/>
            </a:pPr>
            <a:r>
              <a:rPr kumimoji="1" lang="zh-CN" altLang="en-US" dirty="0">
                <a:solidFill>
                  <a:srgbClr val="C00000"/>
                </a:solidFill>
                <a:latin typeface="Times New Roman" panose="02020603050405020304" pitchFamily="18" charset="0"/>
              </a:rPr>
              <a:t>   </a:t>
            </a:r>
            <a:r>
              <a:rPr lang="en-US" altLang="zh-CN" b="1" dirty="0">
                <a:solidFill>
                  <a:srgbClr val="C00000"/>
                </a:solidFill>
                <a:latin typeface="Times New Roman" panose="02020603050405020304" pitchFamily="18" charset="0"/>
              </a:rPr>
              <a:t>1.  </a:t>
            </a:r>
            <a:r>
              <a:rPr lang="zh-CN" altLang="en-US" b="1" dirty="0">
                <a:solidFill>
                  <a:srgbClr val="C00000"/>
                </a:solidFill>
                <a:latin typeface="Times New Roman" panose="02020603050405020304" pitchFamily="18" charset="0"/>
              </a:rPr>
              <a:t>表示方法</a:t>
            </a:r>
          </a:p>
          <a:p>
            <a:pPr>
              <a:lnSpc>
                <a:spcPct val="90000"/>
              </a:lnSpc>
              <a:buFont typeface="Wingdings" panose="05000000000000000000" pitchFamily="2" charset="2"/>
              <a:buNone/>
            </a:pPr>
            <a:r>
              <a:rPr lang="zh-CN" altLang="en-US" sz="1800" dirty="0">
                <a:latin typeface="Times New Roman" panose="02020603050405020304" pitchFamily="18" charset="0"/>
              </a:rPr>
              <a:t>我们可以用树形数据结构来表示一个表达式或语句 。</a:t>
            </a:r>
          </a:p>
          <a:p>
            <a:pPr algn="just">
              <a:lnSpc>
                <a:spcPct val="90000"/>
              </a:lnSpc>
              <a:buFont typeface="Wingdings" panose="05000000000000000000" pitchFamily="2" charset="2"/>
              <a:buNone/>
            </a:pPr>
            <a:r>
              <a:rPr lang="zh-CN" altLang="en-US" sz="1800" dirty="0">
                <a:latin typeface="Times New Roman" panose="02020603050405020304" pitchFamily="18" charset="0"/>
              </a:rPr>
              <a:t>在树表示中，叶子结点表示运算对象，即常量或变量，其它结点</a:t>
            </a:r>
          </a:p>
          <a:p>
            <a:pPr algn="just">
              <a:lnSpc>
                <a:spcPct val="90000"/>
              </a:lnSpc>
              <a:buFont typeface="Wingdings" panose="05000000000000000000" pitchFamily="2" charset="2"/>
              <a:buNone/>
            </a:pPr>
            <a:r>
              <a:rPr lang="zh-CN" altLang="en-US" sz="1800" dirty="0">
                <a:latin typeface="Times New Roman" panose="02020603050405020304" pitchFamily="18" charset="0"/>
              </a:rPr>
              <a:t>表示运算符，如表达式</a:t>
            </a:r>
          </a:p>
          <a:p>
            <a:pPr algn="just">
              <a:lnSpc>
                <a:spcPct val="90000"/>
              </a:lnSpc>
              <a:buFont typeface="Wingdings" panose="05000000000000000000" pitchFamily="2" charset="2"/>
              <a:buNone/>
            </a:pPr>
            <a:r>
              <a:rPr lang="zh-CN" altLang="en-US" sz="1800" dirty="0">
                <a:latin typeface="Times New Roman" panose="02020603050405020304" pitchFamily="18" charset="0"/>
              </a:rPr>
              <a:t> </a:t>
            </a:r>
            <a:r>
              <a:rPr lang="en-US" altLang="zh-CN" sz="1800" dirty="0" err="1">
                <a:latin typeface="Times New Roman" panose="02020603050405020304" pitchFamily="18" charset="0"/>
              </a:rPr>
              <a:t>a+b</a:t>
            </a:r>
            <a:r>
              <a:rPr lang="en-US" altLang="zh-CN" sz="1800" dirty="0">
                <a:latin typeface="Times New Roman" panose="02020603050405020304" pitchFamily="18" charset="0"/>
              </a:rPr>
              <a:t>, a-b, -a</a:t>
            </a:r>
          </a:p>
          <a:p>
            <a:pPr algn="just">
              <a:lnSpc>
                <a:spcPct val="90000"/>
              </a:lnSpc>
              <a:buFont typeface="Wingdings" panose="05000000000000000000" pitchFamily="2" charset="2"/>
              <a:buNone/>
            </a:pPr>
            <a:r>
              <a:rPr lang="zh-CN" altLang="en-US" sz="1800" dirty="0">
                <a:latin typeface="Times New Roman" panose="02020603050405020304" pitchFamily="18" charset="0"/>
              </a:rPr>
              <a:t>的树表示分别定义为：</a:t>
            </a:r>
          </a:p>
        </p:txBody>
      </p:sp>
      <p:sp>
        <p:nvSpPr>
          <p:cNvPr id="755715" name="Text Box 3"/>
          <p:cNvSpPr txBox="1">
            <a:spLocks noChangeArrowheads="1"/>
          </p:cNvSpPr>
          <p:nvPr/>
        </p:nvSpPr>
        <p:spPr bwMode="auto">
          <a:xfrm>
            <a:off x="3721100" y="4797426"/>
            <a:ext cx="5032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a:t>
            </a:r>
          </a:p>
        </p:txBody>
      </p:sp>
      <p:sp>
        <p:nvSpPr>
          <p:cNvPr id="755716" name="Line 4"/>
          <p:cNvSpPr>
            <a:spLocks noChangeShapeType="1"/>
          </p:cNvSpPr>
          <p:nvPr/>
        </p:nvSpPr>
        <p:spPr bwMode="auto">
          <a:xfrm flipH="1">
            <a:off x="3360739" y="5157788"/>
            <a:ext cx="503237"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5717" name="Line 5"/>
          <p:cNvSpPr>
            <a:spLocks noChangeShapeType="1"/>
          </p:cNvSpPr>
          <p:nvPr/>
        </p:nvSpPr>
        <p:spPr bwMode="auto">
          <a:xfrm>
            <a:off x="4008438" y="5157788"/>
            <a:ext cx="576262"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5718" name="Text Box 6"/>
          <p:cNvSpPr txBox="1">
            <a:spLocks noChangeArrowheads="1"/>
          </p:cNvSpPr>
          <p:nvPr/>
        </p:nvSpPr>
        <p:spPr bwMode="auto">
          <a:xfrm>
            <a:off x="3000375" y="5583238"/>
            <a:ext cx="503238"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a:t>
            </a:r>
          </a:p>
        </p:txBody>
      </p:sp>
      <p:sp>
        <p:nvSpPr>
          <p:cNvPr id="755719" name="Text Box 7"/>
          <p:cNvSpPr txBox="1">
            <a:spLocks noChangeArrowheads="1"/>
          </p:cNvSpPr>
          <p:nvPr/>
        </p:nvSpPr>
        <p:spPr bwMode="auto">
          <a:xfrm>
            <a:off x="4440239" y="5583238"/>
            <a:ext cx="503237"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b</a:t>
            </a:r>
          </a:p>
        </p:txBody>
      </p:sp>
      <p:sp>
        <p:nvSpPr>
          <p:cNvPr id="755720" name="Text Box 8"/>
          <p:cNvSpPr txBox="1">
            <a:spLocks noChangeArrowheads="1"/>
          </p:cNvSpPr>
          <p:nvPr/>
        </p:nvSpPr>
        <p:spPr bwMode="auto">
          <a:xfrm>
            <a:off x="6026150" y="4724401"/>
            <a:ext cx="5032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sz="2000">
                <a:effectLst>
                  <a:outerShdw blurRad="38100" dist="38100" dir="2700000" algn="tl">
                    <a:srgbClr val="000000"/>
                  </a:outerShdw>
                </a:effectLst>
                <a:latin typeface="Arial" panose="020B0604020202020204" pitchFamily="34" charset="0"/>
              </a:rPr>
              <a:t>－</a:t>
            </a:r>
          </a:p>
        </p:txBody>
      </p:sp>
      <p:sp>
        <p:nvSpPr>
          <p:cNvPr id="755721" name="Line 9"/>
          <p:cNvSpPr>
            <a:spLocks noChangeShapeType="1"/>
          </p:cNvSpPr>
          <p:nvPr/>
        </p:nvSpPr>
        <p:spPr bwMode="auto">
          <a:xfrm flipH="1">
            <a:off x="5665789" y="5084763"/>
            <a:ext cx="503237"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5722" name="Line 10"/>
          <p:cNvSpPr>
            <a:spLocks noChangeShapeType="1"/>
          </p:cNvSpPr>
          <p:nvPr/>
        </p:nvSpPr>
        <p:spPr bwMode="auto">
          <a:xfrm>
            <a:off x="6313488" y="5084763"/>
            <a:ext cx="576262"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5723" name="Text Box 11"/>
          <p:cNvSpPr txBox="1">
            <a:spLocks noChangeArrowheads="1"/>
          </p:cNvSpPr>
          <p:nvPr/>
        </p:nvSpPr>
        <p:spPr bwMode="auto">
          <a:xfrm>
            <a:off x="5305425" y="5510213"/>
            <a:ext cx="503238"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a:t>
            </a:r>
          </a:p>
        </p:txBody>
      </p:sp>
      <p:sp>
        <p:nvSpPr>
          <p:cNvPr id="755724" name="Text Box 12"/>
          <p:cNvSpPr txBox="1">
            <a:spLocks noChangeArrowheads="1"/>
          </p:cNvSpPr>
          <p:nvPr/>
        </p:nvSpPr>
        <p:spPr bwMode="auto">
          <a:xfrm>
            <a:off x="6745289" y="5510213"/>
            <a:ext cx="503237"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b</a:t>
            </a:r>
          </a:p>
        </p:txBody>
      </p:sp>
      <p:sp>
        <p:nvSpPr>
          <p:cNvPr id="755725" name="Text Box 13"/>
          <p:cNvSpPr txBox="1">
            <a:spLocks noChangeArrowheads="1"/>
          </p:cNvSpPr>
          <p:nvPr/>
        </p:nvSpPr>
        <p:spPr bwMode="auto">
          <a:xfrm>
            <a:off x="7826375" y="4687889"/>
            <a:ext cx="5032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sz="2000">
                <a:effectLst>
                  <a:outerShdw blurRad="38100" dist="38100" dir="2700000" algn="tl">
                    <a:srgbClr val="000000"/>
                  </a:outerShdw>
                </a:effectLst>
                <a:latin typeface="Arial" panose="020B0604020202020204" pitchFamily="34" charset="0"/>
              </a:rPr>
              <a:t>－</a:t>
            </a:r>
          </a:p>
        </p:txBody>
      </p:sp>
      <p:sp>
        <p:nvSpPr>
          <p:cNvPr id="755726" name="Line 14"/>
          <p:cNvSpPr>
            <a:spLocks noChangeShapeType="1"/>
          </p:cNvSpPr>
          <p:nvPr/>
        </p:nvSpPr>
        <p:spPr bwMode="auto">
          <a:xfrm>
            <a:off x="8113713" y="5013325"/>
            <a:ext cx="0" cy="503238"/>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5727" name="Text Box 15"/>
          <p:cNvSpPr txBox="1">
            <a:spLocks noChangeArrowheads="1"/>
          </p:cNvSpPr>
          <p:nvPr/>
        </p:nvSpPr>
        <p:spPr bwMode="auto">
          <a:xfrm>
            <a:off x="7824789" y="5445126"/>
            <a:ext cx="50323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a:t>
            </a:r>
          </a:p>
        </p:txBody>
      </p:sp>
    </p:spTree>
    <p:extLst>
      <p:ext uri="{BB962C8B-B14F-4D97-AF65-F5344CB8AC3E}">
        <p14:creationId xmlns:p14="http://schemas.microsoft.com/office/powerpoint/2010/main" val="146965390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738" name="Rectangle 2"/>
          <p:cNvSpPr>
            <a:spLocks noGrp="1" noChangeArrowheads="1"/>
          </p:cNvSpPr>
          <p:nvPr>
            <p:ph type="body" idx="1"/>
          </p:nvPr>
        </p:nvSpPr>
        <p:spPr>
          <a:xfrm>
            <a:off x="1970088" y="404813"/>
            <a:ext cx="8229600" cy="1230312"/>
          </a:xfrm>
        </p:spPr>
        <p:txBody>
          <a:bodyPr/>
          <a:lstStyle/>
          <a:p>
            <a:pPr>
              <a:buFont typeface="Wingdings" panose="05000000000000000000" pitchFamily="2" charset="2"/>
              <a:buNone/>
            </a:pPr>
            <a:r>
              <a:rPr lang="en-US" altLang="zh-CN" sz="2000">
                <a:latin typeface="Times New Roman" panose="02020603050405020304" pitchFamily="18" charset="0"/>
              </a:rPr>
              <a:t>   </a:t>
            </a:r>
            <a:r>
              <a:rPr lang="zh-CN" altLang="en-US" sz="2000">
                <a:latin typeface="Times New Roman" panose="02020603050405020304" pitchFamily="18" charset="0"/>
              </a:rPr>
              <a:t>双目运算对应二叉树，多目运算对应多叉树，单目运算对应单叉树 。</a:t>
            </a:r>
          </a:p>
          <a:p>
            <a:pPr>
              <a:buFont typeface="Wingdings" panose="05000000000000000000" pitchFamily="2" charset="2"/>
              <a:buNone/>
            </a:pPr>
            <a:r>
              <a:rPr lang="zh-CN" altLang="en-US" sz="2000">
                <a:latin typeface="Times New Roman" panose="02020603050405020304" pitchFamily="18" charset="0"/>
              </a:rPr>
              <a:t>   如表达式</a:t>
            </a:r>
            <a:r>
              <a:rPr lang="en-US" altLang="zh-CN" sz="2000">
                <a:latin typeface="Times New Roman" panose="02020603050405020304" pitchFamily="18" charset="0"/>
              </a:rPr>
              <a:t>a*b-(c+d)/(e-f)</a:t>
            </a:r>
            <a:r>
              <a:rPr lang="zh-CN" altLang="en-US" sz="2000">
                <a:latin typeface="Times New Roman" panose="02020603050405020304" pitchFamily="18" charset="0"/>
              </a:rPr>
              <a:t>的二叉树如下图：</a:t>
            </a:r>
          </a:p>
        </p:txBody>
      </p:sp>
      <p:sp>
        <p:nvSpPr>
          <p:cNvPr id="756739" name="Text Box 3"/>
          <p:cNvSpPr txBox="1">
            <a:spLocks noChangeArrowheads="1"/>
          </p:cNvSpPr>
          <p:nvPr/>
        </p:nvSpPr>
        <p:spPr bwMode="auto">
          <a:xfrm>
            <a:off x="2063750" y="6092826"/>
            <a:ext cx="774065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000" dirty="0">
                <a:latin typeface="Tahoma" panose="020B0604030504040204" pitchFamily="34" charset="0"/>
              </a:rPr>
              <a:t>后序遍历上述二叉树便得到该表达式的逆波兰表示为  </a:t>
            </a:r>
            <a:r>
              <a:rPr kumimoji="1" lang="en-US" altLang="zh-CN" sz="2000" dirty="0">
                <a:latin typeface="Tahoma" panose="020B0604030504040204" pitchFamily="34" charset="0"/>
              </a:rPr>
              <a:t>ab*</a:t>
            </a:r>
            <a:r>
              <a:rPr kumimoji="1" lang="en-US" altLang="zh-CN" sz="2000" dirty="0" err="1">
                <a:latin typeface="Tahoma" panose="020B0604030504040204" pitchFamily="34" charset="0"/>
              </a:rPr>
              <a:t>cd+ef</a:t>
            </a:r>
            <a:r>
              <a:rPr kumimoji="1" lang="en-US" altLang="zh-CN" sz="2000" dirty="0">
                <a:latin typeface="Tahoma" panose="020B0604030504040204" pitchFamily="34" charset="0"/>
              </a:rPr>
              <a:t>-/-</a:t>
            </a:r>
          </a:p>
        </p:txBody>
      </p:sp>
      <p:sp>
        <p:nvSpPr>
          <p:cNvPr id="756740" name="Text Box 4"/>
          <p:cNvSpPr txBox="1">
            <a:spLocks noChangeArrowheads="1"/>
          </p:cNvSpPr>
          <p:nvPr/>
        </p:nvSpPr>
        <p:spPr bwMode="auto">
          <a:xfrm>
            <a:off x="5519738" y="1773238"/>
            <a:ext cx="8636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a:t>
            </a:r>
          </a:p>
        </p:txBody>
      </p:sp>
      <p:sp>
        <p:nvSpPr>
          <p:cNvPr id="756741" name="Line 5"/>
          <p:cNvSpPr>
            <a:spLocks noChangeShapeType="1"/>
          </p:cNvSpPr>
          <p:nvPr/>
        </p:nvSpPr>
        <p:spPr bwMode="auto">
          <a:xfrm flipH="1">
            <a:off x="5087939" y="2133601"/>
            <a:ext cx="720725" cy="57467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6742" name="Line 6"/>
          <p:cNvSpPr>
            <a:spLocks noChangeShapeType="1"/>
          </p:cNvSpPr>
          <p:nvPr/>
        </p:nvSpPr>
        <p:spPr bwMode="auto">
          <a:xfrm>
            <a:off x="6096001" y="2133601"/>
            <a:ext cx="720725" cy="57467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6743" name="Text Box 7"/>
          <p:cNvSpPr txBox="1">
            <a:spLocks noChangeArrowheads="1"/>
          </p:cNvSpPr>
          <p:nvPr/>
        </p:nvSpPr>
        <p:spPr bwMode="auto">
          <a:xfrm>
            <a:off x="4727575" y="2622551"/>
            <a:ext cx="503238"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800">
                <a:effectLst>
                  <a:outerShdw blurRad="38100" dist="38100" dir="2700000" algn="tl">
                    <a:srgbClr val="000000"/>
                  </a:outerShdw>
                </a:effectLst>
                <a:latin typeface="Arial" panose="020B0604020202020204" pitchFamily="34" charset="0"/>
              </a:rPr>
              <a:t>*</a:t>
            </a:r>
          </a:p>
        </p:txBody>
      </p:sp>
      <p:sp>
        <p:nvSpPr>
          <p:cNvPr id="756744" name="Text Box 8"/>
          <p:cNvSpPr txBox="1">
            <a:spLocks noChangeArrowheads="1"/>
          </p:cNvSpPr>
          <p:nvPr/>
        </p:nvSpPr>
        <p:spPr bwMode="auto">
          <a:xfrm>
            <a:off x="6672264" y="2701926"/>
            <a:ext cx="50323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56745" name="Line 9"/>
          <p:cNvSpPr>
            <a:spLocks noChangeShapeType="1"/>
          </p:cNvSpPr>
          <p:nvPr/>
        </p:nvSpPr>
        <p:spPr bwMode="auto">
          <a:xfrm flipH="1">
            <a:off x="4368800" y="2924175"/>
            <a:ext cx="503238"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6746" name="Line 10"/>
          <p:cNvSpPr>
            <a:spLocks noChangeShapeType="1"/>
          </p:cNvSpPr>
          <p:nvPr/>
        </p:nvSpPr>
        <p:spPr bwMode="auto">
          <a:xfrm>
            <a:off x="5016501" y="2924175"/>
            <a:ext cx="576263"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6747" name="Text Box 11"/>
          <p:cNvSpPr txBox="1">
            <a:spLocks noChangeArrowheads="1"/>
          </p:cNvSpPr>
          <p:nvPr/>
        </p:nvSpPr>
        <p:spPr bwMode="auto">
          <a:xfrm>
            <a:off x="4008439" y="3349626"/>
            <a:ext cx="50323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a:t>
            </a:r>
          </a:p>
        </p:txBody>
      </p:sp>
      <p:sp>
        <p:nvSpPr>
          <p:cNvPr id="756748" name="Text Box 12"/>
          <p:cNvSpPr txBox="1">
            <a:spLocks noChangeArrowheads="1"/>
          </p:cNvSpPr>
          <p:nvPr/>
        </p:nvSpPr>
        <p:spPr bwMode="auto">
          <a:xfrm>
            <a:off x="5448300" y="3349626"/>
            <a:ext cx="503238"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b</a:t>
            </a:r>
          </a:p>
        </p:txBody>
      </p:sp>
      <p:sp>
        <p:nvSpPr>
          <p:cNvPr id="756749" name="Line 13"/>
          <p:cNvSpPr>
            <a:spLocks noChangeShapeType="1"/>
          </p:cNvSpPr>
          <p:nvPr/>
        </p:nvSpPr>
        <p:spPr bwMode="auto">
          <a:xfrm flipH="1">
            <a:off x="6096001" y="3068638"/>
            <a:ext cx="792163" cy="6477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6750" name="Line 14"/>
          <p:cNvSpPr>
            <a:spLocks noChangeShapeType="1"/>
          </p:cNvSpPr>
          <p:nvPr/>
        </p:nvSpPr>
        <p:spPr bwMode="auto">
          <a:xfrm>
            <a:off x="7032625" y="3068638"/>
            <a:ext cx="863600" cy="6477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6751" name="Text Box 15"/>
          <p:cNvSpPr txBox="1">
            <a:spLocks noChangeArrowheads="1"/>
          </p:cNvSpPr>
          <p:nvPr/>
        </p:nvSpPr>
        <p:spPr bwMode="auto">
          <a:xfrm>
            <a:off x="5735639" y="3638551"/>
            <a:ext cx="50323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56752" name="Text Box 16"/>
          <p:cNvSpPr txBox="1">
            <a:spLocks noChangeArrowheads="1"/>
          </p:cNvSpPr>
          <p:nvPr/>
        </p:nvSpPr>
        <p:spPr bwMode="auto">
          <a:xfrm>
            <a:off x="7680325" y="3644901"/>
            <a:ext cx="503238"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zh-CN" altLang="en-US">
                <a:effectLst>
                  <a:outerShdw blurRad="38100" dist="38100" dir="2700000" algn="tl">
                    <a:srgbClr val="000000"/>
                  </a:outerShdw>
                </a:effectLst>
                <a:latin typeface="Arial" panose="020B0604020202020204" pitchFamily="34" charset="0"/>
              </a:rPr>
              <a:t>－</a:t>
            </a:r>
          </a:p>
        </p:txBody>
      </p:sp>
      <p:sp>
        <p:nvSpPr>
          <p:cNvPr id="756753" name="Line 17"/>
          <p:cNvSpPr>
            <a:spLocks noChangeShapeType="1"/>
          </p:cNvSpPr>
          <p:nvPr/>
        </p:nvSpPr>
        <p:spPr bwMode="auto">
          <a:xfrm flipH="1">
            <a:off x="5449889" y="3932238"/>
            <a:ext cx="503237"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6754" name="Line 18"/>
          <p:cNvSpPr>
            <a:spLocks noChangeShapeType="1"/>
          </p:cNvSpPr>
          <p:nvPr/>
        </p:nvSpPr>
        <p:spPr bwMode="auto">
          <a:xfrm>
            <a:off x="6097588" y="3932238"/>
            <a:ext cx="576262"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6755" name="Text Box 19"/>
          <p:cNvSpPr txBox="1">
            <a:spLocks noChangeArrowheads="1"/>
          </p:cNvSpPr>
          <p:nvPr/>
        </p:nvSpPr>
        <p:spPr bwMode="auto">
          <a:xfrm>
            <a:off x="5089525" y="4357688"/>
            <a:ext cx="503238"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c</a:t>
            </a:r>
          </a:p>
        </p:txBody>
      </p:sp>
      <p:sp>
        <p:nvSpPr>
          <p:cNvPr id="756756" name="Text Box 20"/>
          <p:cNvSpPr txBox="1">
            <a:spLocks noChangeArrowheads="1"/>
          </p:cNvSpPr>
          <p:nvPr/>
        </p:nvSpPr>
        <p:spPr bwMode="auto">
          <a:xfrm>
            <a:off x="6529389" y="4357688"/>
            <a:ext cx="503237"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d</a:t>
            </a:r>
          </a:p>
        </p:txBody>
      </p:sp>
      <p:sp>
        <p:nvSpPr>
          <p:cNvPr id="756757" name="Line 21"/>
          <p:cNvSpPr>
            <a:spLocks noChangeShapeType="1"/>
          </p:cNvSpPr>
          <p:nvPr/>
        </p:nvSpPr>
        <p:spPr bwMode="auto">
          <a:xfrm flipH="1">
            <a:off x="7392989" y="3932238"/>
            <a:ext cx="503237"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6758" name="Line 22"/>
          <p:cNvSpPr>
            <a:spLocks noChangeShapeType="1"/>
          </p:cNvSpPr>
          <p:nvPr/>
        </p:nvSpPr>
        <p:spPr bwMode="auto">
          <a:xfrm>
            <a:off x="8040688" y="3932238"/>
            <a:ext cx="576262"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56759" name="Text Box 23"/>
          <p:cNvSpPr txBox="1">
            <a:spLocks noChangeArrowheads="1"/>
          </p:cNvSpPr>
          <p:nvPr/>
        </p:nvSpPr>
        <p:spPr bwMode="auto">
          <a:xfrm>
            <a:off x="7032625" y="4357688"/>
            <a:ext cx="503238"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e</a:t>
            </a:r>
          </a:p>
        </p:txBody>
      </p:sp>
      <p:sp>
        <p:nvSpPr>
          <p:cNvPr id="756760" name="Text Box 24"/>
          <p:cNvSpPr txBox="1">
            <a:spLocks noChangeArrowheads="1"/>
          </p:cNvSpPr>
          <p:nvPr/>
        </p:nvSpPr>
        <p:spPr bwMode="auto">
          <a:xfrm>
            <a:off x="8472489" y="4357688"/>
            <a:ext cx="503237"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f</a:t>
            </a:r>
          </a:p>
        </p:txBody>
      </p:sp>
    </p:spTree>
    <p:extLst>
      <p:ext uri="{BB962C8B-B14F-4D97-AF65-F5344CB8AC3E}">
        <p14:creationId xmlns:p14="http://schemas.microsoft.com/office/powerpoint/2010/main" val="3143045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567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6739"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62" name="Rectangle 2"/>
          <p:cNvSpPr>
            <a:spLocks noGrp="1" noChangeArrowheads="1"/>
          </p:cNvSpPr>
          <p:nvPr>
            <p:ph type="body" idx="1"/>
          </p:nvPr>
        </p:nvSpPr>
        <p:spPr>
          <a:xfrm>
            <a:off x="2514600" y="1295400"/>
            <a:ext cx="7964488" cy="2971800"/>
          </a:xfrm>
        </p:spPr>
        <p:txBody>
          <a:bodyPr/>
          <a:lstStyle/>
          <a:p>
            <a:pPr algn="just">
              <a:buFont typeface="Wingdings" panose="05000000000000000000" pitchFamily="2" charset="2"/>
              <a:buNone/>
            </a:pPr>
            <a:r>
              <a:rPr lang="zh-CN" altLang="en-US" sz="1800">
                <a:latin typeface="Times New Roman" panose="02020603050405020304" pitchFamily="18" charset="0"/>
              </a:rPr>
              <a:t>表达式的三元式可以看作是树的直接表示，图</a:t>
            </a:r>
            <a:r>
              <a:rPr lang="en-US" altLang="zh-CN" sz="1800">
                <a:latin typeface="Times New Roman" panose="02020603050405020304" pitchFamily="18" charset="0"/>
              </a:rPr>
              <a:t>5.7</a:t>
            </a:r>
            <a:r>
              <a:rPr lang="zh-CN" altLang="en-US" sz="1800">
                <a:latin typeface="Times New Roman" panose="02020603050405020304" pitchFamily="18" charset="0"/>
              </a:rPr>
              <a:t>所对应的三元式为</a:t>
            </a:r>
          </a:p>
          <a:p>
            <a:pPr algn="just">
              <a:buFont typeface="Wingdings" panose="05000000000000000000" pitchFamily="2" charset="2"/>
              <a:buNone/>
            </a:pPr>
            <a:r>
              <a:rPr lang="zh-CN" altLang="en-US" sz="1800">
                <a:latin typeface="Times New Roman" panose="02020603050405020304" pitchFamily="18" charset="0"/>
              </a:rPr>
              <a:t>  </a:t>
            </a:r>
            <a:r>
              <a:rPr lang="en-US" altLang="zh-CN" sz="1800">
                <a:latin typeface="Times New Roman" panose="02020603050405020304" pitchFamily="18" charset="0"/>
              </a:rPr>
              <a:t>(1) (*,a,b)</a:t>
            </a:r>
          </a:p>
          <a:p>
            <a:pPr algn="just">
              <a:buFont typeface="Wingdings" panose="05000000000000000000" pitchFamily="2" charset="2"/>
              <a:buNone/>
            </a:pPr>
            <a:r>
              <a:rPr lang="en-US" altLang="zh-CN" sz="1800">
                <a:latin typeface="Times New Roman" panose="02020603050405020304" pitchFamily="18" charset="0"/>
              </a:rPr>
              <a:t>  (2) (+,c,d)</a:t>
            </a:r>
          </a:p>
          <a:p>
            <a:pPr algn="just">
              <a:buFont typeface="Wingdings" panose="05000000000000000000" pitchFamily="2" charset="2"/>
              <a:buNone/>
            </a:pPr>
            <a:r>
              <a:rPr lang="en-US" altLang="zh-CN" sz="1800">
                <a:latin typeface="Times New Roman" panose="02020603050405020304" pitchFamily="18" charset="0"/>
              </a:rPr>
              <a:t>  (3) (-,e,f)</a:t>
            </a:r>
          </a:p>
          <a:p>
            <a:pPr algn="just">
              <a:buFont typeface="Wingdings" panose="05000000000000000000" pitchFamily="2" charset="2"/>
              <a:buNone/>
            </a:pPr>
            <a:r>
              <a:rPr lang="en-US" altLang="zh-CN" sz="1800">
                <a:latin typeface="Times New Roman" panose="02020603050405020304" pitchFamily="18" charset="0"/>
              </a:rPr>
              <a:t>  (4) (/,(2),(3))</a:t>
            </a:r>
          </a:p>
          <a:p>
            <a:pPr algn="just">
              <a:buFont typeface="Wingdings" panose="05000000000000000000" pitchFamily="2" charset="2"/>
              <a:buNone/>
            </a:pPr>
            <a:r>
              <a:rPr lang="en-US" altLang="zh-CN" sz="1800">
                <a:latin typeface="Times New Roman" panose="02020603050405020304" pitchFamily="18" charset="0"/>
              </a:rPr>
              <a:t>  (5) (-,(1),(4))</a:t>
            </a:r>
          </a:p>
          <a:p>
            <a:pPr algn="just">
              <a:buFont typeface="Wingdings" panose="05000000000000000000" pitchFamily="2" charset="2"/>
              <a:buNone/>
            </a:pPr>
            <a:r>
              <a:rPr lang="zh-CN" altLang="en-US" sz="1800">
                <a:latin typeface="Times New Roman" panose="02020603050405020304" pitchFamily="18" charset="0"/>
              </a:rPr>
              <a:t>显然，每一个三元式对应一棵子树，子树的根便是三元式的运算符，</a:t>
            </a:r>
          </a:p>
          <a:p>
            <a:pPr algn="just">
              <a:buFont typeface="Wingdings" panose="05000000000000000000" pitchFamily="2" charset="2"/>
              <a:buNone/>
            </a:pPr>
            <a:r>
              <a:rPr lang="zh-CN" altLang="en-US" sz="1800">
                <a:latin typeface="Times New Roman" panose="02020603050405020304" pitchFamily="18" charset="0"/>
              </a:rPr>
              <a:t>三元式的运算对象是子树两个分枝 。</a:t>
            </a:r>
          </a:p>
          <a:p>
            <a:pPr algn="just">
              <a:buFont typeface="Wingdings" panose="05000000000000000000" pitchFamily="2" charset="2"/>
              <a:buNone/>
            </a:pPr>
            <a:endParaRPr lang="en-US" altLang="zh-CN" sz="1800">
              <a:latin typeface="Times New Roman" panose="02020603050405020304" pitchFamily="18" charset="0"/>
            </a:endParaRPr>
          </a:p>
        </p:txBody>
      </p:sp>
    </p:spTree>
    <p:extLst>
      <p:ext uri="{BB962C8B-B14F-4D97-AF65-F5344CB8AC3E}">
        <p14:creationId xmlns:p14="http://schemas.microsoft.com/office/powerpoint/2010/main" val="7579177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810" name="Rectangle 2"/>
          <p:cNvSpPr>
            <a:spLocks noGrp="1" noChangeArrowheads="1"/>
          </p:cNvSpPr>
          <p:nvPr>
            <p:ph type="body" idx="1"/>
          </p:nvPr>
        </p:nvSpPr>
        <p:spPr>
          <a:xfrm>
            <a:off x="1905000" y="152400"/>
            <a:ext cx="8574088" cy="6096000"/>
          </a:xfrm>
        </p:spPr>
        <p:txBody>
          <a:bodyPr>
            <a:normAutofit lnSpcReduction="10000"/>
          </a:bodyPr>
          <a:lstStyle/>
          <a:p>
            <a:pPr>
              <a:lnSpc>
                <a:spcPct val="90000"/>
              </a:lnSpc>
              <a:spcBef>
                <a:spcPct val="0"/>
              </a:spcBef>
              <a:buFontTx/>
              <a:buNone/>
            </a:pPr>
            <a:r>
              <a:rPr kumimoji="1" lang="en-US" altLang="zh-CN" sz="3200" b="1" dirty="0">
                <a:solidFill>
                  <a:srgbClr val="FF3399"/>
                </a:solidFill>
                <a:latin typeface="Times New Roman" panose="02020603050405020304" pitchFamily="18" charset="0"/>
              </a:rPr>
              <a:t>§5.2 </a:t>
            </a:r>
            <a:r>
              <a:rPr kumimoji="1" lang="zh-CN" altLang="en-US" sz="3200" b="1" dirty="0">
                <a:solidFill>
                  <a:srgbClr val="FF3399"/>
                </a:solidFill>
                <a:latin typeface="Times New Roman" panose="02020603050405020304" pitchFamily="18" charset="0"/>
              </a:rPr>
              <a:t>中间语言</a:t>
            </a:r>
          </a:p>
          <a:p>
            <a:pPr>
              <a:lnSpc>
                <a:spcPct val="90000"/>
              </a:lnSpc>
              <a:spcBef>
                <a:spcPct val="0"/>
              </a:spcBef>
              <a:buFontTx/>
              <a:buNone/>
            </a:pPr>
            <a:r>
              <a:rPr lang="zh-CN" altLang="en-US" sz="1800" b="1" dirty="0" smtClean="0">
                <a:latin typeface="Times New Roman" panose="02020603050405020304" pitchFamily="18" charset="0"/>
              </a:rPr>
              <a:t>      </a:t>
            </a:r>
            <a:r>
              <a:rPr lang="zh-CN" altLang="en-US" b="1" dirty="0" smtClean="0">
                <a:solidFill>
                  <a:srgbClr val="C00000"/>
                </a:solidFill>
                <a:latin typeface="Times New Roman" panose="02020603050405020304" pitchFamily="18" charset="0"/>
              </a:rPr>
              <a:t>四、树形</a:t>
            </a:r>
            <a:r>
              <a:rPr lang="zh-CN" altLang="en-US" b="1" dirty="0">
                <a:solidFill>
                  <a:srgbClr val="C00000"/>
                </a:solidFill>
                <a:latin typeface="Times New Roman" panose="02020603050405020304" pitchFamily="18" charset="0"/>
              </a:rPr>
              <a:t>表示</a:t>
            </a:r>
          </a:p>
          <a:p>
            <a:pPr>
              <a:lnSpc>
                <a:spcPct val="90000"/>
              </a:lnSpc>
              <a:buFont typeface="Wingdings" panose="05000000000000000000" pitchFamily="2" charset="2"/>
              <a:buNone/>
            </a:pPr>
            <a:r>
              <a:rPr kumimoji="1" lang="zh-CN" altLang="en-US" sz="2400" dirty="0">
                <a:solidFill>
                  <a:srgbClr val="C00000"/>
                </a:solidFill>
                <a:latin typeface="Times New Roman" panose="02020603050405020304" pitchFamily="18" charset="0"/>
              </a:rPr>
              <a:t>   </a:t>
            </a:r>
            <a:r>
              <a:rPr kumimoji="1" lang="en-US" altLang="zh-CN" sz="2400" dirty="0">
                <a:solidFill>
                  <a:srgbClr val="C00000"/>
                </a:solidFill>
                <a:latin typeface="Times New Roman" panose="02020603050405020304" pitchFamily="18" charset="0"/>
              </a:rPr>
              <a:t>2. </a:t>
            </a:r>
            <a:r>
              <a:rPr kumimoji="1" lang="zh-CN" altLang="en-US" sz="2400" dirty="0">
                <a:solidFill>
                  <a:srgbClr val="C00000"/>
                </a:solidFill>
                <a:latin typeface="Times New Roman" panose="02020603050405020304" pitchFamily="18" charset="0"/>
              </a:rPr>
              <a:t>树表示</a:t>
            </a:r>
            <a:r>
              <a:rPr kumimoji="1" lang="zh-CN" altLang="en-US" sz="2400" dirty="0" smtClean="0">
                <a:solidFill>
                  <a:srgbClr val="C00000"/>
                </a:solidFill>
                <a:latin typeface="Times New Roman" panose="02020603050405020304" pitchFamily="18" charset="0"/>
              </a:rPr>
              <a:t>生成</a:t>
            </a:r>
            <a:endParaRPr lang="zh-CN" altLang="en-US" sz="2400" b="1" dirty="0">
              <a:solidFill>
                <a:srgbClr val="C00000"/>
              </a:solidFill>
              <a:latin typeface="Times New Roman" panose="02020603050405020304" pitchFamily="18" charset="0"/>
            </a:endParaRPr>
          </a:p>
          <a:p>
            <a:pPr>
              <a:lnSpc>
                <a:spcPct val="90000"/>
              </a:lnSpc>
              <a:spcBef>
                <a:spcPct val="0"/>
              </a:spcBef>
              <a:buFontTx/>
              <a:buNone/>
            </a:pPr>
            <a:r>
              <a:rPr kumimoji="1" lang="zh-CN" altLang="en-US" sz="1800" dirty="0">
                <a:latin typeface="Times New Roman" panose="02020603050405020304" pitchFamily="18" charset="0"/>
              </a:rPr>
              <a:t>对文</a:t>
            </a:r>
            <a:r>
              <a:rPr kumimoji="1" lang="en-US" altLang="zh-CN" sz="1800" dirty="0">
                <a:latin typeface="Times New Roman" panose="02020603050405020304" pitchFamily="18" charset="0"/>
              </a:rPr>
              <a:t>G[E]</a:t>
            </a:r>
            <a:r>
              <a:rPr kumimoji="1" lang="zh-CN" altLang="en-US" sz="1800" dirty="0">
                <a:latin typeface="Times New Roman" panose="02020603050405020304" pitchFamily="18" charset="0"/>
              </a:rPr>
              <a:t>翻译成树形表示语义动作描述如下：</a:t>
            </a:r>
          </a:p>
          <a:p>
            <a:pPr>
              <a:lnSpc>
                <a:spcPct val="90000"/>
              </a:lnSpc>
              <a:buFont typeface="Wingdings" panose="05000000000000000000" pitchFamily="2" charset="2"/>
              <a:buNone/>
            </a:pPr>
            <a:r>
              <a:rPr lang="en-US" altLang="zh-CN" sz="1800" dirty="0">
                <a:latin typeface="Times New Roman" panose="02020603050405020304" pitchFamily="18" charset="0"/>
              </a:rPr>
              <a:t>(1)E∷=E</a:t>
            </a:r>
            <a:r>
              <a:rPr lang="en-US" altLang="zh-CN" sz="1800" baseline="30000" dirty="0">
                <a:latin typeface="Times New Roman" panose="02020603050405020304" pitchFamily="18" charset="0"/>
              </a:rPr>
              <a:t>(1)</a:t>
            </a:r>
            <a:r>
              <a:rPr lang="en-US" altLang="zh-CN" sz="1800" dirty="0">
                <a:latin typeface="Times New Roman" panose="02020603050405020304" pitchFamily="18" charset="0"/>
              </a:rPr>
              <a:t>+T          {E·VAL:=NODE(+,E</a:t>
            </a:r>
            <a:r>
              <a:rPr lang="en-US" altLang="zh-CN" sz="1800" baseline="30000" dirty="0">
                <a:latin typeface="Times New Roman" panose="02020603050405020304" pitchFamily="18" charset="0"/>
              </a:rPr>
              <a:t>(1)</a:t>
            </a:r>
            <a:r>
              <a:rPr lang="en-US" altLang="zh-CN" sz="1800" dirty="0">
                <a:latin typeface="Times New Roman" panose="02020603050405020304" pitchFamily="18" charset="0"/>
              </a:rPr>
              <a:t>·VAL,T·VAL)}</a:t>
            </a:r>
          </a:p>
          <a:p>
            <a:pPr algn="just">
              <a:lnSpc>
                <a:spcPct val="90000"/>
              </a:lnSpc>
              <a:buFont typeface="Wingdings" panose="05000000000000000000" pitchFamily="2" charset="2"/>
              <a:buNone/>
            </a:pPr>
            <a:r>
              <a:rPr lang="en-US" altLang="zh-CN" sz="1800" dirty="0">
                <a:latin typeface="Times New Roman" panose="02020603050405020304" pitchFamily="18" charset="0"/>
              </a:rPr>
              <a:t>(2)E∷=T                  {E·VAL:=T·VAL}</a:t>
            </a:r>
          </a:p>
          <a:p>
            <a:pPr algn="just">
              <a:lnSpc>
                <a:spcPct val="90000"/>
              </a:lnSpc>
              <a:buFont typeface="Wingdings" panose="05000000000000000000" pitchFamily="2" charset="2"/>
              <a:buNone/>
            </a:pPr>
            <a:r>
              <a:rPr lang="en-US" altLang="zh-CN" sz="1800" dirty="0">
                <a:latin typeface="Times New Roman" panose="02020603050405020304" pitchFamily="18" charset="0"/>
              </a:rPr>
              <a:t>(3)T∷=T</a:t>
            </a:r>
            <a:r>
              <a:rPr lang="en-US" altLang="zh-CN" sz="1800" baseline="30000" dirty="0">
                <a:latin typeface="Times New Roman" panose="02020603050405020304" pitchFamily="18" charset="0"/>
              </a:rPr>
              <a:t>(1)</a:t>
            </a:r>
            <a:r>
              <a:rPr lang="en-US" altLang="zh-CN" sz="1800" dirty="0">
                <a:latin typeface="Times New Roman" panose="02020603050405020304" pitchFamily="18" charset="0"/>
              </a:rPr>
              <a:t>*F          {T·VAL:=NODE(*,T</a:t>
            </a:r>
            <a:r>
              <a:rPr lang="en-US" altLang="zh-CN" sz="1800" baseline="30000" dirty="0">
                <a:latin typeface="Times New Roman" panose="02020603050405020304" pitchFamily="18" charset="0"/>
              </a:rPr>
              <a:t>(1)</a:t>
            </a:r>
            <a:r>
              <a:rPr lang="en-US" altLang="zh-CN" sz="1800" dirty="0">
                <a:latin typeface="Times New Roman" panose="02020603050405020304" pitchFamily="18" charset="0"/>
              </a:rPr>
              <a:t>·VAL,F·VAL)}</a:t>
            </a:r>
          </a:p>
          <a:p>
            <a:pPr algn="just">
              <a:lnSpc>
                <a:spcPct val="90000"/>
              </a:lnSpc>
              <a:buFont typeface="Wingdings" panose="05000000000000000000" pitchFamily="2" charset="2"/>
              <a:buNone/>
            </a:pPr>
            <a:r>
              <a:rPr lang="en-US" altLang="zh-CN" sz="1800" dirty="0">
                <a:latin typeface="Times New Roman" panose="02020603050405020304" pitchFamily="18" charset="0"/>
              </a:rPr>
              <a:t>(4)T∷=F                 {T·VAL:=F·VAL}</a:t>
            </a:r>
          </a:p>
          <a:p>
            <a:pPr algn="just">
              <a:lnSpc>
                <a:spcPct val="90000"/>
              </a:lnSpc>
              <a:buFont typeface="Wingdings" panose="05000000000000000000" pitchFamily="2" charset="2"/>
              <a:buNone/>
            </a:pPr>
            <a:r>
              <a:rPr lang="en-US" altLang="zh-CN" sz="1800" dirty="0">
                <a:latin typeface="Times New Roman" panose="02020603050405020304" pitchFamily="18" charset="0"/>
              </a:rPr>
              <a:t>(5)F∷=(E)               {F·VAL:=E·VAL}</a:t>
            </a:r>
          </a:p>
          <a:p>
            <a:pPr>
              <a:lnSpc>
                <a:spcPct val="90000"/>
              </a:lnSpc>
              <a:buFont typeface="Wingdings" panose="05000000000000000000" pitchFamily="2" charset="2"/>
              <a:buNone/>
            </a:pPr>
            <a:r>
              <a:rPr lang="en-US" altLang="zh-CN" sz="1800" dirty="0">
                <a:latin typeface="Times New Roman" panose="02020603050405020304" pitchFamily="18" charset="0"/>
              </a:rPr>
              <a:t>(6)F∷=</a:t>
            </a:r>
            <a:r>
              <a:rPr lang="en-US" altLang="zh-CN" sz="1800" dirty="0" err="1">
                <a:latin typeface="Times New Roman" panose="02020603050405020304" pitchFamily="18" charset="0"/>
              </a:rPr>
              <a:t>i</a:t>
            </a:r>
            <a:r>
              <a:rPr lang="en-US" altLang="zh-CN" sz="1800" dirty="0">
                <a:latin typeface="Times New Roman" panose="02020603050405020304" pitchFamily="18" charset="0"/>
              </a:rPr>
              <a:t>                   {F·VAL:=LEAF(</a:t>
            </a:r>
            <a:r>
              <a:rPr lang="en-US" altLang="zh-CN" sz="1800" dirty="0" err="1">
                <a:latin typeface="Times New Roman" panose="02020603050405020304" pitchFamily="18" charset="0"/>
              </a:rPr>
              <a:t>i</a:t>
            </a:r>
            <a:r>
              <a:rPr lang="en-US" altLang="zh-CN" sz="1800" dirty="0">
                <a:latin typeface="Times New Roman" panose="02020603050405020304" pitchFamily="18" charset="0"/>
              </a:rPr>
              <a:t>)} </a:t>
            </a:r>
          </a:p>
          <a:p>
            <a:pPr>
              <a:lnSpc>
                <a:spcPct val="90000"/>
              </a:lnSpc>
              <a:buFont typeface="Wingdings" panose="05000000000000000000" pitchFamily="2" charset="2"/>
              <a:buNone/>
            </a:pPr>
            <a:r>
              <a:rPr lang="zh-CN" altLang="en-US" sz="1800" dirty="0">
                <a:latin typeface="Times New Roman" panose="02020603050405020304" pitchFamily="18" charset="0"/>
              </a:rPr>
              <a:t>其中：语义值</a:t>
            </a:r>
            <a:r>
              <a:rPr lang="en-US" altLang="zh-CN" sz="1800" dirty="0">
                <a:latin typeface="Times New Roman" panose="02020603050405020304" pitchFamily="18" charset="0"/>
              </a:rPr>
              <a:t>E·VAL</a:t>
            </a:r>
            <a:r>
              <a:rPr lang="zh-CN" altLang="en-US" sz="1800" dirty="0">
                <a:latin typeface="Times New Roman" panose="02020603050405020304" pitchFamily="18" charset="0"/>
              </a:rPr>
              <a:t>、</a:t>
            </a:r>
            <a:r>
              <a:rPr lang="en-US" altLang="zh-CN" sz="1800" dirty="0">
                <a:latin typeface="Times New Roman" panose="02020603050405020304" pitchFamily="18" charset="0"/>
              </a:rPr>
              <a:t>T·VAL</a:t>
            </a:r>
            <a:r>
              <a:rPr lang="zh-CN" altLang="en-US" sz="1800" dirty="0">
                <a:latin typeface="Times New Roman" panose="02020603050405020304" pitchFamily="18" charset="0"/>
              </a:rPr>
              <a:t>和</a:t>
            </a:r>
            <a:r>
              <a:rPr lang="en-US" altLang="zh-CN" sz="1800" dirty="0">
                <a:latin typeface="Times New Roman" panose="02020603050405020304" pitchFamily="18" charset="0"/>
              </a:rPr>
              <a:t>F·VAL</a:t>
            </a:r>
            <a:r>
              <a:rPr lang="zh-CN" altLang="en-US" sz="1800" dirty="0">
                <a:latin typeface="Times New Roman" panose="02020603050405020304" pitchFamily="18" charset="0"/>
              </a:rPr>
              <a:t>是一个指示器，指向树一个结点。</a:t>
            </a:r>
          </a:p>
          <a:p>
            <a:pPr algn="just">
              <a:lnSpc>
                <a:spcPct val="90000"/>
              </a:lnSpc>
              <a:buFont typeface="Wingdings" panose="05000000000000000000" pitchFamily="2" charset="2"/>
              <a:buNone/>
            </a:pPr>
            <a:r>
              <a:rPr lang="zh-CN" altLang="en-US" sz="1800" dirty="0">
                <a:latin typeface="Times New Roman" panose="02020603050405020304" pitchFamily="18" charset="0"/>
              </a:rPr>
              <a:t>           </a:t>
            </a:r>
            <a:r>
              <a:rPr lang="en-US" altLang="zh-CN" sz="1800" dirty="0">
                <a:latin typeface="Times New Roman" panose="02020603050405020304" pitchFamily="18" charset="0"/>
              </a:rPr>
              <a:t>NODE (OP</a:t>
            </a:r>
            <a:r>
              <a:rPr lang="zh-CN" altLang="en-US" sz="1800" dirty="0">
                <a:latin typeface="Times New Roman" panose="02020603050405020304" pitchFamily="18" charset="0"/>
              </a:rPr>
              <a:t>，</a:t>
            </a:r>
            <a:r>
              <a:rPr lang="en-US" altLang="zh-CN" sz="1800" dirty="0">
                <a:latin typeface="Times New Roman" panose="02020603050405020304" pitchFamily="18" charset="0"/>
              </a:rPr>
              <a:t>LEFT</a:t>
            </a:r>
            <a:r>
              <a:rPr lang="zh-CN" altLang="en-US" sz="1800" dirty="0">
                <a:latin typeface="Times New Roman" panose="02020603050405020304" pitchFamily="18" charset="0"/>
              </a:rPr>
              <a:t>，</a:t>
            </a:r>
            <a:r>
              <a:rPr lang="en-US" altLang="zh-CN" sz="1800" dirty="0">
                <a:latin typeface="Times New Roman" panose="02020603050405020304" pitchFamily="18" charset="0"/>
              </a:rPr>
              <a:t>RIGHT)</a:t>
            </a:r>
            <a:r>
              <a:rPr lang="zh-CN" altLang="en-US" sz="1800" dirty="0">
                <a:latin typeface="Times New Roman" panose="02020603050405020304" pitchFamily="18" charset="0"/>
              </a:rPr>
              <a:t>是一个函数子程序，</a:t>
            </a:r>
          </a:p>
          <a:p>
            <a:pPr algn="just">
              <a:lnSpc>
                <a:spcPct val="90000"/>
              </a:lnSpc>
              <a:buFont typeface="Wingdings" panose="05000000000000000000" pitchFamily="2" charset="2"/>
              <a:buNone/>
            </a:pPr>
            <a:r>
              <a:rPr lang="zh-CN" altLang="en-US" sz="1800" dirty="0">
                <a:latin typeface="Times New Roman" panose="02020603050405020304" pitchFamily="18" charset="0"/>
              </a:rPr>
              <a:t>           </a:t>
            </a:r>
            <a:r>
              <a:rPr lang="en-US" altLang="zh-CN" sz="1800" dirty="0">
                <a:latin typeface="Times New Roman" panose="02020603050405020304" pitchFamily="18" charset="0"/>
              </a:rPr>
              <a:t>OP</a:t>
            </a:r>
            <a:r>
              <a:rPr lang="zh-CN" altLang="en-US" sz="1800" dirty="0">
                <a:latin typeface="Times New Roman" panose="02020603050405020304" pitchFamily="18" charset="0"/>
              </a:rPr>
              <a:t>是一个二元运算符，</a:t>
            </a:r>
            <a:r>
              <a:rPr lang="en-US" altLang="zh-CN" sz="1800" dirty="0">
                <a:latin typeface="Times New Roman" panose="02020603050405020304" pitchFamily="18" charset="0"/>
              </a:rPr>
              <a:t>LEFT</a:t>
            </a:r>
            <a:r>
              <a:rPr lang="zh-CN" altLang="en-US" sz="1800" dirty="0">
                <a:latin typeface="Times New Roman" panose="02020603050405020304" pitchFamily="18" charset="0"/>
              </a:rPr>
              <a:t>，</a:t>
            </a:r>
            <a:r>
              <a:rPr lang="en-US" altLang="zh-CN" sz="1800" dirty="0">
                <a:latin typeface="Times New Roman" panose="02020603050405020304" pitchFamily="18" charset="0"/>
              </a:rPr>
              <a:t>RIGHT</a:t>
            </a:r>
            <a:r>
              <a:rPr lang="zh-CN" altLang="en-US" sz="1800" dirty="0">
                <a:latin typeface="Times New Roman" panose="02020603050405020304" pitchFamily="18" charset="0"/>
              </a:rPr>
              <a:t>为指示器，每调用</a:t>
            </a:r>
          </a:p>
          <a:p>
            <a:pPr algn="just">
              <a:lnSpc>
                <a:spcPct val="90000"/>
              </a:lnSpc>
              <a:buFont typeface="Wingdings" panose="05000000000000000000" pitchFamily="2" charset="2"/>
              <a:buNone/>
            </a:pPr>
            <a:r>
              <a:rPr lang="zh-CN" altLang="en-US" sz="1800" dirty="0">
                <a:latin typeface="Times New Roman" panose="02020603050405020304" pitchFamily="18" charset="0"/>
              </a:rPr>
              <a:t>此函数一次</a:t>
            </a:r>
            <a:r>
              <a:rPr lang="en-US" altLang="zh-CN" sz="1800" dirty="0">
                <a:latin typeface="Times New Roman" panose="02020603050405020304" pitchFamily="18" charset="0"/>
              </a:rPr>
              <a:t>,</a:t>
            </a:r>
            <a:r>
              <a:rPr lang="zh-CN" altLang="en-US" sz="1800" dirty="0">
                <a:latin typeface="Times New Roman" panose="02020603050405020304" pitchFamily="18" charset="0"/>
              </a:rPr>
              <a:t>就建立一个新结点，其标记为</a:t>
            </a:r>
            <a:r>
              <a:rPr lang="en-US" altLang="zh-CN" sz="1800" dirty="0">
                <a:latin typeface="Times New Roman" panose="02020603050405020304" pitchFamily="18" charset="0"/>
              </a:rPr>
              <a:t>OP</a:t>
            </a:r>
            <a:r>
              <a:rPr lang="zh-CN" altLang="en-US" sz="1800" dirty="0">
                <a:latin typeface="Times New Roman" panose="02020603050405020304" pitchFamily="18" charset="0"/>
              </a:rPr>
              <a:t>，</a:t>
            </a:r>
          </a:p>
          <a:p>
            <a:pPr algn="just">
              <a:lnSpc>
                <a:spcPct val="90000"/>
              </a:lnSpc>
              <a:buFont typeface="Wingdings" panose="05000000000000000000" pitchFamily="2" charset="2"/>
              <a:buNone/>
            </a:pPr>
            <a:r>
              <a:rPr lang="zh-CN" altLang="en-US" sz="1800" dirty="0">
                <a:latin typeface="Times New Roman" panose="02020603050405020304" pitchFamily="18" charset="0"/>
              </a:rPr>
              <a:t>          </a:t>
            </a:r>
            <a:r>
              <a:rPr lang="en-US" altLang="zh-CN" sz="1800" dirty="0">
                <a:latin typeface="Times New Roman" panose="02020603050405020304" pitchFamily="18" charset="0"/>
              </a:rPr>
              <a:t>LEFT</a:t>
            </a:r>
            <a:r>
              <a:rPr lang="zh-CN" altLang="en-US" sz="1800" dirty="0">
                <a:latin typeface="Times New Roman" panose="02020603050405020304" pitchFamily="18" charset="0"/>
              </a:rPr>
              <a:t>和</a:t>
            </a:r>
            <a:r>
              <a:rPr lang="en-US" altLang="zh-CN" sz="1800" dirty="0">
                <a:latin typeface="Times New Roman" panose="02020603050405020304" pitchFamily="18" charset="0"/>
              </a:rPr>
              <a:t>RIGHT</a:t>
            </a:r>
            <a:r>
              <a:rPr lang="zh-CN" altLang="en-US" sz="1800" dirty="0">
                <a:latin typeface="Times New Roman" panose="02020603050405020304" pitchFamily="18" charset="0"/>
              </a:rPr>
              <a:t>分别指向左右子树根结点指针，从</a:t>
            </a:r>
            <a:r>
              <a:rPr lang="en-US" altLang="zh-CN" sz="1800" dirty="0">
                <a:latin typeface="Times New Roman" panose="02020603050405020304" pitchFamily="18" charset="0"/>
              </a:rPr>
              <a:t>NODE</a:t>
            </a:r>
            <a:r>
              <a:rPr lang="zh-CN" altLang="en-US" sz="1800" dirty="0">
                <a:latin typeface="Times New Roman" panose="02020603050405020304" pitchFamily="18" charset="0"/>
              </a:rPr>
              <a:t>回送</a:t>
            </a:r>
          </a:p>
          <a:p>
            <a:pPr algn="just">
              <a:lnSpc>
                <a:spcPct val="90000"/>
              </a:lnSpc>
              <a:buFont typeface="Wingdings" panose="05000000000000000000" pitchFamily="2" charset="2"/>
              <a:buNone/>
            </a:pPr>
            <a:r>
              <a:rPr lang="zh-CN" altLang="en-US" sz="1800" dirty="0">
                <a:latin typeface="Times New Roman" panose="02020603050405020304" pitchFamily="18" charset="0"/>
              </a:rPr>
              <a:t>的值是一个指示器，指向这棵新树的根。</a:t>
            </a:r>
          </a:p>
          <a:p>
            <a:pPr algn="just">
              <a:lnSpc>
                <a:spcPct val="90000"/>
              </a:lnSpc>
              <a:buFont typeface="Wingdings" panose="05000000000000000000" pitchFamily="2" charset="2"/>
              <a:buNone/>
            </a:pPr>
            <a:r>
              <a:rPr lang="zh-CN" altLang="en-US" sz="1800" dirty="0">
                <a:latin typeface="Times New Roman" panose="02020603050405020304" pitchFamily="18" charset="0"/>
              </a:rPr>
              <a:t>         </a:t>
            </a:r>
            <a:r>
              <a:rPr lang="en-US" altLang="zh-CN" sz="1800" dirty="0">
                <a:latin typeface="Times New Roman" panose="02020603050405020304" pitchFamily="18" charset="0"/>
              </a:rPr>
              <a:t>LEAF(</a:t>
            </a:r>
            <a:r>
              <a:rPr lang="en-US" altLang="zh-CN" sz="1800" dirty="0" err="1">
                <a:latin typeface="Times New Roman" panose="02020603050405020304" pitchFamily="18" charset="0"/>
              </a:rPr>
              <a:t>i</a:t>
            </a:r>
            <a:r>
              <a:rPr lang="en-US" altLang="zh-CN" sz="1800" dirty="0">
                <a:latin typeface="Times New Roman" panose="02020603050405020304" pitchFamily="18" charset="0"/>
              </a:rPr>
              <a:t>)</a:t>
            </a:r>
            <a:r>
              <a:rPr lang="zh-CN" altLang="en-US" sz="1800" dirty="0">
                <a:latin typeface="Times New Roman" panose="02020603050405020304" pitchFamily="18" charset="0"/>
              </a:rPr>
              <a:t>是建立一个末端结点</a:t>
            </a:r>
            <a:r>
              <a:rPr lang="en-US" altLang="zh-CN" sz="1800" dirty="0">
                <a:latin typeface="Times New Roman" panose="02020603050405020304" pitchFamily="18" charset="0"/>
              </a:rPr>
              <a:t>(</a:t>
            </a:r>
            <a:r>
              <a:rPr lang="zh-CN" altLang="en-US" sz="1800" dirty="0">
                <a:latin typeface="Times New Roman" panose="02020603050405020304" pitchFamily="18" charset="0"/>
              </a:rPr>
              <a:t>叶结点</a:t>
            </a:r>
            <a:r>
              <a:rPr lang="en-US" altLang="zh-CN" sz="1800" dirty="0">
                <a:latin typeface="Times New Roman" panose="02020603050405020304" pitchFamily="18" charset="0"/>
              </a:rPr>
              <a:t>)</a:t>
            </a:r>
          </a:p>
        </p:txBody>
      </p:sp>
    </p:spTree>
    <p:extLst>
      <p:ext uri="{BB962C8B-B14F-4D97-AF65-F5344CB8AC3E}">
        <p14:creationId xmlns:p14="http://schemas.microsoft.com/office/powerpoint/2010/main" val="68078269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882" name="Rectangle 2"/>
          <p:cNvSpPr>
            <a:spLocks noGrp="1" noChangeArrowheads="1"/>
          </p:cNvSpPr>
          <p:nvPr>
            <p:ph type="body" idx="1"/>
          </p:nvPr>
        </p:nvSpPr>
        <p:spPr>
          <a:xfrm>
            <a:off x="1981200" y="304800"/>
            <a:ext cx="8229600" cy="3733800"/>
          </a:xfrm>
        </p:spPr>
        <p:txBody>
          <a:bodyPr/>
          <a:lstStyle/>
          <a:p>
            <a:pPr>
              <a:lnSpc>
                <a:spcPct val="90000"/>
              </a:lnSpc>
              <a:spcBef>
                <a:spcPct val="0"/>
              </a:spcBef>
              <a:buFontTx/>
              <a:buNone/>
            </a:pPr>
            <a:r>
              <a:rPr kumimoji="1" lang="en-US" altLang="zh-CN" sz="3600" b="1" dirty="0">
                <a:solidFill>
                  <a:srgbClr val="FF3399"/>
                </a:solidFill>
                <a:latin typeface="Times New Roman" panose="02020603050405020304" pitchFamily="18" charset="0"/>
              </a:rPr>
              <a:t>§5.2 </a:t>
            </a:r>
            <a:r>
              <a:rPr kumimoji="1" lang="zh-CN" altLang="en-US" sz="3600" b="1" dirty="0">
                <a:solidFill>
                  <a:srgbClr val="FF3399"/>
                </a:solidFill>
                <a:latin typeface="Times New Roman" panose="02020603050405020304" pitchFamily="18" charset="0"/>
              </a:rPr>
              <a:t>中间语言</a:t>
            </a:r>
          </a:p>
          <a:p>
            <a:pPr eaLnBrk="0" hangingPunct="0">
              <a:spcBef>
                <a:spcPct val="0"/>
              </a:spcBef>
              <a:buFontTx/>
              <a:buNone/>
            </a:pPr>
            <a:r>
              <a:rPr lang="zh-CN" altLang="en-US" dirty="0" smtClean="0">
                <a:solidFill>
                  <a:srgbClr val="FFFF00"/>
                </a:solidFill>
                <a:latin typeface="Times New Roman" panose="02020603050405020304" pitchFamily="18" charset="0"/>
              </a:rPr>
              <a:t>   </a:t>
            </a:r>
            <a:r>
              <a:rPr lang="zh-CN" altLang="en-US" b="1" dirty="0" smtClean="0">
                <a:solidFill>
                  <a:srgbClr val="C00000"/>
                </a:solidFill>
                <a:latin typeface="Times New Roman" panose="02020603050405020304" pitchFamily="18" charset="0"/>
              </a:rPr>
              <a:t>五、四</a:t>
            </a:r>
            <a:r>
              <a:rPr lang="zh-CN" altLang="en-US" b="1" dirty="0">
                <a:solidFill>
                  <a:srgbClr val="C00000"/>
                </a:solidFill>
                <a:latin typeface="Times New Roman" panose="02020603050405020304" pitchFamily="18" charset="0"/>
              </a:rPr>
              <a:t>元式</a:t>
            </a:r>
            <a:r>
              <a:rPr lang="zh-CN" altLang="en-US" b="1" dirty="0" smtClean="0">
                <a:solidFill>
                  <a:srgbClr val="C00000"/>
                </a:solidFill>
                <a:latin typeface="Times New Roman" panose="02020603050405020304" pitchFamily="18" charset="0"/>
              </a:rPr>
              <a:t>表示</a:t>
            </a:r>
            <a:endParaRPr lang="zh-CN" altLang="en-US" b="1" dirty="0">
              <a:solidFill>
                <a:srgbClr val="C00000"/>
              </a:solidFill>
              <a:latin typeface="Times New Roman" panose="02020603050405020304" pitchFamily="18" charset="0"/>
            </a:endParaRPr>
          </a:p>
          <a:p>
            <a:pPr eaLnBrk="0" hangingPunct="0">
              <a:spcBef>
                <a:spcPct val="0"/>
              </a:spcBef>
              <a:buFontTx/>
              <a:buNone/>
            </a:pPr>
            <a:r>
              <a:rPr lang="zh-CN" altLang="en-US" sz="1800" dirty="0">
                <a:latin typeface="Times New Roman" panose="02020603050405020304" pitchFamily="18" charset="0"/>
              </a:rPr>
              <a:t></a:t>
            </a:r>
          </a:p>
          <a:p>
            <a:pPr algn="just">
              <a:buFont typeface="Wingdings" panose="05000000000000000000" pitchFamily="2" charset="2"/>
              <a:buNone/>
            </a:pPr>
            <a:r>
              <a:rPr lang="zh-CN" altLang="en-US" sz="1800" dirty="0">
                <a:latin typeface="Times New Roman" panose="02020603050405020304" pitchFamily="18" charset="0"/>
              </a:rPr>
              <a:t>四元式是一种用得比较多的一种中间语言代码形式，四元式</a:t>
            </a:r>
          </a:p>
          <a:p>
            <a:pPr algn="just">
              <a:buFont typeface="Wingdings" panose="05000000000000000000" pitchFamily="2" charset="2"/>
              <a:buNone/>
            </a:pPr>
            <a:r>
              <a:rPr lang="zh-CN" altLang="en-US" sz="1800" dirty="0">
                <a:latin typeface="Times New Roman" panose="02020603050405020304" pitchFamily="18" charset="0"/>
              </a:rPr>
              <a:t>一般形式是</a:t>
            </a:r>
          </a:p>
          <a:p>
            <a:pPr algn="just">
              <a:buFont typeface="Wingdings" panose="05000000000000000000" pitchFamily="2" charset="2"/>
              <a:buNone/>
            </a:pPr>
            <a:r>
              <a:rPr lang="en-US" altLang="zh-CN" sz="1800" dirty="0">
                <a:latin typeface="Times New Roman" panose="02020603050405020304" pitchFamily="18" charset="0"/>
              </a:rPr>
              <a:t>(OP</a:t>
            </a:r>
            <a:r>
              <a:rPr lang="zh-CN" altLang="en-US" sz="1800" dirty="0">
                <a:latin typeface="Times New Roman" panose="02020603050405020304" pitchFamily="18" charset="0"/>
              </a:rPr>
              <a:t>，</a:t>
            </a:r>
            <a:r>
              <a:rPr lang="en-US" altLang="zh-CN" sz="1800" dirty="0">
                <a:latin typeface="Times New Roman" panose="02020603050405020304" pitchFamily="18" charset="0"/>
              </a:rPr>
              <a:t>ARG1</a:t>
            </a:r>
            <a:r>
              <a:rPr lang="zh-CN" altLang="en-US" sz="1800" dirty="0">
                <a:latin typeface="Times New Roman" panose="02020603050405020304" pitchFamily="18" charset="0"/>
              </a:rPr>
              <a:t>，</a:t>
            </a:r>
            <a:r>
              <a:rPr lang="en-US" altLang="zh-CN" sz="1800" dirty="0">
                <a:latin typeface="Times New Roman" panose="02020603050405020304" pitchFamily="18" charset="0"/>
              </a:rPr>
              <a:t>ARG2</a:t>
            </a:r>
            <a:r>
              <a:rPr lang="zh-CN" altLang="en-US" sz="1800" dirty="0">
                <a:latin typeface="Times New Roman" panose="02020603050405020304" pitchFamily="18" charset="0"/>
              </a:rPr>
              <a:t>，</a:t>
            </a:r>
            <a:r>
              <a:rPr lang="en-US" altLang="zh-CN" sz="1800" dirty="0">
                <a:latin typeface="Times New Roman" panose="02020603050405020304" pitchFamily="18" charset="0"/>
              </a:rPr>
              <a:t>RESULT)</a:t>
            </a:r>
          </a:p>
          <a:p>
            <a:pPr algn="just">
              <a:buFont typeface="Wingdings" panose="05000000000000000000" pitchFamily="2" charset="2"/>
              <a:buNone/>
            </a:pPr>
            <a:r>
              <a:rPr lang="zh-CN" altLang="en-US" sz="1800" dirty="0">
                <a:latin typeface="Times New Roman" panose="02020603050405020304" pitchFamily="18" charset="0"/>
              </a:rPr>
              <a:t>其中：</a:t>
            </a:r>
            <a:r>
              <a:rPr lang="en-US" altLang="zh-CN" sz="1800" dirty="0">
                <a:latin typeface="Times New Roman" panose="02020603050405020304" pitchFamily="18" charset="0"/>
              </a:rPr>
              <a:t>OP</a:t>
            </a:r>
            <a:r>
              <a:rPr lang="zh-CN" altLang="en-US" sz="1800" dirty="0">
                <a:latin typeface="Times New Roman" panose="02020603050405020304" pitchFamily="18" charset="0"/>
              </a:rPr>
              <a:t>是运算符，其含义与三元式中</a:t>
            </a:r>
            <a:r>
              <a:rPr lang="en-US" altLang="zh-CN" sz="1800" dirty="0">
                <a:latin typeface="Times New Roman" panose="02020603050405020304" pitchFamily="18" charset="0"/>
              </a:rPr>
              <a:t>OP</a:t>
            </a:r>
            <a:r>
              <a:rPr lang="zh-CN" altLang="en-US" sz="1800" dirty="0">
                <a:latin typeface="Times New Roman" panose="02020603050405020304" pitchFamily="18" charset="0"/>
              </a:rPr>
              <a:t>类似；</a:t>
            </a:r>
          </a:p>
          <a:p>
            <a:pPr algn="just">
              <a:buFont typeface="Wingdings" panose="05000000000000000000" pitchFamily="2" charset="2"/>
              <a:buNone/>
            </a:pPr>
            <a:r>
              <a:rPr lang="zh-CN" altLang="en-US" sz="1800" dirty="0">
                <a:latin typeface="Times New Roman" panose="02020603050405020304" pitchFamily="18" charset="0"/>
              </a:rPr>
              <a:t>      </a:t>
            </a:r>
            <a:r>
              <a:rPr lang="en-US" altLang="zh-CN" sz="1800" dirty="0">
                <a:latin typeface="Times New Roman" panose="02020603050405020304" pitchFamily="18" charset="0"/>
              </a:rPr>
              <a:t>ARG1</a:t>
            </a:r>
            <a:r>
              <a:rPr lang="zh-CN" altLang="en-US" sz="1800" dirty="0">
                <a:latin typeface="Times New Roman" panose="02020603050405020304" pitchFamily="18" charset="0"/>
              </a:rPr>
              <a:t>和</a:t>
            </a:r>
            <a:r>
              <a:rPr lang="en-US" altLang="zh-CN" sz="1800" dirty="0">
                <a:latin typeface="Times New Roman" panose="02020603050405020304" pitchFamily="18" charset="0"/>
              </a:rPr>
              <a:t>ARG2</a:t>
            </a:r>
            <a:r>
              <a:rPr lang="zh-CN" altLang="en-US" sz="1800" dirty="0">
                <a:latin typeface="Times New Roman" panose="02020603050405020304" pitchFamily="18" charset="0"/>
              </a:rPr>
              <a:t>是运算对象，</a:t>
            </a:r>
          </a:p>
          <a:p>
            <a:pPr algn="just">
              <a:buFont typeface="Wingdings" panose="05000000000000000000" pitchFamily="2" charset="2"/>
              <a:buNone/>
            </a:pPr>
            <a:r>
              <a:rPr lang="zh-CN" altLang="en-US" sz="1800" dirty="0">
                <a:latin typeface="Times New Roman" panose="02020603050405020304" pitchFamily="18" charset="0"/>
              </a:rPr>
              <a:t>      </a:t>
            </a:r>
            <a:r>
              <a:rPr lang="en-US" altLang="zh-CN" sz="1800" dirty="0">
                <a:latin typeface="Times New Roman" panose="02020603050405020304" pitchFamily="18" charset="0"/>
              </a:rPr>
              <a:t>RESULT</a:t>
            </a:r>
            <a:r>
              <a:rPr lang="zh-CN" altLang="en-US" sz="1800" dirty="0">
                <a:latin typeface="Times New Roman" panose="02020603050405020304" pitchFamily="18" charset="0"/>
              </a:rPr>
              <a:t>是运算结果</a:t>
            </a:r>
          </a:p>
          <a:p>
            <a:pPr>
              <a:buFont typeface="Wingdings" panose="05000000000000000000" pitchFamily="2" charset="2"/>
              <a:buNone/>
            </a:pPr>
            <a:endParaRPr lang="en-US" altLang="zh-CN" sz="1800" dirty="0">
              <a:latin typeface="Times New Roman" panose="02020603050405020304" pitchFamily="18" charset="0"/>
            </a:endParaRPr>
          </a:p>
        </p:txBody>
      </p:sp>
      <p:sp>
        <p:nvSpPr>
          <p:cNvPr id="762883" name="Text Box 3"/>
          <p:cNvSpPr txBox="1">
            <a:spLocks noChangeArrowheads="1"/>
          </p:cNvSpPr>
          <p:nvPr/>
        </p:nvSpPr>
        <p:spPr bwMode="auto">
          <a:xfrm>
            <a:off x="2498726" y="4035425"/>
            <a:ext cx="3749675" cy="1981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000" dirty="0"/>
              <a:t>例如：赋值语句 </a:t>
            </a:r>
            <a:r>
              <a:rPr kumimoji="1" lang="en-US" altLang="zh-CN" sz="2000" dirty="0"/>
              <a:t>a:=-b*(c+d)</a:t>
            </a:r>
          </a:p>
          <a:p>
            <a:pPr>
              <a:spcBef>
                <a:spcPct val="0"/>
              </a:spcBef>
              <a:buFontTx/>
              <a:buNone/>
            </a:pPr>
            <a:r>
              <a:rPr kumimoji="1" lang="zh-CN" altLang="en-US" sz="2000" dirty="0"/>
              <a:t>用四元式表示，则可写成</a:t>
            </a:r>
          </a:p>
          <a:p>
            <a:pPr>
              <a:spcBef>
                <a:spcPct val="0"/>
              </a:spcBef>
              <a:buFontTx/>
              <a:buNone/>
            </a:pPr>
            <a:r>
              <a:rPr kumimoji="1" lang="en-US" altLang="zh-CN" sz="2000" dirty="0"/>
              <a:t>(1) (  - , b,,T</a:t>
            </a:r>
            <a:r>
              <a:rPr kumimoji="1" lang="en-US" altLang="zh-CN" sz="2000" baseline="-25000" dirty="0"/>
              <a:t>1</a:t>
            </a:r>
            <a:r>
              <a:rPr kumimoji="1" lang="en-US" altLang="zh-CN" sz="2000" dirty="0"/>
              <a:t>)</a:t>
            </a:r>
          </a:p>
          <a:p>
            <a:pPr>
              <a:spcBef>
                <a:spcPct val="0"/>
              </a:spcBef>
              <a:buFontTx/>
              <a:buNone/>
            </a:pPr>
            <a:r>
              <a:rPr kumimoji="1" lang="en-US" altLang="zh-CN" sz="2000" dirty="0"/>
              <a:t>(2) (+,c,d,T</a:t>
            </a:r>
            <a:r>
              <a:rPr kumimoji="1" lang="en-US" altLang="zh-CN" sz="2000" baseline="-25000" dirty="0"/>
              <a:t>2</a:t>
            </a:r>
            <a:r>
              <a:rPr kumimoji="1" lang="en-US" altLang="zh-CN" sz="2000" dirty="0"/>
              <a:t>)</a:t>
            </a:r>
          </a:p>
          <a:p>
            <a:pPr>
              <a:spcBef>
                <a:spcPct val="0"/>
              </a:spcBef>
              <a:buFontTx/>
              <a:buNone/>
            </a:pPr>
            <a:r>
              <a:rPr kumimoji="1" lang="en-US" altLang="zh-CN" sz="2000" dirty="0"/>
              <a:t>(3) (*,T</a:t>
            </a:r>
            <a:r>
              <a:rPr kumimoji="1" lang="en-US" altLang="zh-CN" sz="2000" baseline="-25000" dirty="0"/>
              <a:t>1</a:t>
            </a:r>
            <a:r>
              <a:rPr kumimoji="1" lang="en-US" altLang="zh-CN" sz="2000" dirty="0"/>
              <a:t>,T</a:t>
            </a:r>
            <a:r>
              <a:rPr kumimoji="1" lang="en-US" altLang="zh-CN" sz="2000" baseline="-25000" dirty="0"/>
              <a:t>2</a:t>
            </a:r>
            <a:r>
              <a:rPr kumimoji="1" lang="en-US" altLang="zh-CN" sz="2000" dirty="0"/>
              <a:t>,T</a:t>
            </a:r>
            <a:r>
              <a:rPr kumimoji="1" lang="en-US" altLang="zh-CN" sz="2000" baseline="-25000" dirty="0"/>
              <a:t>3</a:t>
            </a:r>
            <a:r>
              <a:rPr kumimoji="1" lang="en-US" altLang="zh-CN" sz="2000" dirty="0"/>
              <a:t>)</a:t>
            </a:r>
          </a:p>
          <a:p>
            <a:pPr>
              <a:spcBef>
                <a:spcPct val="0"/>
              </a:spcBef>
              <a:buFontTx/>
              <a:buNone/>
            </a:pPr>
            <a:r>
              <a:rPr kumimoji="1" lang="en-US" altLang="zh-CN" sz="2000" dirty="0"/>
              <a:t>(4) (:=,T</a:t>
            </a:r>
            <a:r>
              <a:rPr kumimoji="1" lang="en-US" altLang="zh-CN" sz="2000" baseline="-25000" dirty="0"/>
              <a:t>3</a:t>
            </a:r>
            <a:r>
              <a:rPr kumimoji="1" lang="en-US" altLang="zh-CN" sz="2000" dirty="0"/>
              <a:t>, ,a)</a:t>
            </a:r>
            <a:r>
              <a:rPr kumimoji="1" lang="en-US" altLang="zh-CN" sz="2000" dirty="0">
                <a:latin typeface="宋体" panose="02010600030101010101" pitchFamily="2" charset="-122"/>
              </a:rPr>
              <a:t></a:t>
            </a:r>
            <a:r>
              <a:rPr kumimoji="1" lang="en-US" altLang="zh-CN" sz="2400" dirty="0">
                <a:latin typeface="Tahoma" panose="020B0604030504040204" pitchFamily="34" charset="0"/>
              </a:rPr>
              <a:t> </a:t>
            </a:r>
          </a:p>
        </p:txBody>
      </p:sp>
      <p:sp>
        <p:nvSpPr>
          <p:cNvPr id="762884" name="Oval 4"/>
          <p:cNvSpPr>
            <a:spLocks noChangeArrowheads="1"/>
          </p:cNvSpPr>
          <p:nvPr/>
        </p:nvSpPr>
        <p:spPr bwMode="auto">
          <a:xfrm>
            <a:off x="3020027" y="4787779"/>
            <a:ext cx="228600" cy="228600"/>
          </a:xfrm>
          <a:prstGeom prst="ellipse">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62885" name="Text Box 5"/>
          <p:cNvSpPr txBox="1">
            <a:spLocks noChangeArrowheads="1"/>
          </p:cNvSpPr>
          <p:nvPr/>
        </p:nvSpPr>
        <p:spPr bwMode="auto">
          <a:xfrm>
            <a:off x="5943600" y="3886201"/>
            <a:ext cx="4495800" cy="253047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a:latin typeface="Tahoma" panose="020B0604030504040204" pitchFamily="34" charset="0"/>
              </a:rPr>
              <a:t>   </a:t>
            </a:r>
            <a:r>
              <a:rPr kumimoji="1" lang="zh-CN" altLang="en-US" sz="2000"/>
              <a:t>四元式之间联系是通过临时变量实现</a:t>
            </a:r>
          </a:p>
          <a:p>
            <a:pPr>
              <a:spcBef>
                <a:spcPct val="0"/>
              </a:spcBef>
              <a:buFontTx/>
              <a:buNone/>
            </a:pPr>
            <a:r>
              <a:rPr kumimoji="1" lang="zh-CN" altLang="en-US" sz="2000"/>
              <a:t>的，调整四元式之间相对位置并不</a:t>
            </a:r>
          </a:p>
          <a:p>
            <a:pPr>
              <a:spcBef>
                <a:spcPct val="0"/>
              </a:spcBef>
              <a:buFontTx/>
              <a:buNone/>
            </a:pPr>
            <a:r>
              <a:rPr kumimoji="1" lang="zh-CN" altLang="en-US" sz="2000"/>
              <a:t>意味着一定要改变一系列指示器值。</a:t>
            </a:r>
          </a:p>
          <a:p>
            <a:pPr>
              <a:spcBef>
                <a:spcPct val="0"/>
              </a:spcBef>
              <a:buFontTx/>
              <a:buNone/>
            </a:pPr>
            <a:r>
              <a:rPr kumimoji="1" lang="zh-CN" altLang="en-US" sz="2000"/>
              <a:t>因此，对中间代码进行优化处理时，</a:t>
            </a:r>
          </a:p>
          <a:p>
            <a:pPr>
              <a:spcBef>
                <a:spcPct val="0"/>
              </a:spcBef>
              <a:buFontTx/>
              <a:buNone/>
            </a:pPr>
            <a:r>
              <a:rPr kumimoji="1" lang="zh-CN" altLang="en-US" sz="2000"/>
              <a:t>四元式比三元式方便得多。</a:t>
            </a:r>
          </a:p>
          <a:p>
            <a:pPr>
              <a:spcBef>
                <a:spcPct val="0"/>
              </a:spcBef>
              <a:buFontTx/>
              <a:buNone/>
            </a:pPr>
            <a:r>
              <a:rPr kumimoji="1" lang="zh-CN" altLang="en-US" sz="2000"/>
              <a:t>   下面主要讨论如何用四元式表示</a:t>
            </a:r>
          </a:p>
          <a:p>
            <a:pPr>
              <a:spcBef>
                <a:spcPct val="0"/>
              </a:spcBef>
              <a:buFontTx/>
              <a:buNone/>
            </a:pPr>
            <a:r>
              <a:rPr kumimoji="1" lang="zh-CN" altLang="en-US" sz="2000"/>
              <a:t>各种语句，并产生四元式语义子程序。</a:t>
            </a:r>
          </a:p>
          <a:p>
            <a:pPr>
              <a:spcBef>
                <a:spcPct val="0"/>
              </a:spcBef>
              <a:buFontTx/>
              <a:buNone/>
            </a:pPr>
            <a:endParaRPr kumimoji="1" lang="en-US" altLang="zh-CN" sz="2000">
              <a:latin typeface="Tahoma" panose="020B0604030504040204" pitchFamily="34" charset="0"/>
            </a:endParaRPr>
          </a:p>
        </p:txBody>
      </p:sp>
    </p:spTree>
    <p:extLst>
      <p:ext uri="{BB962C8B-B14F-4D97-AF65-F5344CB8AC3E}">
        <p14:creationId xmlns:p14="http://schemas.microsoft.com/office/powerpoint/2010/main" val="47089808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62883"/>
                                        </p:tgtEl>
                                        <p:attrNameLst>
                                          <p:attrName>style.visibility</p:attrName>
                                        </p:attrNameLst>
                                      </p:cBhvr>
                                      <p:to>
                                        <p:strVal val="visible"/>
                                      </p:to>
                                    </p:set>
                                    <p:anim calcmode="lin" valueType="num">
                                      <p:cBhvr additive="base">
                                        <p:cTn id="7" dur="500" fill="hold"/>
                                        <p:tgtEl>
                                          <p:spTgt spid="762883"/>
                                        </p:tgtEl>
                                        <p:attrNameLst>
                                          <p:attrName>ppt_x</p:attrName>
                                        </p:attrNameLst>
                                      </p:cBhvr>
                                      <p:tavLst>
                                        <p:tav tm="0">
                                          <p:val>
                                            <p:strVal val="0-#ppt_w/2"/>
                                          </p:val>
                                        </p:tav>
                                        <p:tav tm="100000">
                                          <p:val>
                                            <p:strVal val="#ppt_x"/>
                                          </p:val>
                                        </p:tav>
                                      </p:tavLst>
                                    </p:anim>
                                    <p:anim calcmode="lin" valueType="num">
                                      <p:cBhvr additive="base">
                                        <p:cTn id="8" dur="500" fill="hold"/>
                                        <p:tgtEl>
                                          <p:spTgt spid="762883"/>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62885"/>
                                        </p:tgtEl>
                                        <p:attrNameLst>
                                          <p:attrName>style.visibility</p:attrName>
                                        </p:attrNameLst>
                                      </p:cBhvr>
                                      <p:to>
                                        <p:strVal val="visible"/>
                                      </p:to>
                                    </p:set>
                                    <p:anim calcmode="lin" valueType="num">
                                      <p:cBhvr additive="base">
                                        <p:cTn id="13" dur="500" fill="hold"/>
                                        <p:tgtEl>
                                          <p:spTgt spid="762885"/>
                                        </p:tgtEl>
                                        <p:attrNameLst>
                                          <p:attrName>ppt_x</p:attrName>
                                        </p:attrNameLst>
                                      </p:cBhvr>
                                      <p:tavLst>
                                        <p:tav tm="0">
                                          <p:val>
                                            <p:strVal val="0-#ppt_w/2"/>
                                          </p:val>
                                        </p:tav>
                                        <p:tav tm="100000">
                                          <p:val>
                                            <p:strVal val="#ppt_x"/>
                                          </p:val>
                                        </p:tav>
                                      </p:tavLst>
                                    </p:anim>
                                    <p:anim calcmode="lin" valueType="num">
                                      <p:cBhvr additive="base">
                                        <p:cTn id="14" dur="500" fill="hold"/>
                                        <p:tgtEl>
                                          <p:spTgt spid="76288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2883" grpId="0" autoUpdateAnimBg="0"/>
      <p:bldP spid="762885" grpId="0" animBg="1" autoUpdateAnimBg="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9026" name="Rectangle 2"/>
          <p:cNvSpPr>
            <a:spLocks noGrp="1" noChangeArrowheads="1"/>
          </p:cNvSpPr>
          <p:nvPr>
            <p:ph type="body" idx="1"/>
          </p:nvPr>
        </p:nvSpPr>
        <p:spPr>
          <a:xfrm>
            <a:off x="2351088" y="447675"/>
            <a:ext cx="7834312" cy="5645150"/>
          </a:xfrm>
        </p:spPr>
        <p:txBody>
          <a:bodyPr/>
          <a:lstStyle/>
          <a:p>
            <a:pPr>
              <a:spcBef>
                <a:spcPct val="0"/>
              </a:spcBef>
              <a:buFontTx/>
              <a:buNone/>
            </a:pPr>
            <a:r>
              <a:rPr kumimoji="1" lang="en-US" altLang="zh-CN" sz="3200" b="1" dirty="0">
                <a:solidFill>
                  <a:srgbClr val="FF3399"/>
                </a:solidFill>
                <a:latin typeface="Times New Roman" panose="02020603050405020304" pitchFamily="18" charset="0"/>
              </a:rPr>
              <a:t>§5.3  </a:t>
            </a:r>
            <a:r>
              <a:rPr kumimoji="1" lang="zh-CN" altLang="en-US" sz="3200" b="1" dirty="0">
                <a:solidFill>
                  <a:srgbClr val="FF3399"/>
                </a:solidFill>
                <a:latin typeface="Times New Roman" panose="02020603050405020304" pitchFamily="18" charset="0"/>
              </a:rPr>
              <a:t>自底向上语法制导翻译</a:t>
            </a:r>
            <a:endParaRPr lang="zh-CN" altLang="en-US" sz="3200" b="1" dirty="0">
              <a:latin typeface="Times New Roman" panose="02020603050405020304" pitchFamily="18" charset="0"/>
            </a:endParaRPr>
          </a:p>
          <a:p>
            <a:pPr algn="just">
              <a:buFont typeface="Wingdings" panose="05000000000000000000" pitchFamily="2" charset="2"/>
              <a:buNone/>
            </a:pPr>
            <a:r>
              <a:rPr lang="zh-CN" altLang="en-US" b="1" dirty="0">
                <a:latin typeface="Times New Roman" panose="02020603050405020304" pitchFamily="18" charset="0"/>
              </a:rPr>
              <a:t> </a:t>
            </a:r>
            <a:r>
              <a:rPr lang="zh-CN" altLang="en-US" b="1" dirty="0">
                <a:solidFill>
                  <a:srgbClr val="C00000"/>
                </a:solidFill>
                <a:latin typeface="Times New Roman" panose="02020603050405020304" pitchFamily="18" charset="0"/>
              </a:rPr>
              <a:t>一、简单算术表达式和赋值语句的翻译</a:t>
            </a:r>
          </a:p>
          <a:p>
            <a:pPr algn="just">
              <a:buFont typeface="Wingdings" panose="05000000000000000000" pitchFamily="2" charset="2"/>
              <a:buNone/>
            </a:pPr>
            <a:r>
              <a:rPr lang="zh-CN" altLang="en-US" sz="1800" dirty="0">
                <a:solidFill>
                  <a:srgbClr val="C00000"/>
                </a:solidFill>
                <a:latin typeface="Times New Roman" panose="02020603050405020304" pitchFamily="18" charset="0"/>
              </a:rPr>
              <a:t>   </a:t>
            </a:r>
            <a:r>
              <a:rPr lang="en-US" altLang="zh-CN" sz="2400" b="1" dirty="0">
                <a:solidFill>
                  <a:srgbClr val="C00000"/>
                </a:solidFill>
                <a:latin typeface="Times New Roman" panose="02020603050405020304" pitchFamily="18" charset="0"/>
              </a:rPr>
              <a:t>1. </a:t>
            </a:r>
            <a:r>
              <a:rPr lang="zh-CN" altLang="en-US" sz="2400" b="1" dirty="0">
                <a:solidFill>
                  <a:srgbClr val="C00000"/>
                </a:solidFill>
                <a:latin typeface="Times New Roman" panose="02020603050405020304" pitchFamily="18" charset="0"/>
              </a:rPr>
              <a:t>翻译成四元式</a:t>
            </a:r>
          </a:p>
          <a:p>
            <a:pPr algn="just">
              <a:buFont typeface="Wingdings" panose="05000000000000000000" pitchFamily="2" charset="2"/>
              <a:buNone/>
            </a:pPr>
            <a:r>
              <a:rPr lang="zh-CN" altLang="en-US" sz="1800" dirty="0">
                <a:latin typeface="Times New Roman" panose="02020603050405020304" pitchFamily="18" charset="0"/>
                <a:cs typeface="Courier New" panose="02070309020205020404" pitchFamily="49" charset="0"/>
              </a:rPr>
              <a:t>  </a:t>
            </a:r>
            <a:r>
              <a:rPr lang="zh-CN" altLang="en-US" sz="1800" b="1" dirty="0">
                <a:latin typeface="Times New Roman" panose="02020603050405020304" pitchFamily="18" charset="0"/>
                <a:cs typeface="Courier New" panose="02070309020205020404" pitchFamily="49" charset="0"/>
              </a:rPr>
              <a:t>我们首先讨论仅含有简单变量的表达式和赋值语句到四元式的翻译，对于复杂的表达式和赋</a:t>
            </a:r>
            <a:r>
              <a:rPr lang="zh-CN" altLang="en-US" sz="1800" b="1" dirty="0">
                <a:latin typeface="Times New Roman" panose="02020603050405020304" pitchFamily="18" charset="0"/>
              </a:rPr>
              <a:t>值语句的翻译将在以后讨论 。</a:t>
            </a: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  为简便起见，假定赋值语句中所含的全部变量是同一类型整型变量，此外在翻译过程中也不</a:t>
            </a:r>
            <a:r>
              <a:rPr lang="zh-CN" altLang="en-US" sz="1800" b="1" dirty="0">
                <a:latin typeface="Times New Roman" panose="02020603050405020304" pitchFamily="18" charset="0"/>
              </a:rPr>
              <a:t>作语义检查。 </a:t>
            </a: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 </a:t>
            </a:r>
            <a:r>
              <a:rPr lang="en-US" altLang="zh-CN" sz="1800" b="1" dirty="0">
                <a:solidFill>
                  <a:srgbClr val="FF3399"/>
                </a:solidFill>
                <a:latin typeface="Times New Roman" panose="02020603050405020304" pitchFamily="18" charset="0"/>
                <a:cs typeface="Courier New" panose="02070309020205020404" pitchFamily="49" charset="0"/>
              </a:rPr>
              <a:t>(1)</a:t>
            </a:r>
            <a:r>
              <a:rPr lang="en-US" altLang="zh-CN" sz="1800" b="1" dirty="0">
                <a:latin typeface="Times New Roman" panose="02020603050405020304" pitchFamily="18" charset="0"/>
                <a:cs typeface="Courier New" panose="02070309020205020404" pitchFamily="49" charset="0"/>
              </a:rPr>
              <a:t> </a:t>
            </a:r>
            <a:r>
              <a:rPr lang="zh-CN" altLang="en-US" sz="1800" b="1" dirty="0">
                <a:latin typeface="Times New Roman" panose="02020603050405020304" pitchFamily="18" charset="0"/>
                <a:cs typeface="Courier New" panose="02070309020205020404" pitchFamily="49" charset="0"/>
              </a:rPr>
              <a:t>赋值语句</a:t>
            </a:r>
            <a:r>
              <a:rPr lang="zh-CN" altLang="en-US" sz="1800" b="1" dirty="0">
                <a:latin typeface="Times New Roman" panose="02020603050405020304" pitchFamily="18" charset="0"/>
              </a:rPr>
              <a:t>的</a:t>
            </a:r>
            <a:r>
              <a:rPr lang="zh-CN" altLang="en-US" sz="1800" b="1" dirty="0">
                <a:latin typeface="Times New Roman" panose="02020603050405020304" pitchFamily="18" charset="0"/>
                <a:cs typeface="Courier New" panose="02070309020205020404" pitchFamily="49" charset="0"/>
              </a:rPr>
              <a:t>文法</a:t>
            </a: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   </a:t>
            </a:r>
            <a:r>
              <a:rPr lang="en-US" altLang="zh-CN" sz="1800" b="1" dirty="0">
                <a:latin typeface="Times New Roman" panose="02020603050405020304" pitchFamily="18" charset="0"/>
                <a:cs typeface="Courier New" panose="02070309020205020404" pitchFamily="49" charset="0"/>
              </a:rPr>
              <a:t>1) A∷=V:=E           5)T∷=F</a:t>
            </a:r>
          </a:p>
          <a:p>
            <a:pPr algn="just">
              <a:buFont typeface="Wingdings" panose="05000000000000000000" pitchFamily="2" charset="2"/>
              <a:buNone/>
            </a:pPr>
            <a:r>
              <a:rPr lang="en-US" altLang="zh-CN" sz="1800" b="1" dirty="0">
                <a:latin typeface="Times New Roman" panose="02020603050405020304" pitchFamily="18" charset="0"/>
                <a:cs typeface="Courier New" panose="02070309020205020404" pitchFamily="49" charset="0"/>
              </a:rPr>
              <a:t>   2) E∷=E </a:t>
            </a:r>
            <a:r>
              <a:rPr lang="en-US" altLang="zh-CN" sz="1800" b="1" baseline="30000" dirty="0">
                <a:latin typeface="Times New Roman" panose="02020603050405020304" pitchFamily="18" charset="0"/>
                <a:cs typeface="Courier New" panose="02070309020205020404" pitchFamily="49" charset="0"/>
              </a:rPr>
              <a:t>(1)</a:t>
            </a:r>
            <a:r>
              <a:rPr lang="en-US" altLang="zh-CN" sz="1800" b="1" dirty="0">
                <a:latin typeface="Times New Roman" panose="02020603050405020304" pitchFamily="18" charset="0"/>
                <a:cs typeface="Courier New" panose="02070309020205020404" pitchFamily="49" charset="0"/>
              </a:rPr>
              <a:t>+T         6)F∷=(E)</a:t>
            </a:r>
          </a:p>
          <a:p>
            <a:pPr algn="just">
              <a:buFont typeface="Wingdings" panose="05000000000000000000" pitchFamily="2" charset="2"/>
              <a:buNone/>
            </a:pPr>
            <a:r>
              <a:rPr lang="en-US" altLang="zh-CN" sz="1800" b="1" dirty="0">
                <a:latin typeface="Times New Roman" panose="02020603050405020304" pitchFamily="18" charset="0"/>
                <a:cs typeface="Courier New" panose="02070309020205020404" pitchFamily="49" charset="0"/>
              </a:rPr>
              <a:t>   3) E∷=T                  7)F∷=</a:t>
            </a:r>
            <a:r>
              <a:rPr lang="en-US" altLang="zh-CN" sz="1800" b="1" dirty="0" err="1">
                <a:latin typeface="Times New Roman" panose="02020603050405020304" pitchFamily="18" charset="0"/>
                <a:cs typeface="Courier New" panose="02070309020205020404" pitchFamily="49" charset="0"/>
              </a:rPr>
              <a:t>i</a:t>
            </a:r>
            <a:endParaRPr lang="en-US" altLang="zh-CN" sz="1800" b="1" dirty="0">
              <a:latin typeface="Times New Roman" panose="02020603050405020304" pitchFamily="18" charset="0"/>
              <a:cs typeface="Courier New" panose="02070309020205020404" pitchFamily="49" charset="0"/>
            </a:endParaRPr>
          </a:p>
          <a:p>
            <a:pPr algn="just">
              <a:buFont typeface="Wingdings" panose="05000000000000000000" pitchFamily="2" charset="2"/>
              <a:buNone/>
            </a:pPr>
            <a:r>
              <a:rPr lang="en-US" altLang="zh-CN" sz="1800" b="1" dirty="0">
                <a:latin typeface="Times New Roman" panose="02020603050405020304" pitchFamily="18" charset="0"/>
                <a:cs typeface="Courier New" panose="02070309020205020404" pitchFamily="49" charset="0"/>
              </a:rPr>
              <a:t>   4) T∷=T</a:t>
            </a:r>
            <a:r>
              <a:rPr lang="en-US" altLang="zh-CN" sz="1800" b="1" baseline="30000" dirty="0">
                <a:latin typeface="Times New Roman" panose="02020603050405020304" pitchFamily="18" charset="0"/>
                <a:cs typeface="Courier New" panose="02070309020205020404" pitchFamily="49" charset="0"/>
              </a:rPr>
              <a:t>(1)</a:t>
            </a:r>
            <a:r>
              <a:rPr lang="en-US" altLang="zh-CN" sz="1800" b="1" dirty="0">
                <a:latin typeface="Times New Roman" panose="02020603050405020304" pitchFamily="18" charset="0"/>
                <a:cs typeface="Courier New" panose="02070309020205020404" pitchFamily="49" charset="0"/>
              </a:rPr>
              <a:t>*F           8)V∷=</a:t>
            </a:r>
            <a:r>
              <a:rPr lang="en-US" altLang="zh-CN" sz="1800" b="1" dirty="0" err="1">
                <a:latin typeface="Times New Roman" panose="02020603050405020304" pitchFamily="18" charset="0"/>
                <a:cs typeface="Courier New" panose="02070309020205020404" pitchFamily="49" charset="0"/>
              </a:rPr>
              <a:t>i</a:t>
            </a:r>
            <a:endParaRPr lang="en-US" altLang="zh-CN" sz="1800" b="1" dirty="0">
              <a:latin typeface="Times New Roman" panose="02020603050405020304" pitchFamily="18" charset="0"/>
              <a:cs typeface="Courier New" panose="02070309020205020404" pitchFamily="49" charset="0"/>
            </a:endParaRPr>
          </a:p>
          <a:p>
            <a:pPr algn="just">
              <a:buFont typeface="Wingdings" panose="05000000000000000000" pitchFamily="2" charset="2"/>
              <a:buNone/>
            </a:pPr>
            <a:r>
              <a:rPr lang="zh-CN" altLang="en-US" sz="1800" b="1" dirty="0">
                <a:latin typeface="Times New Roman" panose="02020603050405020304" pitchFamily="18" charset="0"/>
              </a:rPr>
              <a:t>为了实现到四元式的翻译，需要引进一系列语义变量和语义子程序。</a:t>
            </a:r>
            <a:r>
              <a:rPr lang="zh-CN" altLang="en-US" sz="1800" dirty="0">
                <a:latin typeface="Times New Roman" panose="02020603050405020304" pitchFamily="18" charset="0"/>
              </a:rPr>
              <a:t> </a:t>
            </a:r>
          </a:p>
        </p:txBody>
      </p:sp>
    </p:spTree>
    <p:extLst>
      <p:ext uri="{BB962C8B-B14F-4D97-AF65-F5344CB8AC3E}">
        <p14:creationId xmlns:p14="http://schemas.microsoft.com/office/powerpoint/2010/main" val="94107504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0050" name="Rectangle 2"/>
          <p:cNvSpPr>
            <a:spLocks noGrp="1" noChangeArrowheads="1"/>
          </p:cNvSpPr>
          <p:nvPr>
            <p:ph type="body" idx="1"/>
          </p:nvPr>
        </p:nvSpPr>
        <p:spPr>
          <a:xfrm>
            <a:off x="1981200" y="914401"/>
            <a:ext cx="8229600" cy="4708525"/>
          </a:xfrm>
        </p:spPr>
        <p:txBody>
          <a:bodyPr/>
          <a:lstStyle/>
          <a:p>
            <a:pPr algn="just">
              <a:lnSpc>
                <a:spcPct val="90000"/>
              </a:lnSpc>
              <a:buFont typeface="Wingdings" panose="05000000000000000000" pitchFamily="2" charset="2"/>
              <a:buNone/>
            </a:pPr>
            <a:r>
              <a:rPr lang="en-US" altLang="zh-CN" sz="2000" b="1">
                <a:solidFill>
                  <a:srgbClr val="FF3399"/>
                </a:solidFill>
                <a:latin typeface="Times New Roman" panose="02020603050405020304" pitchFamily="18" charset="0"/>
              </a:rPr>
              <a:t>(2)</a:t>
            </a:r>
            <a:r>
              <a:rPr lang="zh-CN" altLang="en-US" sz="2000" b="1">
                <a:latin typeface="Times New Roman" panose="02020603050405020304" pitchFamily="18" charset="0"/>
              </a:rPr>
              <a:t>语义变量和语义子程序</a:t>
            </a:r>
            <a:endParaRPr lang="zh-CN" altLang="en-US" sz="2000" b="1">
              <a:solidFill>
                <a:schemeClr val="tx2"/>
              </a:solidFill>
              <a:latin typeface="Times New Roman" panose="02020603050405020304" pitchFamily="18" charset="0"/>
            </a:endParaRPr>
          </a:p>
          <a:p>
            <a:pPr algn="just">
              <a:lnSpc>
                <a:spcPct val="90000"/>
              </a:lnSpc>
              <a:buFont typeface="Wingdings" panose="05000000000000000000" pitchFamily="2" charset="2"/>
              <a:buNone/>
            </a:pPr>
            <a:r>
              <a:rPr lang="zh-CN" altLang="en-US" sz="1800" b="1">
                <a:solidFill>
                  <a:schemeClr val="tx2"/>
                </a:solidFill>
                <a:latin typeface="Times New Roman" panose="02020603050405020304" pitchFamily="18" charset="0"/>
              </a:rPr>
              <a:t> </a:t>
            </a:r>
            <a:r>
              <a:rPr lang="zh-CN" altLang="en-US" sz="1800" b="1">
                <a:solidFill>
                  <a:srgbClr val="00FF00"/>
                </a:solidFill>
                <a:latin typeface="Times New Roman" panose="02020603050405020304" pitchFamily="18" charset="0"/>
              </a:rPr>
              <a:t>①</a:t>
            </a:r>
            <a:r>
              <a:rPr lang="zh-CN" altLang="en-US" sz="1800" b="1">
                <a:solidFill>
                  <a:schemeClr val="tx2"/>
                </a:solidFill>
                <a:latin typeface="Times New Roman" panose="02020603050405020304" pitchFamily="18" charset="0"/>
              </a:rPr>
              <a:t> </a:t>
            </a:r>
            <a:r>
              <a:rPr lang="en-US" altLang="zh-CN" sz="1800" b="1">
                <a:solidFill>
                  <a:schemeClr val="tx2"/>
                </a:solidFill>
                <a:latin typeface="Times New Roman" panose="02020603050405020304" pitchFamily="18" charset="0"/>
              </a:rPr>
              <a:t>NEWTEMP</a:t>
            </a:r>
            <a:r>
              <a:rPr lang="zh-CN" altLang="en-US" sz="1800" b="1">
                <a:latin typeface="Times New Roman" panose="02020603050405020304" pitchFamily="18" charset="0"/>
              </a:rPr>
              <a:t>是一个函数，每次调用时，都定义一个新临时变量，回送</a:t>
            </a:r>
          </a:p>
          <a:p>
            <a:pPr algn="just">
              <a:lnSpc>
                <a:spcPct val="90000"/>
              </a:lnSpc>
              <a:buFont typeface="Wingdings" panose="05000000000000000000" pitchFamily="2" charset="2"/>
              <a:buNone/>
            </a:pPr>
            <a:r>
              <a:rPr lang="zh-CN" altLang="en-US" sz="1800" b="1">
                <a:latin typeface="Times New Roman" panose="02020603050405020304" pitchFamily="18" charset="0"/>
              </a:rPr>
              <a:t>    一个代表新临时变量名的整数码作为函数值。为直观起见，我们将</a:t>
            </a:r>
          </a:p>
          <a:p>
            <a:pPr algn="just">
              <a:lnSpc>
                <a:spcPct val="90000"/>
              </a:lnSpc>
              <a:buFont typeface="Wingdings" panose="05000000000000000000" pitchFamily="2" charset="2"/>
              <a:buNone/>
            </a:pPr>
            <a:r>
              <a:rPr lang="zh-CN" altLang="en-US" sz="1800" b="1">
                <a:latin typeface="Times New Roman" panose="02020603050405020304" pitchFamily="18" charset="0"/>
              </a:rPr>
              <a:t>    </a:t>
            </a:r>
            <a:r>
              <a:rPr lang="en-US" altLang="zh-CN" sz="1800" b="1">
                <a:latin typeface="Times New Roman" panose="02020603050405020304" pitchFamily="18" charset="0"/>
              </a:rPr>
              <a:t>NEWTEMP</a:t>
            </a:r>
            <a:r>
              <a:rPr lang="zh-CN" altLang="en-US" sz="1800" b="1">
                <a:latin typeface="Times New Roman" panose="02020603050405020304" pitchFamily="18" charset="0"/>
              </a:rPr>
              <a:t>产生的临时变量依次记为</a:t>
            </a:r>
            <a:r>
              <a:rPr lang="en-US" altLang="zh-CN" sz="1800" b="1">
                <a:latin typeface="Times New Roman" panose="02020603050405020304" pitchFamily="18" charset="0"/>
              </a:rPr>
              <a:t>T</a:t>
            </a:r>
            <a:r>
              <a:rPr lang="zh-CN" altLang="en-US" sz="1800" b="1" baseline="-25000">
                <a:latin typeface="Times New Roman" panose="02020603050405020304" pitchFamily="18" charset="0"/>
              </a:rPr>
              <a:t>１</a:t>
            </a:r>
            <a:r>
              <a:rPr lang="zh-CN" altLang="en-US" sz="1800" b="1">
                <a:latin typeface="Times New Roman" panose="02020603050405020304" pitchFamily="18" charset="0"/>
              </a:rPr>
              <a:t>，Ｔ</a:t>
            </a:r>
            <a:r>
              <a:rPr lang="zh-CN" altLang="en-US" sz="1800" b="1" baseline="-25000">
                <a:latin typeface="Times New Roman" panose="02020603050405020304" pitchFamily="18" charset="0"/>
              </a:rPr>
              <a:t>２</a:t>
            </a:r>
            <a:r>
              <a:rPr lang="en-US" altLang="zh-CN" sz="1800" b="1">
                <a:latin typeface="Times New Roman" panose="02020603050405020304" pitchFamily="18" charset="0"/>
              </a:rPr>
              <a:t>…</a:t>
            </a:r>
            <a:r>
              <a:rPr lang="zh-CN" altLang="en-US" sz="1800" b="1">
                <a:latin typeface="Times New Roman" panose="02020603050405020304" pitchFamily="18" charset="0"/>
              </a:rPr>
              <a:t>等等。</a:t>
            </a:r>
          </a:p>
          <a:p>
            <a:pPr algn="just">
              <a:lnSpc>
                <a:spcPct val="90000"/>
              </a:lnSpc>
              <a:buFont typeface="Wingdings" panose="05000000000000000000" pitchFamily="2" charset="2"/>
              <a:buNone/>
            </a:pPr>
            <a:r>
              <a:rPr lang="zh-CN" altLang="en-US" sz="1800" b="1">
                <a:solidFill>
                  <a:schemeClr val="tx2"/>
                </a:solidFill>
                <a:latin typeface="Times New Roman" panose="02020603050405020304" pitchFamily="18" charset="0"/>
              </a:rPr>
              <a:t> </a:t>
            </a:r>
            <a:r>
              <a:rPr lang="zh-CN" altLang="en-US" sz="1800" b="1">
                <a:solidFill>
                  <a:srgbClr val="00FF00"/>
                </a:solidFill>
                <a:latin typeface="Times New Roman" panose="02020603050405020304" pitchFamily="18" charset="0"/>
              </a:rPr>
              <a:t>② </a:t>
            </a:r>
            <a:r>
              <a:rPr lang="en-US" altLang="zh-CN" sz="1800" b="1">
                <a:solidFill>
                  <a:schemeClr val="tx2"/>
                </a:solidFill>
                <a:latin typeface="Times New Roman" panose="02020603050405020304" pitchFamily="18" charset="0"/>
                <a:cs typeface="Times New Roman" panose="02020603050405020304" pitchFamily="18" charset="0"/>
              </a:rPr>
              <a:t>ENTRY(i)</a:t>
            </a:r>
            <a:r>
              <a:rPr lang="zh-CN" altLang="en-US" sz="1800" b="1">
                <a:latin typeface="Times New Roman" panose="02020603050405020304" pitchFamily="18" charset="0"/>
              </a:rPr>
              <a:t>是一个函数过程 ，查找符号名</a:t>
            </a:r>
            <a:r>
              <a:rPr lang="en-US" altLang="zh-CN" sz="1800" b="1">
                <a:latin typeface="Times New Roman" panose="02020603050405020304" pitchFamily="18" charset="0"/>
              </a:rPr>
              <a:t>i</a:t>
            </a:r>
            <a:r>
              <a:rPr lang="zh-CN" altLang="en-US" sz="1800" b="1">
                <a:latin typeface="Times New Roman" panose="02020603050405020304" pitchFamily="18" charset="0"/>
              </a:rPr>
              <a:t>在表中的入口地址。</a:t>
            </a:r>
          </a:p>
          <a:p>
            <a:pPr algn="just">
              <a:lnSpc>
                <a:spcPct val="90000"/>
              </a:lnSpc>
              <a:buFont typeface="Wingdings" panose="05000000000000000000" pitchFamily="2" charset="2"/>
              <a:buNone/>
            </a:pPr>
            <a:r>
              <a:rPr lang="zh-CN" altLang="en-US" sz="1800" b="1">
                <a:solidFill>
                  <a:schemeClr val="tx2"/>
                </a:solidFill>
                <a:latin typeface="Times New Roman" panose="02020603050405020304" pitchFamily="18" charset="0"/>
              </a:rPr>
              <a:t> </a:t>
            </a:r>
            <a:r>
              <a:rPr lang="zh-CN" altLang="en-US" sz="1800" b="1">
                <a:solidFill>
                  <a:srgbClr val="00FF00"/>
                </a:solidFill>
                <a:latin typeface="Times New Roman" panose="02020603050405020304" pitchFamily="18" charset="0"/>
              </a:rPr>
              <a:t>③</a:t>
            </a:r>
            <a:r>
              <a:rPr lang="zh-CN" altLang="en-US" sz="1800" b="1">
                <a:solidFill>
                  <a:schemeClr val="tx2"/>
                </a:solidFill>
                <a:latin typeface="Times New Roman" panose="02020603050405020304" pitchFamily="18" charset="0"/>
                <a:cs typeface="Courier New" panose="02070309020205020404" pitchFamily="49" charset="0"/>
              </a:rPr>
              <a:t> </a:t>
            </a:r>
            <a:r>
              <a:rPr lang="en-US" altLang="zh-CN" sz="1800" b="1">
                <a:solidFill>
                  <a:schemeClr val="tx2"/>
                </a:solidFill>
                <a:latin typeface="Times New Roman" panose="02020603050405020304" pitchFamily="18" charset="0"/>
                <a:cs typeface="Courier New" panose="02070309020205020404" pitchFamily="49" charset="0"/>
              </a:rPr>
              <a:t>X·PLACE</a:t>
            </a:r>
            <a:r>
              <a:rPr lang="zh-CN" altLang="en-US" sz="1800" b="1">
                <a:latin typeface="Times New Roman" panose="02020603050405020304" pitchFamily="18" charset="0"/>
                <a:cs typeface="Courier New" panose="02070309020205020404" pitchFamily="49" charset="0"/>
              </a:rPr>
              <a:t>是和非终结符</a:t>
            </a:r>
            <a:r>
              <a:rPr lang="en-US" altLang="zh-CN" sz="1800" b="1">
                <a:latin typeface="Times New Roman" panose="02020603050405020304" pitchFamily="18" charset="0"/>
                <a:cs typeface="Courier New" panose="02070309020205020404" pitchFamily="49" charset="0"/>
              </a:rPr>
              <a:t>X</a:t>
            </a:r>
            <a:r>
              <a:rPr lang="zh-CN" altLang="en-US" sz="1800" b="1">
                <a:latin typeface="Times New Roman" panose="02020603050405020304" pitchFamily="18" charset="0"/>
                <a:cs typeface="Courier New" panose="02070309020205020404" pitchFamily="49" charset="0"/>
              </a:rPr>
              <a:t>相联系的语义变量，表示存放</a:t>
            </a:r>
            <a:r>
              <a:rPr lang="en-US" altLang="zh-CN" sz="1800" b="1">
                <a:latin typeface="Times New Roman" panose="02020603050405020304" pitchFamily="18" charset="0"/>
                <a:cs typeface="Courier New" panose="02070309020205020404" pitchFamily="49" charset="0"/>
              </a:rPr>
              <a:t>X</a:t>
            </a:r>
            <a:r>
              <a:rPr lang="zh-CN" altLang="en-US" sz="1800" b="1">
                <a:latin typeface="Times New Roman" panose="02020603050405020304" pitchFamily="18" charset="0"/>
                <a:cs typeface="Courier New" panose="02070309020205020404" pitchFamily="49" charset="0"/>
              </a:rPr>
              <a:t>值的变量名在</a:t>
            </a:r>
          </a:p>
          <a:p>
            <a:pPr algn="just">
              <a:lnSpc>
                <a:spcPct val="90000"/>
              </a:lnSpc>
              <a:buFont typeface="Wingdings" panose="05000000000000000000" pitchFamily="2" charset="2"/>
              <a:buNone/>
            </a:pPr>
            <a:r>
              <a:rPr lang="zh-CN" altLang="en-US" sz="1800" b="1">
                <a:latin typeface="Times New Roman" panose="02020603050405020304" pitchFamily="18" charset="0"/>
                <a:cs typeface="Courier New" panose="02070309020205020404" pitchFamily="49" charset="0"/>
              </a:rPr>
              <a:t>    符号表的入口或整数码</a:t>
            </a:r>
            <a:r>
              <a:rPr lang="en-US" altLang="zh-CN" sz="1800" b="1">
                <a:latin typeface="Times New Roman" panose="02020603050405020304" pitchFamily="18" charset="0"/>
                <a:cs typeface="Times New Roman" panose="02020603050405020304" pitchFamily="18" charset="0"/>
              </a:rPr>
              <a:t>(</a:t>
            </a:r>
            <a:r>
              <a:rPr lang="zh-CN" altLang="en-US" sz="1800" b="1">
                <a:latin typeface="Times New Roman" panose="02020603050405020304" pitchFamily="18" charset="0"/>
              </a:rPr>
              <a:t>若此变量是一个临时变量</a:t>
            </a:r>
            <a:r>
              <a:rPr lang="en-US" altLang="zh-CN" sz="1800" b="1">
                <a:latin typeface="Times New Roman" panose="02020603050405020304" pitchFamily="18" charset="0"/>
                <a:cs typeface="Times New Roman" panose="02020603050405020304" pitchFamily="18" charset="0"/>
              </a:rPr>
              <a:t>)</a:t>
            </a:r>
            <a:r>
              <a:rPr lang="zh-CN" altLang="en-US" sz="1800" b="1">
                <a:latin typeface="Times New Roman" panose="02020603050405020304" pitchFamily="18" charset="0"/>
              </a:rPr>
              <a:t>。</a:t>
            </a:r>
          </a:p>
          <a:p>
            <a:pPr algn="just">
              <a:lnSpc>
                <a:spcPct val="90000"/>
              </a:lnSpc>
              <a:buFont typeface="Wingdings" panose="05000000000000000000" pitchFamily="2" charset="2"/>
              <a:buNone/>
            </a:pPr>
            <a:r>
              <a:rPr lang="zh-CN" altLang="en-US" sz="1800" b="1">
                <a:latin typeface="Times New Roman" panose="02020603050405020304" pitchFamily="18" charset="0"/>
              </a:rPr>
              <a:t>        如： </a:t>
            </a:r>
            <a:r>
              <a:rPr lang="en-US" altLang="zh-CN" sz="1800" b="1">
                <a:latin typeface="Times New Roman" panose="02020603050405020304" pitchFamily="18" charset="0"/>
                <a:cs typeface="Courier New" panose="02070309020205020404" pitchFamily="49" charset="0"/>
              </a:rPr>
              <a:t>F∷=i </a:t>
            </a:r>
            <a:r>
              <a:rPr lang="en-US" altLang="zh-CN" sz="1800" b="1">
                <a:latin typeface="Times New Roman" panose="02020603050405020304" pitchFamily="18" charset="0"/>
              </a:rPr>
              <a:t>{F·PLACE:=ENTRY(i)}</a:t>
            </a:r>
            <a:r>
              <a:rPr lang="en-US" altLang="zh-CN" sz="1800" b="1">
                <a:latin typeface="Times New Roman" panose="02020603050405020304" pitchFamily="18" charset="0"/>
                <a:cs typeface="Courier New" panose="02070309020205020404" pitchFamily="49" charset="0"/>
              </a:rPr>
              <a:t> </a:t>
            </a:r>
            <a:r>
              <a:rPr lang="zh-CN" altLang="en-US" sz="1800" b="1">
                <a:latin typeface="Times New Roman" panose="02020603050405020304" pitchFamily="18" charset="0"/>
              </a:rPr>
              <a:t>表示存放</a:t>
            </a:r>
            <a:r>
              <a:rPr lang="en-US" altLang="zh-CN" sz="1800" b="1">
                <a:latin typeface="Times New Roman" panose="02020603050405020304" pitchFamily="18" charset="0"/>
              </a:rPr>
              <a:t>F</a:t>
            </a:r>
            <a:r>
              <a:rPr lang="zh-CN" altLang="en-US" sz="1800" b="1">
                <a:latin typeface="Times New Roman" panose="02020603050405020304" pitchFamily="18" charset="0"/>
              </a:rPr>
              <a:t>值变量名</a:t>
            </a:r>
            <a:r>
              <a:rPr lang="en-US" altLang="zh-CN" sz="1800" b="1">
                <a:latin typeface="Times New Roman" panose="02020603050405020304" pitchFamily="18" charset="0"/>
              </a:rPr>
              <a:t>i</a:t>
            </a:r>
            <a:r>
              <a:rPr lang="zh-CN" altLang="en-US" sz="1800" b="1">
                <a:latin typeface="Times New Roman" panose="02020603050405020304" pitchFamily="18" charset="0"/>
              </a:rPr>
              <a:t>在符号表</a:t>
            </a:r>
          </a:p>
          <a:p>
            <a:pPr algn="just">
              <a:lnSpc>
                <a:spcPct val="90000"/>
              </a:lnSpc>
              <a:buFont typeface="Wingdings" panose="05000000000000000000" pitchFamily="2" charset="2"/>
              <a:buNone/>
            </a:pPr>
            <a:r>
              <a:rPr lang="zh-CN" altLang="en-US" sz="1800" b="1">
                <a:latin typeface="Times New Roman" panose="02020603050405020304" pitchFamily="18" charset="0"/>
              </a:rPr>
              <a:t>    中的入口地址。即从变量</a:t>
            </a:r>
            <a:r>
              <a:rPr lang="en-US" altLang="zh-CN" sz="1800" b="1">
                <a:latin typeface="Times New Roman" panose="02020603050405020304" pitchFamily="18" charset="0"/>
              </a:rPr>
              <a:t>F.PLACE</a:t>
            </a:r>
            <a:r>
              <a:rPr lang="zh-CN" altLang="en-US" sz="1800" b="1">
                <a:latin typeface="Times New Roman" panose="02020603050405020304" pitchFamily="18" charset="0"/>
              </a:rPr>
              <a:t>值可知</a:t>
            </a:r>
            <a:r>
              <a:rPr lang="en-US" altLang="zh-CN" sz="1800" b="1">
                <a:latin typeface="Times New Roman" panose="02020603050405020304" pitchFamily="18" charset="0"/>
              </a:rPr>
              <a:t>i</a:t>
            </a:r>
            <a:r>
              <a:rPr lang="zh-CN" altLang="en-US" sz="1800" b="1">
                <a:latin typeface="Times New Roman" panose="02020603050405020304" pitchFamily="18" charset="0"/>
              </a:rPr>
              <a:t>在符号表中的位置。</a:t>
            </a:r>
          </a:p>
          <a:p>
            <a:pPr algn="just">
              <a:lnSpc>
                <a:spcPct val="90000"/>
              </a:lnSpc>
              <a:buFont typeface="Wingdings" panose="05000000000000000000" pitchFamily="2" charset="2"/>
              <a:buNone/>
            </a:pPr>
            <a:r>
              <a:rPr lang="zh-CN" altLang="en-US" sz="1800" b="1">
                <a:solidFill>
                  <a:schemeClr val="tx2"/>
                </a:solidFill>
                <a:latin typeface="Times New Roman" panose="02020603050405020304" pitchFamily="18" charset="0"/>
              </a:rPr>
              <a:t> </a:t>
            </a:r>
            <a:r>
              <a:rPr lang="zh-CN" altLang="en-US" sz="1800" b="1">
                <a:solidFill>
                  <a:srgbClr val="00FF00"/>
                </a:solidFill>
                <a:latin typeface="Times New Roman" panose="02020603050405020304" pitchFamily="18" charset="0"/>
              </a:rPr>
              <a:t>④</a:t>
            </a:r>
            <a:r>
              <a:rPr lang="zh-CN" altLang="en-US" sz="1800" b="1">
                <a:solidFill>
                  <a:srgbClr val="00FF00"/>
                </a:solidFill>
                <a:latin typeface="Times New Roman" panose="02020603050405020304" pitchFamily="18" charset="0"/>
                <a:cs typeface="Courier New" panose="02070309020205020404" pitchFamily="49" charset="0"/>
              </a:rPr>
              <a:t> </a:t>
            </a:r>
            <a:r>
              <a:rPr lang="en-US" altLang="zh-CN" sz="1800" b="1">
                <a:solidFill>
                  <a:schemeClr val="tx2"/>
                </a:solidFill>
                <a:latin typeface="Times New Roman" panose="02020603050405020304" pitchFamily="18" charset="0"/>
                <a:cs typeface="Courier New" panose="02070309020205020404" pitchFamily="49" charset="0"/>
              </a:rPr>
              <a:t>GEN (OP</a:t>
            </a:r>
            <a:r>
              <a:rPr lang="zh-CN" altLang="en-US" sz="1800" b="1">
                <a:solidFill>
                  <a:schemeClr val="tx2"/>
                </a:solidFill>
                <a:latin typeface="Times New Roman" panose="02020603050405020304" pitchFamily="18" charset="0"/>
                <a:cs typeface="Courier New" panose="02070309020205020404" pitchFamily="49" charset="0"/>
              </a:rPr>
              <a:t>，</a:t>
            </a:r>
            <a:r>
              <a:rPr lang="en-US" altLang="zh-CN" sz="1800" b="1">
                <a:solidFill>
                  <a:schemeClr val="tx2"/>
                </a:solidFill>
                <a:latin typeface="Times New Roman" panose="02020603050405020304" pitchFamily="18" charset="0"/>
                <a:cs typeface="Courier New" panose="02070309020205020404" pitchFamily="49" charset="0"/>
              </a:rPr>
              <a:t>ARG1</a:t>
            </a:r>
            <a:r>
              <a:rPr lang="zh-CN" altLang="en-US" sz="1800" b="1">
                <a:solidFill>
                  <a:schemeClr val="tx2"/>
                </a:solidFill>
                <a:latin typeface="Times New Roman" panose="02020603050405020304" pitchFamily="18" charset="0"/>
                <a:cs typeface="Courier New" panose="02070309020205020404" pitchFamily="49" charset="0"/>
              </a:rPr>
              <a:t>，</a:t>
            </a:r>
            <a:r>
              <a:rPr lang="en-US" altLang="zh-CN" sz="1800" b="1">
                <a:solidFill>
                  <a:schemeClr val="tx2"/>
                </a:solidFill>
                <a:latin typeface="Times New Roman" panose="02020603050405020304" pitchFamily="18" charset="0"/>
                <a:cs typeface="Courier New" panose="02070309020205020404" pitchFamily="49" charset="0"/>
              </a:rPr>
              <a:t>ARG2</a:t>
            </a:r>
            <a:r>
              <a:rPr lang="zh-CN" altLang="en-US" sz="1800" b="1">
                <a:solidFill>
                  <a:schemeClr val="tx2"/>
                </a:solidFill>
                <a:latin typeface="Times New Roman" panose="02020603050405020304" pitchFamily="18" charset="0"/>
                <a:cs typeface="Courier New" panose="02070309020205020404" pitchFamily="49" charset="0"/>
              </a:rPr>
              <a:t>，</a:t>
            </a:r>
            <a:r>
              <a:rPr lang="en-US" altLang="zh-CN" sz="1800" b="1">
                <a:solidFill>
                  <a:schemeClr val="tx2"/>
                </a:solidFill>
                <a:latin typeface="Times New Roman" panose="02020603050405020304" pitchFamily="18" charset="0"/>
                <a:cs typeface="Courier New" panose="02070309020205020404" pitchFamily="49" charset="0"/>
              </a:rPr>
              <a:t>RESULT)</a:t>
            </a:r>
            <a:r>
              <a:rPr lang="zh-CN" altLang="en-US" sz="1800" b="1">
                <a:latin typeface="Times New Roman" panose="02020603050405020304" pitchFamily="18" charset="0"/>
                <a:cs typeface="Courier New" panose="02070309020205020404" pitchFamily="49" charset="0"/>
              </a:rPr>
              <a:t>是一个语义过程，该过程把四元式</a:t>
            </a:r>
          </a:p>
          <a:p>
            <a:pPr algn="just">
              <a:lnSpc>
                <a:spcPct val="90000"/>
              </a:lnSpc>
              <a:buFont typeface="Wingdings" panose="05000000000000000000" pitchFamily="2" charset="2"/>
              <a:buNone/>
            </a:pPr>
            <a:r>
              <a:rPr lang="zh-CN" altLang="en-US" sz="1800" b="1">
                <a:latin typeface="Times New Roman" panose="02020603050405020304" pitchFamily="18" charset="0"/>
                <a:cs typeface="Courier New" panose="02070309020205020404" pitchFamily="49" charset="0"/>
              </a:rPr>
              <a:t>   </a:t>
            </a:r>
            <a:r>
              <a:rPr lang="en-US" altLang="zh-CN" sz="1800" b="1">
                <a:latin typeface="Times New Roman" panose="02020603050405020304" pitchFamily="18" charset="0"/>
                <a:cs typeface="Courier New" panose="02070309020205020404" pitchFamily="49" charset="0"/>
              </a:rPr>
              <a:t>(OP</a:t>
            </a:r>
            <a:r>
              <a:rPr lang="zh-CN" altLang="en-US" sz="1800" b="1">
                <a:latin typeface="Times New Roman" panose="02020603050405020304" pitchFamily="18" charset="0"/>
                <a:cs typeface="Courier New" panose="02070309020205020404" pitchFamily="49" charset="0"/>
              </a:rPr>
              <a:t>，</a:t>
            </a:r>
            <a:r>
              <a:rPr lang="en-US" altLang="zh-CN" sz="1800" b="1">
                <a:latin typeface="Times New Roman" panose="02020603050405020304" pitchFamily="18" charset="0"/>
                <a:cs typeface="Courier New" panose="02070309020205020404" pitchFamily="49" charset="0"/>
              </a:rPr>
              <a:t>ARG1</a:t>
            </a:r>
            <a:r>
              <a:rPr lang="zh-CN" altLang="en-US" sz="1800" b="1">
                <a:latin typeface="Times New Roman" panose="02020603050405020304" pitchFamily="18" charset="0"/>
                <a:cs typeface="Courier New" panose="02070309020205020404" pitchFamily="49" charset="0"/>
              </a:rPr>
              <a:t>，</a:t>
            </a:r>
            <a:r>
              <a:rPr lang="en-US" altLang="zh-CN" sz="1800" b="1">
                <a:latin typeface="Times New Roman" panose="02020603050405020304" pitchFamily="18" charset="0"/>
                <a:cs typeface="Courier New" panose="02070309020205020404" pitchFamily="49" charset="0"/>
              </a:rPr>
              <a:t>ARG2</a:t>
            </a:r>
            <a:r>
              <a:rPr lang="zh-CN" altLang="en-US" sz="1800" b="1">
                <a:latin typeface="Times New Roman" panose="02020603050405020304" pitchFamily="18" charset="0"/>
                <a:cs typeface="Courier New" panose="02070309020205020404" pitchFamily="49" charset="0"/>
              </a:rPr>
              <a:t>，</a:t>
            </a:r>
            <a:r>
              <a:rPr lang="en-US" altLang="zh-CN" sz="1800" b="1">
                <a:latin typeface="Times New Roman" panose="02020603050405020304" pitchFamily="18" charset="0"/>
                <a:cs typeface="Courier New" panose="02070309020205020404" pitchFamily="49" charset="0"/>
              </a:rPr>
              <a:t>RESUL</a:t>
            </a:r>
            <a:r>
              <a:rPr lang="en-US" altLang="zh-CN" sz="1800" b="1">
                <a:latin typeface="Times New Roman" panose="02020603050405020304" pitchFamily="18" charset="0"/>
                <a:cs typeface="Times New Roman" panose="02020603050405020304" pitchFamily="18" charset="0"/>
              </a:rPr>
              <a:t>T)</a:t>
            </a:r>
            <a:r>
              <a:rPr lang="zh-CN" altLang="en-US" sz="1800" b="1">
                <a:latin typeface="Times New Roman" panose="02020603050405020304" pitchFamily="18" charset="0"/>
              </a:rPr>
              <a:t>填入四元式表中。 </a:t>
            </a:r>
          </a:p>
          <a:p>
            <a:pPr>
              <a:lnSpc>
                <a:spcPct val="90000"/>
              </a:lnSpc>
              <a:buFont typeface="Wingdings" panose="05000000000000000000" pitchFamily="2" charset="2"/>
              <a:buNone/>
            </a:pPr>
            <a:endParaRPr lang="en-US" altLang="zh-CN" sz="1800" b="1">
              <a:latin typeface="Times New Roman" panose="02020603050405020304" pitchFamily="18" charset="0"/>
            </a:endParaRPr>
          </a:p>
        </p:txBody>
      </p:sp>
      <p:sp>
        <p:nvSpPr>
          <p:cNvPr id="770051" name="Text Box 3"/>
          <p:cNvSpPr txBox="1">
            <a:spLocks noChangeArrowheads="1"/>
          </p:cNvSpPr>
          <p:nvPr/>
        </p:nvSpPr>
        <p:spPr bwMode="auto">
          <a:xfrm>
            <a:off x="2840039" y="5043489"/>
            <a:ext cx="58451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kumimoji="1" lang="zh-CN" altLang="en-US" sz="2000"/>
              <a:t>因此，上面定义文法</a:t>
            </a:r>
            <a:r>
              <a:rPr kumimoji="1" lang="en-US" altLang="zh-CN" sz="2000"/>
              <a:t>G[A]</a:t>
            </a:r>
            <a:r>
              <a:rPr kumimoji="1" lang="zh-CN" altLang="en-US" sz="2000"/>
              <a:t>语义子程序的描述如下：</a:t>
            </a:r>
          </a:p>
        </p:txBody>
      </p:sp>
    </p:spTree>
    <p:extLst>
      <p:ext uri="{BB962C8B-B14F-4D97-AF65-F5344CB8AC3E}">
        <p14:creationId xmlns:p14="http://schemas.microsoft.com/office/powerpoint/2010/main" val="158998557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70051"/>
                                        </p:tgtEl>
                                        <p:attrNameLst>
                                          <p:attrName>style.visibility</p:attrName>
                                        </p:attrNameLst>
                                      </p:cBhvr>
                                      <p:to>
                                        <p:strVal val="visible"/>
                                      </p:to>
                                    </p:set>
                                    <p:anim calcmode="lin" valueType="num">
                                      <p:cBhvr additive="base">
                                        <p:cTn id="7" dur="500" fill="hold"/>
                                        <p:tgtEl>
                                          <p:spTgt spid="770051"/>
                                        </p:tgtEl>
                                        <p:attrNameLst>
                                          <p:attrName>ppt_x</p:attrName>
                                        </p:attrNameLst>
                                      </p:cBhvr>
                                      <p:tavLst>
                                        <p:tav tm="0">
                                          <p:val>
                                            <p:strVal val="0-#ppt_w/2"/>
                                          </p:val>
                                        </p:tav>
                                        <p:tav tm="100000">
                                          <p:val>
                                            <p:strVal val="#ppt_x"/>
                                          </p:val>
                                        </p:tav>
                                      </p:tavLst>
                                    </p:anim>
                                    <p:anim calcmode="lin" valueType="num">
                                      <p:cBhvr additive="base">
                                        <p:cTn id="8" dur="500" fill="hold"/>
                                        <p:tgtEl>
                                          <p:spTgt spid="77005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0051" grpId="0" autoUpdateAnimBg="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1074" name="Rectangle 2"/>
          <p:cNvSpPr>
            <a:spLocks noGrp="1" noChangeArrowheads="1"/>
          </p:cNvSpPr>
          <p:nvPr>
            <p:ph type="body" idx="1"/>
          </p:nvPr>
        </p:nvSpPr>
        <p:spPr>
          <a:xfrm>
            <a:off x="1981200" y="381000"/>
            <a:ext cx="8229600" cy="4419600"/>
          </a:xfrm>
        </p:spPr>
        <p:txBody>
          <a:bodyPr/>
          <a:lstStyle/>
          <a:p>
            <a:pPr algn="just">
              <a:buFont typeface="Wingdings" panose="05000000000000000000" pitchFamily="2" charset="2"/>
              <a:buNone/>
            </a:pPr>
            <a:r>
              <a:rPr lang="en-US" altLang="zh-CN" sz="2000" b="1">
                <a:solidFill>
                  <a:srgbClr val="FF3399"/>
                </a:solidFill>
                <a:latin typeface="Times New Roman" panose="02020603050405020304" pitchFamily="18" charset="0"/>
              </a:rPr>
              <a:t>(3)</a:t>
            </a:r>
            <a:r>
              <a:rPr kumimoji="1" lang="zh-CN" altLang="en-US" sz="2000" b="1">
                <a:latin typeface="Times New Roman" panose="02020603050405020304" pitchFamily="18" charset="0"/>
              </a:rPr>
              <a:t>语义子程序的描述</a:t>
            </a:r>
            <a:endParaRPr lang="zh-CN" altLang="en-US" sz="2000" b="1">
              <a:latin typeface="Times New Roman" panose="02020603050405020304" pitchFamily="18" charset="0"/>
            </a:endParaRPr>
          </a:p>
          <a:p>
            <a:pPr algn="just">
              <a:buFont typeface="Wingdings" panose="05000000000000000000" pitchFamily="2" charset="2"/>
              <a:buNone/>
            </a:pPr>
            <a:r>
              <a:rPr lang="en-US" altLang="zh-CN" sz="1800" b="1">
                <a:latin typeface="Times New Roman" panose="02020603050405020304" pitchFamily="18" charset="0"/>
              </a:rPr>
              <a:t>(1) A∷=V:=E         {GEN(:=,E·PLACE,  ,V·PLACE)}</a:t>
            </a:r>
          </a:p>
          <a:p>
            <a:pPr algn="just">
              <a:buFont typeface="Wingdings" panose="05000000000000000000" pitchFamily="2" charset="2"/>
              <a:buNone/>
            </a:pPr>
            <a:r>
              <a:rPr lang="en-US" altLang="zh-CN" sz="1800" b="1">
                <a:latin typeface="Times New Roman" panose="02020603050405020304" pitchFamily="18" charset="0"/>
              </a:rPr>
              <a:t>(2)E∷=E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+T         {E·PLACE:=NEWTEMP;</a:t>
            </a:r>
          </a:p>
          <a:p>
            <a:pPr algn="just">
              <a:buFont typeface="Wingdings" panose="05000000000000000000" pitchFamily="2" charset="2"/>
              <a:buNone/>
            </a:pPr>
            <a:r>
              <a:rPr lang="en-US" altLang="zh-CN" sz="1800" b="1">
                <a:latin typeface="Times New Roman" panose="02020603050405020304" pitchFamily="18" charset="0"/>
              </a:rPr>
              <a:t>                      GEN(+,E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·PLACE,T·PLACE,E·PLACE)}</a:t>
            </a:r>
          </a:p>
          <a:p>
            <a:pPr algn="just">
              <a:buFont typeface="Wingdings" panose="05000000000000000000" pitchFamily="2" charset="2"/>
              <a:buNone/>
            </a:pPr>
            <a:r>
              <a:rPr lang="en-US" altLang="zh-CN" sz="1800" b="1">
                <a:latin typeface="Times New Roman" panose="02020603050405020304" pitchFamily="18" charset="0"/>
              </a:rPr>
              <a:t>(3) E∷=T            {E·PLACE:=T·PLACE}</a:t>
            </a:r>
          </a:p>
          <a:p>
            <a:pPr algn="just">
              <a:buFont typeface="Wingdings" panose="05000000000000000000" pitchFamily="2" charset="2"/>
              <a:buNone/>
            </a:pPr>
            <a:r>
              <a:rPr lang="en-US" altLang="zh-CN" sz="1800" b="1">
                <a:latin typeface="Times New Roman" panose="02020603050405020304" pitchFamily="18" charset="0"/>
              </a:rPr>
              <a:t>(4) T∷=T</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*F        {T·PLACE:=NEWTEMP;</a:t>
            </a:r>
          </a:p>
          <a:p>
            <a:pPr algn="just">
              <a:buFont typeface="Wingdings" panose="05000000000000000000" pitchFamily="2" charset="2"/>
              <a:buNone/>
            </a:pPr>
            <a:r>
              <a:rPr lang="en-US" altLang="zh-CN" sz="1800" b="1">
                <a:latin typeface="Times New Roman" panose="02020603050405020304" pitchFamily="18" charset="0"/>
              </a:rPr>
              <a:t>                      GEN(*,T</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·PLACE,F·PLACE,T·PLACE)}</a:t>
            </a:r>
          </a:p>
          <a:p>
            <a:pPr algn="just">
              <a:buFont typeface="Wingdings" panose="05000000000000000000" pitchFamily="2" charset="2"/>
              <a:buNone/>
            </a:pPr>
            <a:r>
              <a:rPr lang="en-US" altLang="zh-CN" sz="1800" b="1">
                <a:latin typeface="Times New Roman" panose="02020603050405020304" pitchFamily="18" charset="0"/>
              </a:rPr>
              <a:t>(5) T∷=F            {T·PLACE:=F·PLACE}</a:t>
            </a:r>
          </a:p>
          <a:p>
            <a:pPr algn="just">
              <a:buFont typeface="Wingdings" panose="05000000000000000000" pitchFamily="2" charset="2"/>
              <a:buNone/>
            </a:pPr>
            <a:r>
              <a:rPr lang="en-US" altLang="zh-CN" sz="1800" b="1">
                <a:latin typeface="Times New Roman" panose="02020603050405020304" pitchFamily="18" charset="0"/>
              </a:rPr>
              <a:t>(6) F∷=(E)          {F·PLACE:=E·PLACE}</a:t>
            </a:r>
          </a:p>
          <a:p>
            <a:pPr algn="just">
              <a:buFont typeface="Wingdings" panose="05000000000000000000" pitchFamily="2" charset="2"/>
              <a:buNone/>
            </a:pPr>
            <a:r>
              <a:rPr lang="en-US" altLang="zh-CN" sz="1800" b="1">
                <a:latin typeface="Times New Roman" panose="02020603050405020304" pitchFamily="18" charset="0"/>
              </a:rPr>
              <a:t>(7) F∷=i            {F·PLACE:=ENTRY(i)}</a:t>
            </a:r>
          </a:p>
          <a:p>
            <a:pPr algn="just">
              <a:buFont typeface="Wingdings" panose="05000000000000000000" pitchFamily="2" charset="2"/>
              <a:buNone/>
            </a:pPr>
            <a:r>
              <a:rPr lang="en-US" altLang="zh-CN" sz="1800" b="1">
                <a:latin typeface="Times New Roman" panose="02020603050405020304" pitchFamily="18" charset="0"/>
              </a:rPr>
              <a:t>(8) V∷=i            {V·PLACE:=ENTRY(i)}</a:t>
            </a:r>
          </a:p>
          <a:p>
            <a:pPr>
              <a:buFont typeface="Wingdings" panose="05000000000000000000" pitchFamily="2" charset="2"/>
              <a:buNone/>
            </a:pPr>
            <a:endParaRPr lang="en-US" altLang="zh-CN" sz="1800" b="1">
              <a:latin typeface="Times New Roman" panose="02020603050405020304" pitchFamily="18" charset="0"/>
            </a:endParaRPr>
          </a:p>
        </p:txBody>
      </p:sp>
      <p:sp>
        <p:nvSpPr>
          <p:cNvPr id="771075" name="Text Box 3"/>
          <p:cNvSpPr txBox="1">
            <a:spLocks noChangeArrowheads="1"/>
          </p:cNvSpPr>
          <p:nvPr/>
        </p:nvSpPr>
        <p:spPr bwMode="auto">
          <a:xfrm>
            <a:off x="1992313" y="5178426"/>
            <a:ext cx="823595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000"/>
              <a:t>在进行自底向上语法制导翻译时，还需一张</a:t>
            </a:r>
            <a:r>
              <a:rPr kumimoji="1" lang="en-US" altLang="zh-CN" sz="2000"/>
              <a:t>LR</a:t>
            </a:r>
            <a:r>
              <a:rPr kumimoji="1" lang="zh-CN" altLang="en-US" sz="2000"/>
              <a:t>分析表，上述文法</a:t>
            </a:r>
            <a:r>
              <a:rPr kumimoji="1" lang="en-US" altLang="zh-CN" sz="2000"/>
              <a:t>G</a:t>
            </a:r>
            <a:r>
              <a:rPr kumimoji="1" lang="zh-CN" altLang="en-US" sz="2000"/>
              <a:t>［</a:t>
            </a:r>
            <a:r>
              <a:rPr kumimoji="1" lang="en-US" altLang="zh-CN" sz="2000"/>
              <a:t>A</a:t>
            </a:r>
            <a:r>
              <a:rPr kumimoji="1" lang="zh-CN" altLang="en-US" sz="2000"/>
              <a:t>］</a:t>
            </a:r>
          </a:p>
          <a:p>
            <a:pPr>
              <a:spcBef>
                <a:spcPct val="0"/>
              </a:spcBef>
              <a:buFontTx/>
              <a:buNone/>
            </a:pPr>
            <a:r>
              <a:rPr kumimoji="1" lang="zh-CN" altLang="en-US" sz="2000"/>
              <a:t>是一个</a:t>
            </a:r>
            <a:r>
              <a:rPr kumimoji="1" lang="en-US" altLang="zh-CN" sz="2000"/>
              <a:t>SLR(1)</a:t>
            </a:r>
            <a:r>
              <a:rPr kumimoji="1" lang="zh-CN" altLang="en-US" sz="2000"/>
              <a:t>文法，其分析表如下：</a:t>
            </a:r>
          </a:p>
        </p:txBody>
      </p:sp>
    </p:spTree>
    <p:extLst>
      <p:ext uri="{BB962C8B-B14F-4D97-AF65-F5344CB8AC3E}">
        <p14:creationId xmlns:p14="http://schemas.microsoft.com/office/powerpoint/2010/main" val="201980977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098" name="Text Box 2"/>
          <p:cNvSpPr txBox="1">
            <a:spLocks noChangeArrowheads="1"/>
          </p:cNvSpPr>
          <p:nvPr/>
        </p:nvSpPr>
        <p:spPr bwMode="auto">
          <a:xfrm>
            <a:off x="1670050" y="115888"/>
            <a:ext cx="89979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400">
                <a:solidFill>
                  <a:srgbClr val="FF3399"/>
                </a:solidFill>
                <a:effectLst>
                  <a:outerShdw blurRad="38100" dist="38100" dir="2700000" algn="tl">
                    <a:srgbClr val="000000"/>
                  </a:outerShdw>
                </a:effectLst>
              </a:rPr>
              <a:t>（</a:t>
            </a:r>
            <a:r>
              <a:rPr kumimoji="1" lang="en-US" altLang="zh-CN" sz="2400">
                <a:solidFill>
                  <a:srgbClr val="FF3399"/>
                </a:solidFill>
                <a:effectLst>
                  <a:outerShdw blurRad="38100" dist="38100" dir="2700000" algn="tl">
                    <a:srgbClr val="000000"/>
                  </a:outerShdw>
                </a:effectLst>
              </a:rPr>
              <a:t>4</a:t>
            </a:r>
            <a:r>
              <a:rPr kumimoji="1" lang="zh-CN" altLang="en-US" sz="2400">
                <a:solidFill>
                  <a:srgbClr val="FF3399"/>
                </a:solidFill>
                <a:effectLst>
                  <a:outerShdw blurRad="38100" dist="38100" dir="2700000" algn="tl">
                    <a:srgbClr val="000000"/>
                  </a:outerShdw>
                </a:effectLst>
              </a:rPr>
              <a:t>）</a:t>
            </a:r>
            <a:r>
              <a:rPr kumimoji="1" lang="zh-CN" altLang="en-US" sz="2400">
                <a:effectLst>
                  <a:outerShdw blurRad="38100" dist="38100" dir="2700000" algn="tl">
                    <a:srgbClr val="000000"/>
                  </a:outerShdw>
                </a:effectLst>
              </a:rPr>
              <a:t>文法</a:t>
            </a:r>
            <a:r>
              <a:rPr kumimoji="1" lang="en-US" altLang="zh-CN" sz="2400">
                <a:effectLst>
                  <a:outerShdw blurRad="38100" dist="38100" dir="2700000" algn="tl">
                    <a:srgbClr val="000000"/>
                  </a:outerShdw>
                </a:effectLst>
              </a:rPr>
              <a:t>G[A]SLR(1)</a:t>
            </a:r>
            <a:r>
              <a:rPr kumimoji="1" lang="zh-CN" altLang="en-US" sz="2400">
                <a:effectLst>
                  <a:outerShdw blurRad="38100" dist="38100" dir="2700000" algn="tl">
                    <a:srgbClr val="000000"/>
                  </a:outerShdw>
                </a:effectLst>
              </a:rPr>
              <a:t>分析表</a:t>
            </a:r>
            <a:endParaRPr kumimoji="1" lang="zh-CN" altLang="en-US" sz="2000">
              <a:solidFill>
                <a:srgbClr val="FF3399"/>
              </a:solidFill>
              <a:effectLst>
                <a:outerShdw blurRad="38100" dist="38100" dir="2700000" algn="tl">
                  <a:srgbClr val="000000"/>
                </a:outerShdw>
              </a:effectLst>
            </a:endParaRPr>
          </a:p>
        </p:txBody>
      </p:sp>
      <p:graphicFrame>
        <p:nvGraphicFramePr>
          <p:cNvPr id="772099" name="Group 3"/>
          <p:cNvGraphicFramePr>
            <a:graphicFrameLocks noGrp="1"/>
          </p:cNvGraphicFramePr>
          <p:nvPr>
            <p:ph/>
          </p:nvPr>
        </p:nvGraphicFramePr>
        <p:xfrm>
          <a:off x="1992313" y="836613"/>
          <a:ext cx="8229600" cy="5606098"/>
        </p:xfrm>
        <a:graphic>
          <a:graphicData uri="http://schemas.openxmlformats.org/drawingml/2006/table">
            <a:tbl>
              <a:tblPr/>
              <a:tblGrid>
                <a:gridCol w="631825">
                  <a:extLst>
                    <a:ext uri="{9D8B030D-6E8A-4147-A177-3AD203B41FA5}">
                      <a16:colId xmlns:a16="http://schemas.microsoft.com/office/drawing/2014/main" val="1761787038"/>
                    </a:ext>
                  </a:extLst>
                </a:gridCol>
                <a:gridCol w="635000">
                  <a:extLst>
                    <a:ext uri="{9D8B030D-6E8A-4147-A177-3AD203B41FA5}">
                      <a16:colId xmlns:a16="http://schemas.microsoft.com/office/drawing/2014/main" val="4079334643"/>
                    </a:ext>
                  </a:extLst>
                </a:gridCol>
                <a:gridCol w="631825">
                  <a:extLst>
                    <a:ext uri="{9D8B030D-6E8A-4147-A177-3AD203B41FA5}">
                      <a16:colId xmlns:a16="http://schemas.microsoft.com/office/drawing/2014/main" val="3722004508"/>
                    </a:ext>
                  </a:extLst>
                </a:gridCol>
                <a:gridCol w="635000">
                  <a:extLst>
                    <a:ext uri="{9D8B030D-6E8A-4147-A177-3AD203B41FA5}">
                      <a16:colId xmlns:a16="http://schemas.microsoft.com/office/drawing/2014/main" val="2947359129"/>
                    </a:ext>
                  </a:extLst>
                </a:gridCol>
                <a:gridCol w="631825">
                  <a:extLst>
                    <a:ext uri="{9D8B030D-6E8A-4147-A177-3AD203B41FA5}">
                      <a16:colId xmlns:a16="http://schemas.microsoft.com/office/drawing/2014/main" val="2877892448"/>
                    </a:ext>
                  </a:extLst>
                </a:gridCol>
                <a:gridCol w="631825">
                  <a:extLst>
                    <a:ext uri="{9D8B030D-6E8A-4147-A177-3AD203B41FA5}">
                      <a16:colId xmlns:a16="http://schemas.microsoft.com/office/drawing/2014/main" val="1363758293"/>
                    </a:ext>
                  </a:extLst>
                </a:gridCol>
                <a:gridCol w="635000">
                  <a:extLst>
                    <a:ext uri="{9D8B030D-6E8A-4147-A177-3AD203B41FA5}">
                      <a16:colId xmlns:a16="http://schemas.microsoft.com/office/drawing/2014/main" val="1980065120"/>
                    </a:ext>
                  </a:extLst>
                </a:gridCol>
                <a:gridCol w="631825">
                  <a:extLst>
                    <a:ext uri="{9D8B030D-6E8A-4147-A177-3AD203B41FA5}">
                      <a16:colId xmlns:a16="http://schemas.microsoft.com/office/drawing/2014/main" val="4258327701"/>
                    </a:ext>
                  </a:extLst>
                </a:gridCol>
                <a:gridCol w="631825">
                  <a:extLst>
                    <a:ext uri="{9D8B030D-6E8A-4147-A177-3AD203B41FA5}">
                      <a16:colId xmlns:a16="http://schemas.microsoft.com/office/drawing/2014/main" val="2976437171"/>
                    </a:ext>
                  </a:extLst>
                </a:gridCol>
                <a:gridCol w="635000">
                  <a:extLst>
                    <a:ext uri="{9D8B030D-6E8A-4147-A177-3AD203B41FA5}">
                      <a16:colId xmlns:a16="http://schemas.microsoft.com/office/drawing/2014/main" val="850410592"/>
                    </a:ext>
                  </a:extLst>
                </a:gridCol>
                <a:gridCol w="631825">
                  <a:extLst>
                    <a:ext uri="{9D8B030D-6E8A-4147-A177-3AD203B41FA5}">
                      <a16:colId xmlns:a16="http://schemas.microsoft.com/office/drawing/2014/main" val="1347708615"/>
                    </a:ext>
                  </a:extLst>
                </a:gridCol>
                <a:gridCol w="635000">
                  <a:extLst>
                    <a:ext uri="{9D8B030D-6E8A-4147-A177-3AD203B41FA5}">
                      <a16:colId xmlns:a16="http://schemas.microsoft.com/office/drawing/2014/main" val="1344551320"/>
                    </a:ext>
                  </a:extLst>
                </a:gridCol>
                <a:gridCol w="631825">
                  <a:extLst>
                    <a:ext uri="{9D8B030D-6E8A-4147-A177-3AD203B41FA5}">
                      <a16:colId xmlns:a16="http://schemas.microsoft.com/office/drawing/2014/main" val="97455899"/>
                    </a:ext>
                  </a:extLst>
                </a:gridCol>
              </a:tblGrid>
              <a:tr h="211138">
                <a:tc rowSpan="2">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状态</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7">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ACTION</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5">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GOTO</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000212274"/>
                  </a:ext>
                </a:extLst>
              </a:tr>
              <a:tr h="271463">
                <a:tc vMerge="1">
                  <a:txBody>
                    <a:bodyPr/>
                    <a:lstStyle/>
                    <a:p>
                      <a:endParaRPr lang="zh-CN" altLang="en-US"/>
                    </a:p>
                  </a:txBody>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i</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79835029"/>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2</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5333016"/>
                  </a:ext>
                </a:extLst>
              </a:tr>
              <a:tr h="2936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acc</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12886505"/>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r8</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16801637"/>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4</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09215032"/>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9</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8</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5</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6</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7</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79921501"/>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5</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10</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r1</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8403677"/>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6</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r3</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11</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r3</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r3</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91938048"/>
                  </a:ext>
                </a:extLst>
              </a:tr>
              <a:tr h="25876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7</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r5</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r5</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r5</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r5</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30875973"/>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8</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9</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8</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12</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6</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7</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11462158"/>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9</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r7</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r7</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r7</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r7</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26408853"/>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9</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8</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13</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7</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51478598"/>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11</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9</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8</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14</a:t>
                      </a: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92967227"/>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12</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10</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15</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50884107"/>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13</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r2</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a:t>
                      </a:r>
                      <a:r>
                        <a:rPr kumimoji="0" lang="en-US" altLang="zh-CN" sz="16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11</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r2</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r2</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09887714"/>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14</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r4</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r4</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r4</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r4</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08688860"/>
                  </a:ext>
                </a:extLst>
              </a:tr>
              <a:tr h="3206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15</a:t>
                      </a:r>
                    </a:p>
                  </a:txBody>
                  <a:tcPr marL="0" marR="0" marT="0" marB="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r6</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r6</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r6</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r6</a:t>
                      </a: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txBody>
                  <a:tcPr marL="0" marR="0" marT="0" marB="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0719574"/>
                  </a:ext>
                </a:extLst>
              </a:tr>
            </a:tbl>
          </a:graphicData>
        </a:graphic>
      </p:graphicFrame>
    </p:spTree>
    <p:extLst>
      <p:ext uri="{BB962C8B-B14F-4D97-AF65-F5344CB8AC3E}">
        <p14:creationId xmlns:p14="http://schemas.microsoft.com/office/powerpoint/2010/main" val="35753864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72098"/>
                                        </p:tgtEl>
                                        <p:attrNameLst>
                                          <p:attrName>style.visibility</p:attrName>
                                        </p:attrNameLst>
                                      </p:cBhvr>
                                      <p:to>
                                        <p:strVal val="visible"/>
                                      </p:to>
                                    </p:set>
                                    <p:anim calcmode="lin" valueType="num">
                                      <p:cBhvr additive="base">
                                        <p:cTn id="7" dur="500" fill="hold"/>
                                        <p:tgtEl>
                                          <p:spTgt spid="772098"/>
                                        </p:tgtEl>
                                        <p:attrNameLst>
                                          <p:attrName>ppt_x</p:attrName>
                                        </p:attrNameLst>
                                      </p:cBhvr>
                                      <p:tavLst>
                                        <p:tav tm="0">
                                          <p:val>
                                            <p:strVal val="0-#ppt_w/2"/>
                                          </p:val>
                                        </p:tav>
                                        <p:tav tm="100000">
                                          <p:val>
                                            <p:strVal val="#ppt_x"/>
                                          </p:val>
                                        </p:tav>
                                      </p:tavLst>
                                    </p:anim>
                                    <p:anim calcmode="lin" valueType="num">
                                      <p:cBhvr additive="base">
                                        <p:cTn id="8" dur="500" fill="hold"/>
                                        <p:tgtEl>
                                          <p:spTgt spid="77209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2098" grpId="0" autoUpdateAnimBg="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3122" name="Rectangle 2"/>
          <p:cNvSpPr>
            <a:spLocks noGrp="1" noChangeArrowheads="1"/>
          </p:cNvSpPr>
          <p:nvPr>
            <p:ph type="body" idx="1"/>
          </p:nvPr>
        </p:nvSpPr>
        <p:spPr>
          <a:xfrm>
            <a:off x="1524000" y="223838"/>
            <a:ext cx="9144000" cy="684212"/>
          </a:xfrm>
        </p:spPr>
        <p:txBody>
          <a:bodyPr/>
          <a:lstStyle/>
          <a:p>
            <a:pPr algn="just">
              <a:buFont typeface="Wingdings" panose="05000000000000000000" pitchFamily="2" charset="2"/>
              <a:buNone/>
            </a:pPr>
            <a:r>
              <a:rPr lang="zh-CN" altLang="en-US" sz="1800" b="1">
                <a:solidFill>
                  <a:srgbClr val="FF3399"/>
                </a:solidFill>
                <a:latin typeface="宋体" panose="02010600030101010101" pitchFamily="2" charset="-122"/>
              </a:rPr>
              <a:t>（</a:t>
            </a:r>
            <a:r>
              <a:rPr lang="en-US" altLang="zh-CN" sz="1800" b="1">
                <a:solidFill>
                  <a:srgbClr val="FF3399"/>
                </a:solidFill>
                <a:latin typeface="宋体" panose="02010600030101010101" pitchFamily="2" charset="-122"/>
              </a:rPr>
              <a:t>5</a:t>
            </a:r>
            <a:r>
              <a:rPr lang="zh-CN" altLang="en-US" sz="1800" b="1">
                <a:solidFill>
                  <a:srgbClr val="FF3399"/>
                </a:solidFill>
                <a:latin typeface="宋体" panose="02010600030101010101" pitchFamily="2" charset="-122"/>
              </a:rPr>
              <a:t>）</a:t>
            </a:r>
            <a:r>
              <a:rPr lang="zh-CN" altLang="en-US" sz="1800" b="1">
                <a:latin typeface="宋体" panose="02010600030101010101" pitchFamily="2" charset="-122"/>
              </a:rPr>
              <a:t>对</a:t>
            </a:r>
            <a:r>
              <a:rPr lang="en-US" altLang="zh-CN" sz="1800" b="1">
                <a:latin typeface="宋体" panose="02010600030101010101" pitchFamily="2" charset="-122"/>
              </a:rPr>
              <a:t>x:=a+b*c</a:t>
            </a:r>
            <a:r>
              <a:rPr lang="zh-CN" altLang="en-US" sz="1800" b="1">
                <a:latin typeface="宋体" panose="02010600030101010101" pitchFamily="2" charset="-122"/>
              </a:rPr>
              <a:t>语法制导翻译产生四元式过程（以赋值语句</a:t>
            </a:r>
            <a:r>
              <a:rPr lang="en-US" altLang="zh-CN" sz="1800" b="1">
                <a:latin typeface="宋体" panose="02010600030101010101" pitchFamily="2" charset="-122"/>
              </a:rPr>
              <a:t>x:=a+b*c</a:t>
            </a:r>
            <a:r>
              <a:rPr lang="zh-CN" altLang="en-US" sz="1800" b="1">
                <a:latin typeface="宋体" panose="02010600030101010101" pitchFamily="2" charset="-122"/>
              </a:rPr>
              <a:t>为例）</a:t>
            </a:r>
          </a:p>
        </p:txBody>
      </p:sp>
      <p:graphicFrame>
        <p:nvGraphicFramePr>
          <p:cNvPr id="773307" name="Group 187"/>
          <p:cNvGraphicFramePr>
            <a:graphicFrameLocks noGrp="1"/>
          </p:cNvGraphicFramePr>
          <p:nvPr>
            <p:extLst>
              <p:ext uri="{D42A27DB-BD31-4B8C-83A1-F6EECF244321}">
                <p14:modId xmlns:p14="http://schemas.microsoft.com/office/powerpoint/2010/main" val="1480930968"/>
              </p:ext>
            </p:extLst>
          </p:nvPr>
        </p:nvGraphicFramePr>
        <p:xfrm>
          <a:off x="1847851" y="765176"/>
          <a:ext cx="8640763" cy="5420617"/>
        </p:xfrm>
        <a:graphic>
          <a:graphicData uri="http://schemas.openxmlformats.org/drawingml/2006/table">
            <a:tbl>
              <a:tblPr/>
              <a:tblGrid>
                <a:gridCol w="584200">
                  <a:extLst>
                    <a:ext uri="{9D8B030D-6E8A-4147-A177-3AD203B41FA5}">
                      <a16:colId xmlns:a16="http://schemas.microsoft.com/office/drawing/2014/main" val="2984754001"/>
                    </a:ext>
                  </a:extLst>
                </a:gridCol>
                <a:gridCol w="1238250">
                  <a:extLst>
                    <a:ext uri="{9D8B030D-6E8A-4147-A177-3AD203B41FA5}">
                      <a16:colId xmlns:a16="http://schemas.microsoft.com/office/drawing/2014/main" val="2661134625"/>
                    </a:ext>
                  </a:extLst>
                </a:gridCol>
                <a:gridCol w="1239838">
                  <a:extLst>
                    <a:ext uri="{9D8B030D-6E8A-4147-A177-3AD203B41FA5}">
                      <a16:colId xmlns:a16="http://schemas.microsoft.com/office/drawing/2014/main" val="2711771641"/>
                    </a:ext>
                  </a:extLst>
                </a:gridCol>
                <a:gridCol w="1458912">
                  <a:extLst>
                    <a:ext uri="{9D8B030D-6E8A-4147-A177-3AD203B41FA5}">
                      <a16:colId xmlns:a16="http://schemas.microsoft.com/office/drawing/2014/main" val="1011109550"/>
                    </a:ext>
                  </a:extLst>
                </a:gridCol>
                <a:gridCol w="1095375">
                  <a:extLst>
                    <a:ext uri="{9D8B030D-6E8A-4147-A177-3AD203B41FA5}">
                      <a16:colId xmlns:a16="http://schemas.microsoft.com/office/drawing/2014/main" val="2832640682"/>
                    </a:ext>
                  </a:extLst>
                </a:gridCol>
                <a:gridCol w="1079500">
                  <a:extLst>
                    <a:ext uri="{9D8B030D-6E8A-4147-A177-3AD203B41FA5}">
                      <a16:colId xmlns:a16="http://schemas.microsoft.com/office/drawing/2014/main" val="3485821887"/>
                    </a:ext>
                  </a:extLst>
                </a:gridCol>
                <a:gridCol w="936625">
                  <a:extLst>
                    <a:ext uri="{9D8B030D-6E8A-4147-A177-3AD203B41FA5}">
                      <a16:colId xmlns:a16="http://schemas.microsoft.com/office/drawing/2014/main" val="851927214"/>
                    </a:ext>
                  </a:extLst>
                </a:gridCol>
                <a:gridCol w="1008063">
                  <a:extLst>
                    <a:ext uri="{9D8B030D-6E8A-4147-A177-3AD203B41FA5}">
                      <a16:colId xmlns:a16="http://schemas.microsoft.com/office/drawing/2014/main" val="2279793944"/>
                    </a:ext>
                  </a:extLst>
                </a:gridCol>
              </a:tblGrid>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步骤</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状态栈</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符号栈</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PLACE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归约规则</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调用子程序</a:t>
                      </a:r>
                    </a:p>
                  </a:txBody>
                  <a:tcPr marL="0" marR="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四元式</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89189400"/>
                  </a:ext>
                </a:extLst>
              </a:tr>
              <a:tr h="34766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X:=a+b*c#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6365105"/>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zh-CN" altLang="en-US" sz="1200" b="1" i="0" u="none" strike="noStrike" cap="none" normalizeH="0" baseline="0" smtClean="0">
                          <a:ln>
                            <a:noFill/>
                          </a:ln>
                          <a:solidFill>
                            <a:srgbClr val="FF0000"/>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8</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50754144"/>
                  </a:ext>
                </a:extLst>
              </a:tr>
              <a:tr h="2444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91880982"/>
                  </a:ext>
                </a:extLst>
              </a:tr>
              <a:tr h="2571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034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81666962"/>
                  </a:ext>
                </a:extLst>
              </a:tr>
              <a:tr h="28733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5</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0349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36707257"/>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6</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0347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39163860"/>
                  </a:ext>
                </a:extLst>
              </a:tr>
              <a:tr h="3286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7</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0346</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78144692"/>
                  </a:ext>
                </a:extLst>
              </a:tr>
              <a:tr h="1809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8</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0345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89416187"/>
                  </a:ext>
                </a:extLst>
              </a:tr>
              <a:tr h="21272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9</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0345</a:t>
                      </a:r>
                      <a:r>
                        <a:rPr kumimoji="0" lang="en-US" altLang="zh-CN" sz="1200" b="1" i="0" u="none" strike="noStrike" cap="none" normalizeH="0" baseline="0" dirty="0" smtClean="0">
                          <a:ln>
                            <a:noFill/>
                          </a:ln>
                          <a:solidFill>
                            <a:srgbClr val="C00000"/>
                          </a:solidFill>
                          <a:effectLst/>
                          <a:latin typeface="Arial" panose="020B0604020202020204" pitchFamily="34" charset="0"/>
                          <a:ea typeface="宋体" panose="02010600030101010101" pitchFamily="2" charset="-122"/>
                        </a:rPr>
                        <a:t>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50928118"/>
                  </a:ext>
                </a:extLst>
              </a:tr>
              <a:tr h="33020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0345</a:t>
                      </a:r>
                      <a:r>
                        <a:rPr kumimoji="0" lang="en-US" altLang="zh-CN" sz="1200" b="1" i="0" u="none" strike="noStrike" cap="none" normalizeH="0" baseline="0" dirty="0" smtClean="0">
                          <a:ln>
                            <a:noFill/>
                          </a:ln>
                          <a:solidFill>
                            <a:srgbClr val="C00000"/>
                          </a:solidFill>
                          <a:effectLst/>
                          <a:latin typeface="Arial" panose="020B0604020202020204" pitchFamily="34" charset="0"/>
                          <a:ea typeface="宋体" panose="02010600030101010101" pitchFamily="2" charset="-122"/>
                        </a:rPr>
                        <a:t>0</a:t>
                      </a:r>
                      <a:r>
                        <a:rPr kumimoji="0" lang="en-US"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V:=E+b</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b</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43263952"/>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0345</a:t>
                      </a:r>
                      <a:r>
                        <a:rPr kumimoji="0" lang="en-US" altLang="zh-CN" sz="1200" b="1" i="0" u="none" strike="noStrike" cap="none" normalizeH="0" baseline="0" dirty="0" smtClean="0">
                          <a:ln>
                            <a:noFill/>
                          </a:ln>
                          <a:solidFill>
                            <a:srgbClr val="C00000"/>
                          </a:solidFill>
                          <a:effectLst/>
                          <a:latin typeface="Arial" panose="020B0604020202020204" pitchFamily="34" charset="0"/>
                          <a:ea typeface="宋体" panose="02010600030101010101" pitchFamily="2" charset="-122"/>
                        </a:rPr>
                        <a:t>0</a:t>
                      </a:r>
                      <a:r>
                        <a:rPr kumimoji="0" lang="en-US"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V:=E+F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b</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24625763"/>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12</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0345</a:t>
                      </a:r>
                      <a:r>
                        <a:rPr kumimoji="0" lang="en-US" altLang="zh-CN" sz="1200" b="1" i="0" u="none" strike="noStrike" cap="none" normalizeH="0" baseline="0" dirty="0" smtClean="0">
                          <a:ln>
                            <a:noFill/>
                          </a:ln>
                          <a:solidFill>
                            <a:srgbClr val="C00000"/>
                          </a:solidFill>
                          <a:effectLst/>
                          <a:latin typeface="Arial" panose="020B0604020202020204" pitchFamily="34" charset="0"/>
                          <a:ea typeface="宋体" panose="02010600030101010101" pitchFamily="2" charset="-122"/>
                        </a:rPr>
                        <a:t>03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V:=E+T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b</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68308427"/>
                  </a:ext>
                </a:extLst>
              </a:tr>
              <a:tr h="28416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13</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0345</a:t>
                      </a:r>
                      <a:r>
                        <a:rPr kumimoji="0" lang="en-US" altLang="zh-CN" sz="1200" b="1" i="0" u="none" strike="noStrike" cap="none" normalizeH="0" baseline="0" dirty="0" smtClean="0">
                          <a:ln>
                            <a:noFill/>
                          </a:ln>
                          <a:solidFill>
                            <a:srgbClr val="C00000"/>
                          </a:solidFill>
                          <a:effectLst/>
                          <a:latin typeface="Arial" panose="020B0604020202020204" pitchFamily="34" charset="0"/>
                          <a:ea typeface="宋体" panose="02010600030101010101" pitchFamily="2" charset="-122"/>
                        </a:rPr>
                        <a:t>031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V:=E+T*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b</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54458189"/>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0345</a:t>
                      </a:r>
                      <a:r>
                        <a:rPr kumimoji="0" lang="en-US" altLang="zh-CN" sz="1200" b="1" i="0" u="none" strike="noStrike" cap="none" normalizeH="0" baseline="0" dirty="0" smtClean="0">
                          <a:ln>
                            <a:noFill/>
                          </a:ln>
                          <a:solidFill>
                            <a:srgbClr val="C00000"/>
                          </a:solidFill>
                          <a:effectLst/>
                          <a:latin typeface="Arial" panose="020B0604020202020204" pitchFamily="34" charset="0"/>
                          <a:ea typeface="宋体" panose="02010600030101010101" pitchFamily="2" charset="-122"/>
                        </a:rPr>
                        <a:t>031</a:t>
                      </a:r>
                      <a:r>
                        <a:rPr kumimoji="0" lang="en-US"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9</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V:=E+T*c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b</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C</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7</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94571416"/>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15</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0345</a:t>
                      </a:r>
                      <a:r>
                        <a:rPr kumimoji="0" lang="en-US" altLang="zh-CN" sz="1200" b="1" i="0" u="none" strike="noStrike" cap="none" normalizeH="0" baseline="0" dirty="0" smtClean="0">
                          <a:ln>
                            <a:noFill/>
                          </a:ln>
                          <a:solidFill>
                            <a:srgbClr val="C00000"/>
                          </a:solidFill>
                          <a:effectLst/>
                          <a:latin typeface="Arial" panose="020B0604020202020204" pitchFamily="34" charset="0"/>
                          <a:ea typeface="宋体" panose="02010600030101010101" pitchFamily="2" charset="-122"/>
                        </a:rPr>
                        <a:t>0314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V:=E+T*F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T::=T</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(*,b,c,T</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4602648"/>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16</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dirty="0" smtClean="0">
                          <a:ln>
                            <a:noFill/>
                          </a:ln>
                          <a:solidFill>
                            <a:schemeClr val="tx1">
                              <a:lumMod val="95000"/>
                              <a:lumOff val="5000"/>
                            </a:schemeClr>
                          </a:solidFill>
                          <a:effectLst/>
                          <a:latin typeface="Arial" panose="020B0604020202020204" pitchFamily="34" charset="0"/>
                          <a:ea typeface="宋体" panose="02010600030101010101" pitchFamily="2" charset="-122"/>
                        </a:rPr>
                        <a:t>0345</a:t>
                      </a:r>
                      <a:r>
                        <a:rPr kumimoji="0" lang="en-US" altLang="zh-CN" sz="1200" b="1" i="0" u="none" strike="noStrike" cap="none" normalizeH="0" baseline="0" dirty="0" smtClean="0">
                          <a:ln>
                            <a:noFill/>
                          </a:ln>
                          <a:solidFill>
                            <a:srgbClr val="C00000"/>
                          </a:solidFill>
                          <a:effectLst/>
                          <a:latin typeface="Arial" panose="020B0604020202020204" pitchFamily="34" charset="0"/>
                          <a:ea typeface="宋体" panose="02010600030101010101" pitchFamily="2" charset="-122"/>
                        </a:rPr>
                        <a:t>03</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V:=E+T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E::=E</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1</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2</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01669518"/>
                  </a:ext>
                </a:extLst>
              </a:tr>
              <a:tr h="21272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17</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0345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V</a:t>
                      </a:r>
                      <a:r>
                        <a:rPr kumimoji="0" lang="en-US" altLang="zh-CN" sz="1200" b="1"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x</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A::=V:=E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SUB</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a:t>
                      </a:r>
                      <a:r>
                        <a:rPr kumimoji="0" lang="en-US" altLang="zh-CN" sz="1200" b="1" i="0" u="none" strike="noStrike" cap="none" normalizeH="0" baseline="-25000" smtClean="0">
                          <a:ln>
                            <a:noFill/>
                          </a:ln>
                          <a:solidFill>
                            <a:schemeClr val="tx1"/>
                          </a:solidFill>
                          <a:effectLst/>
                          <a:latin typeface="Arial" panose="020B0604020202020204" pitchFamily="34" charset="0"/>
                          <a:ea typeface="宋体" panose="02010600030101010101" pitchFamily="2" charset="-122"/>
                        </a:rPr>
                        <a:t>2</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 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16377493"/>
                  </a:ext>
                </a:extLst>
              </a:tr>
              <a:tr h="214313">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18</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01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2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96499595"/>
                  </a:ext>
                </a:extLst>
              </a:tr>
            </a:tbl>
          </a:graphicData>
        </a:graphic>
      </p:graphicFrame>
      <p:sp>
        <p:nvSpPr>
          <p:cNvPr id="773305" name="Line 185"/>
          <p:cNvSpPr>
            <a:spLocks noChangeShapeType="1"/>
          </p:cNvSpPr>
          <p:nvPr/>
        </p:nvSpPr>
        <p:spPr bwMode="auto">
          <a:xfrm>
            <a:off x="2927351" y="3860800"/>
            <a:ext cx="73025"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Tree>
    <p:extLst>
      <p:ext uri="{BB962C8B-B14F-4D97-AF65-F5344CB8AC3E}">
        <p14:creationId xmlns:p14="http://schemas.microsoft.com/office/powerpoint/2010/main" val="12530568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4274" name="Rectangle 2"/>
          <p:cNvSpPr>
            <a:spLocks noGrp="1" noChangeArrowheads="1"/>
          </p:cNvSpPr>
          <p:nvPr>
            <p:ph type="body" idx="1"/>
          </p:nvPr>
        </p:nvSpPr>
        <p:spPr>
          <a:xfrm>
            <a:off x="1320742" y="522138"/>
            <a:ext cx="9038600" cy="4802216"/>
          </a:xfrm>
        </p:spPr>
        <p:txBody>
          <a:bodyPr>
            <a:noAutofit/>
          </a:bodyPr>
          <a:lstStyle/>
          <a:p>
            <a:pPr>
              <a:spcBef>
                <a:spcPct val="0"/>
              </a:spcBef>
              <a:buFontTx/>
              <a:buNone/>
            </a:pPr>
            <a:r>
              <a:rPr kumimoji="1" lang="en-US" altLang="zh-CN" sz="2000" b="1" dirty="0">
                <a:solidFill>
                  <a:srgbClr val="FF3399"/>
                </a:solidFill>
                <a:latin typeface="Times New Roman" panose="02020603050405020304" pitchFamily="18" charset="0"/>
              </a:rPr>
              <a:t>§5.1 </a:t>
            </a:r>
            <a:r>
              <a:rPr kumimoji="1" lang="zh-CN" altLang="en-US" sz="2000" b="1" dirty="0">
                <a:solidFill>
                  <a:srgbClr val="FF3399"/>
                </a:solidFill>
                <a:latin typeface="Times New Roman" panose="02020603050405020304" pitchFamily="18" charset="0"/>
              </a:rPr>
              <a:t>语法制导翻译概述</a:t>
            </a:r>
          </a:p>
          <a:p>
            <a:pPr>
              <a:spcBef>
                <a:spcPct val="0"/>
              </a:spcBef>
              <a:buFontTx/>
              <a:buNone/>
            </a:pPr>
            <a:r>
              <a:rPr kumimoji="1" lang="zh-CN" altLang="en-US" sz="2000" dirty="0">
                <a:latin typeface="宋体" panose="02010600030101010101" pitchFamily="2" charset="-122"/>
              </a:rPr>
              <a:t> </a:t>
            </a:r>
            <a:r>
              <a:rPr kumimoji="1" lang="zh-CN" altLang="en-US" sz="2000" b="1" dirty="0">
                <a:solidFill>
                  <a:srgbClr val="C00000"/>
                </a:solidFill>
                <a:latin typeface="宋体" panose="02010600030101010101" pitchFamily="2" charset="-122"/>
              </a:rPr>
              <a:t>一、语法制导翻译定义</a:t>
            </a:r>
          </a:p>
          <a:p>
            <a:pPr>
              <a:spcBef>
                <a:spcPct val="0"/>
              </a:spcBef>
              <a:buFontTx/>
              <a:buNone/>
            </a:pPr>
            <a:r>
              <a:rPr kumimoji="1" lang="zh-CN" altLang="en-US" sz="2000" dirty="0">
                <a:latin typeface="Times New Roman" panose="02020603050405020304" pitchFamily="18" charset="0"/>
              </a:rPr>
              <a:t>  </a:t>
            </a:r>
            <a:endParaRPr kumimoji="1" lang="en-US" altLang="zh-CN" sz="2000" dirty="0" smtClean="0">
              <a:latin typeface="Times New Roman" panose="02020603050405020304" pitchFamily="18" charset="0"/>
            </a:endParaRPr>
          </a:p>
          <a:p>
            <a:pPr>
              <a:spcBef>
                <a:spcPct val="0"/>
              </a:spcBef>
              <a:buFontTx/>
              <a:buNone/>
            </a:pPr>
            <a:r>
              <a:rPr kumimoji="1" lang="en-US" altLang="zh-CN" sz="2000" dirty="0">
                <a:latin typeface="Times New Roman" panose="02020603050405020304" pitchFamily="18" charset="0"/>
              </a:rPr>
              <a:t> </a:t>
            </a:r>
            <a:r>
              <a:rPr kumimoji="1" lang="en-US" altLang="zh-CN" sz="2000" dirty="0" smtClean="0">
                <a:latin typeface="Times New Roman" panose="02020603050405020304" pitchFamily="18" charset="0"/>
              </a:rPr>
              <a:t>       </a:t>
            </a:r>
            <a:r>
              <a:rPr kumimoji="1" lang="zh-CN" altLang="en-US" sz="2000" dirty="0" smtClean="0">
                <a:latin typeface="Times New Roman" panose="02020603050405020304" pitchFamily="18" charset="0"/>
              </a:rPr>
              <a:t> </a:t>
            </a:r>
            <a:r>
              <a:rPr kumimoji="1" lang="zh-CN" altLang="en-US" sz="2000" b="1" dirty="0">
                <a:latin typeface="Times New Roman" panose="02020603050405020304" pitchFamily="18" charset="0"/>
              </a:rPr>
              <a:t>语法制导翻译就是以语法分析为主导的语义处理</a:t>
            </a:r>
            <a:r>
              <a:rPr kumimoji="1" lang="zh-CN" altLang="en-US" sz="2000" b="1" dirty="0" smtClean="0">
                <a:latin typeface="Times New Roman" panose="02020603050405020304" pitchFamily="18" charset="0"/>
              </a:rPr>
              <a:t>。</a:t>
            </a:r>
            <a:endParaRPr kumimoji="1" lang="en-US" altLang="zh-CN" sz="2000" b="1" dirty="0" smtClean="0">
              <a:latin typeface="Times New Roman" panose="02020603050405020304" pitchFamily="18" charset="0"/>
            </a:endParaRPr>
          </a:p>
          <a:p>
            <a:pPr>
              <a:spcBef>
                <a:spcPct val="0"/>
              </a:spcBef>
              <a:buFontTx/>
              <a:buNone/>
            </a:pPr>
            <a:endParaRPr kumimoji="1" lang="en-US" altLang="zh-CN" sz="2000" b="1" dirty="0">
              <a:latin typeface="Times New Roman" panose="02020603050405020304" pitchFamily="18" charset="0"/>
            </a:endParaRPr>
          </a:p>
          <a:p>
            <a:pPr>
              <a:spcBef>
                <a:spcPct val="0"/>
              </a:spcBef>
              <a:buFontTx/>
              <a:buNone/>
            </a:pPr>
            <a:endParaRPr kumimoji="1" lang="zh-CN" altLang="en-US" sz="2000" b="1" dirty="0">
              <a:latin typeface="Times New Roman" panose="02020603050405020304" pitchFamily="18" charset="0"/>
            </a:endParaRPr>
          </a:p>
          <a:p>
            <a:pPr>
              <a:spcBef>
                <a:spcPct val="0"/>
              </a:spcBef>
              <a:buFontTx/>
              <a:buNone/>
            </a:pPr>
            <a:r>
              <a:rPr kumimoji="1" lang="zh-CN" altLang="en-US" sz="2000" b="1" dirty="0">
                <a:solidFill>
                  <a:srgbClr val="C00000"/>
                </a:solidFill>
                <a:latin typeface="Times New Roman" panose="02020603050405020304" pitchFamily="18" charset="0"/>
              </a:rPr>
              <a:t>     </a:t>
            </a:r>
            <a:r>
              <a:rPr kumimoji="1" lang="zh-CN" altLang="en-US" sz="2000" b="1" dirty="0" smtClean="0">
                <a:solidFill>
                  <a:srgbClr val="C00000"/>
                </a:solidFill>
                <a:latin typeface="Times New Roman" panose="02020603050405020304" pitchFamily="18" charset="0"/>
              </a:rPr>
              <a:t>     </a:t>
            </a:r>
            <a:r>
              <a:rPr kumimoji="1" lang="zh-CN" altLang="en-US" sz="2000" b="1" dirty="0">
                <a:solidFill>
                  <a:srgbClr val="C00000"/>
                </a:solidFill>
                <a:latin typeface="Times New Roman" panose="02020603050405020304" pitchFamily="18" charset="0"/>
              </a:rPr>
              <a:t>语法制导翻译的原理就是先为每个文法规定相应的语义，即编写出相应语义处理子程序，整个分析是以语法分析为主导</a:t>
            </a:r>
            <a:r>
              <a:rPr kumimoji="1" lang="zh-CN" altLang="en-US" sz="2000" b="1" dirty="0" smtClean="0">
                <a:solidFill>
                  <a:srgbClr val="C00000"/>
                </a:solidFill>
                <a:latin typeface="Times New Roman" panose="02020603050405020304" pitchFamily="18" charset="0"/>
              </a:rPr>
              <a:t>。</a:t>
            </a:r>
            <a:endParaRPr kumimoji="1" lang="en-US" altLang="zh-CN" sz="2000" b="1" dirty="0" smtClean="0">
              <a:solidFill>
                <a:srgbClr val="C00000"/>
              </a:solidFill>
              <a:latin typeface="Times New Roman" panose="02020603050405020304" pitchFamily="18" charset="0"/>
            </a:endParaRPr>
          </a:p>
          <a:p>
            <a:pPr>
              <a:spcBef>
                <a:spcPct val="0"/>
              </a:spcBef>
              <a:buFontTx/>
              <a:buNone/>
            </a:pPr>
            <a:r>
              <a:rPr kumimoji="1" lang="en-US" altLang="zh-CN" sz="2000" b="1" dirty="0">
                <a:solidFill>
                  <a:srgbClr val="C00000"/>
                </a:solidFill>
                <a:latin typeface="Times New Roman" panose="02020603050405020304" pitchFamily="18" charset="0"/>
              </a:rPr>
              <a:t> </a:t>
            </a:r>
            <a:r>
              <a:rPr kumimoji="1" lang="en-US" altLang="zh-CN" sz="2000" b="1" dirty="0" smtClean="0">
                <a:solidFill>
                  <a:srgbClr val="C00000"/>
                </a:solidFill>
                <a:latin typeface="Times New Roman" panose="02020603050405020304" pitchFamily="18" charset="0"/>
              </a:rPr>
              <a:t>       </a:t>
            </a:r>
            <a:r>
              <a:rPr kumimoji="1" lang="zh-CN" altLang="en-US" sz="2000" b="1" dirty="0" smtClean="0">
                <a:latin typeface="Times New Roman" panose="02020603050405020304" pitchFamily="18" charset="0"/>
              </a:rPr>
              <a:t>在</a:t>
            </a:r>
            <a:r>
              <a:rPr kumimoji="1" lang="zh-CN" altLang="en-US" sz="2000" b="1" dirty="0">
                <a:latin typeface="Times New Roman" panose="02020603050405020304" pitchFamily="18" charset="0"/>
              </a:rPr>
              <a:t>自顶向下语法分析时，若某一个规则右部与输入串相匹配时，或者，在自底向上语法分析时，当一个规则被用于归约时，此时该规则对应的语义子程序就进入工作，完成既定翻译任务，产生与语义相应的中间代码或目标代码。</a:t>
            </a:r>
          </a:p>
          <a:p>
            <a:pPr>
              <a:spcBef>
                <a:spcPct val="0"/>
              </a:spcBef>
              <a:buFontTx/>
              <a:buNone/>
            </a:pPr>
            <a:endParaRPr kumimoji="1" lang="en-US" altLang="zh-CN" sz="9800" b="1" dirty="0" smtClean="0">
              <a:solidFill>
                <a:srgbClr val="C00000"/>
              </a:solidFill>
              <a:latin typeface="Times New Roman" panose="02020603050405020304" pitchFamily="18" charset="0"/>
            </a:endParaRPr>
          </a:p>
          <a:p>
            <a:pPr>
              <a:spcBef>
                <a:spcPct val="0"/>
              </a:spcBef>
              <a:buFontTx/>
              <a:buNone/>
            </a:pPr>
            <a:endParaRPr kumimoji="1" lang="en-US" altLang="zh-CN" sz="2000" b="1" dirty="0">
              <a:solidFill>
                <a:srgbClr val="C00000"/>
              </a:solidFill>
              <a:latin typeface="Times New Roman" panose="02020603050405020304" pitchFamily="18" charset="0"/>
            </a:endParaRPr>
          </a:p>
          <a:p>
            <a:pPr>
              <a:spcBef>
                <a:spcPct val="0"/>
              </a:spcBef>
              <a:buFontTx/>
              <a:buNone/>
            </a:pPr>
            <a:r>
              <a:rPr kumimoji="1" lang="zh-CN" altLang="en-US" sz="2000" b="1" dirty="0" smtClean="0">
                <a:latin typeface="Times New Roman" panose="02020603050405020304" pitchFamily="18" charset="0"/>
              </a:rPr>
              <a:t>   </a:t>
            </a:r>
            <a:endParaRPr kumimoji="1" lang="zh-CN" altLang="en-US" sz="2000" b="1" dirty="0">
              <a:latin typeface="Times New Roman" panose="02020603050405020304" pitchFamily="18" charset="0"/>
            </a:endParaRPr>
          </a:p>
        </p:txBody>
      </p:sp>
    </p:spTree>
    <p:extLst>
      <p:ext uri="{BB962C8B-B14F-4D97-AF65-F5344CB8AC3E}">
        <p14:creationId xmlns:p14="http://schemas.microsoft.com/office/powerpoint/2010/main" val="131864652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146" name="Rectangle 2"/>
          <p:cNvSpPr>
            <a:spLocks noGrp="1" noChangeArrowheads="1"/>
          </p:cNvSpPr>
          <p:nvPr>
            <p:ph type="body" idx="1"/>
          </p:nvPr>
        </p:nvSpPr>
        <p:spPr>
          <a:xfrm>
            <a:off x="1981200" y="762001"/>
            <a:ext cx="8229600" cy="5364163"/>
          </a:xfrm>
        </p:spPr>
        <p:txBody>
          <a:bodyPr/>
          <a:lstStyle/>
          <a:p>
            <a:pPr algn="just">
              <a:buFont typeface="Wingdings" panose="05000000000000000000" pitchFamily="2" charset="2"/>
              <a:buNone/>
            </a:pPr>
            <a:r>
              <a:rPr lang="zh-CN" altLang="en-US" sz="2000" b="1">
                <a:latin typeface="Times New Roman" panose="02020603050405020304" pitchFamily="18" charset="0"/>
              </a:rPr>
              <a:t>分析表几点说明：</a:t>
            </a:r>
          </a:p>
          <a:p>
            <a:pPr algn="just"/>
            <a:r>
              <a:rPr lang="zh-CN" altLang="en-US" sz="1800" b="1">
                <a:latin typeface="Times New Roman" panose="02020603050405020304" pitchFamily="18" charset="0"/>
              </a:rPr>
              <a:t>在分析表中</a:t>
            </a:r>
            <a:r>
              <a:rPr lang="en-US" altLang="zh-CN" sz="1800" b="1">
                <a:latin typeface="Times New Roman" panose="02020603050405020304" pitchFamily="18" charset="0"/>
              </a:rPr>
              <a:t>V</a:t>
            </a:r>
            <a:r>
              <a:rPr lang="en-US" altLang="zh-CN" sz="1800" b="1" baseline="30000">
                <a:latin typeface="Times New Roman" panose="02020603050405020304" pitchFamily="18" charset="0"/>
              </a:rPr>
              <a:t>x</a:t>
            </a:r>
            <a:r>
              <a:rPr lang="en-US" altLang="zh-CN" sz="1800" b="1">
                <a:latin typeface="Times New Roman" panose="02020603050405020304" pitchFamily="18" charset="0"/>
              </a:rPr>
              <a:t>,E</a:t>
            </a:r>
            <a:r>
              <a:rPr lang="en-US" altLang="zh-CN" sz="1800" b="1" baseline="30000">
                <a:latin typeface="Times New Roman" panose="02020603050405020304" pitchFamily="18" charset="0"/>
              </a:rPr>
              <a:t>a</a:t>
            </a:r>
            <a:r>
              <a:rPr lang="en-US" altLang="zh-CN" sz="1800" b="1">
                <a:latin typeface="Times New Roman" panose="02020603050405020304" pitchFamily="18" charset="0"/>
              </a:rPr>
              <a:t>,T</a:t>
            </a:r>
            <a:r>
              <a:rPr lang="en-US" altLang="zh-CN" sz="1800" b="1" baseline="30000">
                <a:latin typeface="Times New Roman" panose="02020603050405020304" pitchFamily="18" charset="0"/>
              </a:rPr>
              <a:t>b</a:t>
            </a:r>
            <a:r>
              <a:rPr lang="en-US" altLang="zh-CN" sz="1800" b="1">
                <a:latin typeface="Times New Roman" panose="02020603050405020304" pitchFamily="18" charset="0"/>
              </a:rPr>
              <a:t>,F</a:t>
            </a:r>
            <a:r>
              <a:rPr lang="en-US" altLang="zh-CN" sz="1800" b="1" baseline="30000">
                <a:latin typeface="Times New Roman" panose="02020603050405020304" pitchFamily="18" charset="0"/>
              </a:rPr>
              <a:t>c</a:t>
            </a:r>
            <a:r>
              <a:rPr lang="zh-CN" altLang="en-US" sz="1800" b="1">
                <a:latin typeface="Times New Roman" panose="02020603050405020304" pitchFamily="18" charset="0"/>
              </a:rPr>
              <a:t>之类记号，表示与非终结符</a:t>
            </a:r>
            <a:r>
              <a:rPr lang="en-US" altLang="zh-CN" sz="1800" b="1">
                <a:latin typeface="Times New Roman" panose="02020603050405020304" pitchFamily="18" charset="0"/>
              </a:rPr>
              <a:t>V,E,T,F</a:t>
            </a:r>
            <a:r>
              <a:rPr lang="zh-CN" altLang="en-US" sz="1800" b="1">
                <a:latin typeface="Times New Roman" panose="02020603050405020304" pitchFamily="18" charset="0"/>
              </a:rPr>
              <a:t>相关联</a:t>
            </a:r>
          </a:p>
          <a:p>
            <a:pPr algn="just">
              <a:buFont typeface="Wingdings" panose="05000000000000000000" pitchFamily="2" charset="2"/>
              <a:buNone/>
            </a:pPr>
            <a:r>
              <a:rPr lang="zh-CN" altLang="en-US" sz="1800" b="1">
                <a:latin typeface="Times New Roman" panose="02020603050405020304" pitchFamily="18" charset="0"/>
              </a:rPr>
              <a:t>  的</a:t>
            </a:r>
            <a:r>
              <a:rPr lang="en-US" altLang="zh-CN" sz="1800" b="1">
                <a:latin typeface="Times New Roman" panose="02020603050405020304" pitchFamily="18" charset="0"/>
              </a:rPr>
              <a:t>V·PLACE,E.PLACE,T.PLACE,F.PLACE</a:t>
            </a:r>
            <a:r>
              <a:rPr lang="zh-CN" altLang="en-US" sz="1800" b="1">
                <a:latin typeface="Times New Roman" panose="02020603050405020304" pitchFamily="18" charset="0"/>
              </a:rPr>
              <a:t>中存放着</a:t>
            </a:r>
            <a:r>
              <a:rPr lang="en-US" altLang="zh-CN" sz="1800" b="1">
                <a:latin typeface="Times New Roman" panose="02020603050405020304" pitchFamily="18" charset="0"/>
              </a:rPr>
              <a:t>ENTRY(x), ENTRY(a), ENTRY(b), ENTRY(c) </a:t>
            </a:r>
            <a:r>
              <a:rPr lang="zh-CN" altLang="en-US" sz="1800" b="1">
                <a:latin typeface="Times New Roman" panose="02020603050405020304" pitchFamily="18" charset="0"/>
              </a:rPr>
              <a:t>符号指针，指向符号表。</a:t>
            </a:r>
          </a:p>
          <a:p>
            <a:pPr algn="just"/>
            <a:r>
              <a:rPr lang="zh-CN" altLang="en-US" sz="1800" b="1">
                <a:latin typeface="Times New Roman" panose="02020603050405020304" pitchFamily="18" charset="0"/>
              </a:rPr>
              <a:t>在四元式中，如（*，</a:t>
            </a:r>
            <a:r>
              <a:rPr lang="en-US" altLang="zh-CN" sz="1800" b="1">
                <a:latin typeface="Times New Roman" panose="02020603050405020304" pitchFamily="18" charset="0"/>
              </a:rPr>
              <a:t>b,c,T</a:t>
            </a:r>
            <a:r>
              <a:rPr lang="en-US" altLang="zh-CN" sz="1800" b="1" baseline="-25000">
                <a:latin typeface="Times New Roman" panose="02020603050405020304" pitchFamily="18" charset="0"/>
              </a:rPr>
              <a:t>1</a:t>
            </a:r>
            <a:r>
              <a:rPr lang="en-US" altLang="zh-CN" sz="1800" b="1">
                <a:latin typeface="Times New Roman" panose="02020603050405020304" pitchFamily="18" charset="0"/>
              </a:rPr>
              <a:t>)</a:t>
            </a:r>
            <a:r>
              <a:rPr lang="zh-CN" altLang="en-US" sz="1800" b="1">
                <a:latin typeface="Times New Roman" panose="02020603050405020304" pitchFamily="18" charset="0"/>
              </a:rPr>
              <a:t>，*实际上是某种整数编码，反映</a:t>
            </a:r>
          </a:p>
          <a:p>
            <a:pPr algn="just">
              <a:buFont typeface="Wingdings" panose="05000000000000000000" pitchFamily="2" charset="2"/>
              <a:buNone/>
            </a:pPr>
            <a:r>
              <a:rPr lang="zh-CN" altLang="en-US" sz="1800" b="1">
                <a:latin typeface="Times New Roman" panose="02020603050405020304" pitchFamily="18" charset="0"/>
              </a:rPr>
              <a:t>   运算符本身及其信息特征，如类型等。</a:t>
            </a:r>
          </a:p>
          <a:p>
            <a:pPr algn="just"/>
            <a:r>
              <a:rPr lang="en-US" altLang="zh-CN" sz="1800" b="1">
                <a:latin typeface="Times New Roman" panose="02020603050405020304" pitchFamily="18" charset="0"/>
              </a:rPr>
              <a:t>b, c</a:t>
            </a:r>
            <a:r>
              <a:rPr lang="zh-CN" altLang="en-US" sz="1800" b="1">
                <a:latin typeface="Times New Roman" panose="02020603050405020304" pitchFamily="18" charset="0"/>
              </a:rPr>
              <a:t>实际上也是指示器，指示符号表入口；</a:t>
            </a:r>
            <a:r>
              <a:rPr lang="en-US" altLang="zh-CN" sz="1800" b="1">
                <a:latin typeface="Times New Roman" panose="02020603050405020304" pitchFamily="18" charset="0"/>
              </a:rPr>
              <a:t>T</a:t>
            </a:r>
            <a:r>
              <a:rPr lang="en-US" altLang="zh-CN" sz="1800" b="1" baseline="-25000">
                <a:latin typeface="Times New Roman" panose="02020603050405020304" pitchFamily="18" charset="0"/>
              </a:rPr>
              <a:t>1</a:t>
            </a:r>
            <a:r>
              <a:rPr lang="zh-CN" altLang="en-US" sz="1800" b="1">
                <a:latin typeface="Times New Roman" panose="02020603050405020304" pitchFamily="18" charset="0"/>
              </a:rPr>
              <a:t>是临时变量，实际上</a:t>
            </a:r>
          </a:p>
          <a:p>
            <a:pPr algn="just">
              <a:buFont typeface="Wingdings" panose="05000000000000000000" pitchFamily="2" charset="2"/>
              <a:buNone/>
            </a:pPr>
            <a:r>
              <a:rPr lang="zh-CN" altLang="en-US" sz="1800" b="1">
                <a:latin typeface="Times New Roman" panose="02020603050405020304" pitchFamily="18" charset="0"/>
              </a:rPr>
              <a:t>   也是整数码</a:t>
            </a:r>
            <a:r>
              <a:rPr lang="en-US" altLang="zh-CN" sz="1800" b="1">
                <a:latin typeface="Times New Roman" panose="02020603050405020304" pitchFamily="18" charset="0"/>
              </a:rPr>
              <a:t>.</a:t>
            </a:r>
          </a:p>
          <a:p>
            <a:pPr algn="just">
              <a:buFont typeface="Wingdings" panose="05000000000000000000" pitchFamily="2" charset="2"/>
              <a:buNone/>
            </a:pPr>
            <a:r>
              <a:rPr lang="zh-CN" altLang="en-US" sz="1800" b="1">
                <a:latin typeface="Times New Roman" panose="02020603050405020304" pitchFamily="18" charset="0"/>
              </a:rPr>
              <a:t>下面我们根据上面分析表叙述对</a:t>
            </a:r>
            <a:r>
              <a:rPr lang="en-US" altLang="zh-CN" sz="1800" b="1">
                <a:latin typeface="Times New Roman" panose="02020603050405020304" pitchFamily="18" charset="0"/>
              </a:rPr>
              <a:t>x:=a+b*c</a:t>
            </a:r>
            <a:r>
              <a:rPr lang="zh-CN" altLang="en-US" sz="1800" b="1">
                <a:latin typeface="Times New Roman" panose="02020603050405020304" pitchFamily="18" charset="0"/>
              </a:rPr>
              <a:t>语法制导翻译产生四元式过程</a:t>
            </a:r>
          </a:p>
          <a:p>
            <a:pPr algn="just">
              <a:buFont typeface="Wingdings" panose="05000000000000000000" pitchFamily="2" charset="2"/>
              <a:buNone/>
            </a:pPr>
            <a:endParaRPr lang="en-US" altLang="zh-CN" sz="1800" b="1">
              <a:latin typeface="Times New Roman" panose="02020603050405020304" pitchFamily="18" charset="0"/>
            </a:endParaRPr>
          </a:p>
        </p:txBody>
      </p:sp>
    </p:spTree>
    <p:extLst>
      <p:ext uri="{BB962C8B-B14F-4D97-AF65-F5344CB8AC3E}">
        <p14:creationId xmlns:p14="http://schemas.microsoft.com/office/powerpoint/2010/main" val="227732562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194" name="Rectangle 2"/>
          <p:cNvSpPr>
            <a:spLocks noGrp="1" noChangeArrowheads="1"/>
          </p:cNvSpPr>
          <p:nvPr>
            <p:ph type="body" idx="1"/>
          </p:nvPr>
        </p:nvSpPr>
        <p:spPr>
          <a:xfrm>
            <a:off x="1828800" y="457200"/>
            <a:ext cx="8650288" cy="5715000"/>
          </a:xfrm>
        </p:spPr>
        <p:txBody>
          <a:bodyPr/>
          <a:lstStyle/>
          <a:p>
            <a:pPr>
              <a:lnSpc>
                <a:spcPct val="90000"/>
              </a:lnSpc>
              <a:spcBef>
                <a:spcPct val="0"/>
              </a:spcBef>
              <a:buFontTx/>
              <a:buNone/>
            </a:pPr>
            <a:r>
              <a:rPr kumimoji="1" lang="en-US" altLang="zh-CN" sz="3200" b="1" dirty="0">
                <a:solidFill>
                  <a:srgbClr val="FF3399"/>
                </a:solidFill>
                <a:latin typeface="Times New Roman" panose="02020603050405020304" pitchFamily="18" charset="0"/>
              </a:rPr>
              <a:t>§5.3  </a:t>
            </a:r>
            <a:r>
              <a:rPr kumimoji="1" lang="zh-CN" altLang="en-US" sz="3200" b="1" dirty="0">
                <a:solidFill>
                  <a:srgbClr val="FF3399"/>
                </a:solidFill>
                <a:latin typeface="Times New Roman" panose="02020603050405020304" pitchFamily="18" charset="0"/>
              </a:rPr>
              <a:t>自底向上语法制导翻译</a:t>
            </a:r>
            <a:endParaRPr lang="zh-CN" altLang="en-US" sz="3200" b="1" dirty="0">
              <a:latin typeface="Times New Roman" panose="02020603050405020304" pitchFamily="18" charset="0"/>
            </a:endParaRPr>
          </a:p>
          <a:p>
            <a:pPr algn="just">
              <a:lnSpc>
                <a:spcPct val="90000"/>
              </a:lnSpc>
              <a:buFont typeface="Wingdings" panose="05000000000000000000" pitchFamily="2" charset="2"/>
              <a:buNone/>
            </a:pPr>
            <a:r>
              <a:rPr lang="zh-CN" altLang="en-US" b="1" dirty="0">
                <a:latin typeface="Times New Roman" panose="02020603050405020304" pitchFamily="18" charset="0"/>
              </a:rPr>
              <a:t> </a:t>
            </a:r>
            <a:r>
              <a:rPr lang="zh-CN" altLang="en-US" b="1" dirty="0">
                <a:solidFill>
                  <a:srgbClr val="C00000"/>
                </a:solidFill>
                <a:latin typeface="Times New Roman" panose="02020603050405020304" pitchFamily="18" charset="0"/>
              </a:rPr>
              <a:t>一、简单算术表达式和赋值语句的翻译</a:t>
            </a:r>
          </a:p>
          <a:p>
            <a:pPr algn="just">
              <a:lnSpc>
                <a:spcPct val="90000"/>
              </a:lnSpc>
              <a:buFont typeface="Wingdings" panose="05000000000000000000" pitchFamily="2" charset="2"/>
              <a:buNone/>
            </a:pPr>
            <a:r>
              <a:rPr lang="zh-CN" altLang="en-US" sz="2400" b="1" dirty="0">
                <a:solidFill>
                  <a:srgbClr val="C00000"/>
                </a:solidFill>
                <a:latin typeface="Times New Roman" panose="02020603050405020304" pitchFamily="18" charset="0"/>
              </a:rPr>
              <a:t>   </a:t>
            </a:r>
            <a:r>
              <a:rPr lang="en-US" altLang="zh-CN" sz="2400" b="1" dirty="0">
                <a:solidFill>
                  <a:srgbClr val="C00000"/>
                </a:solidFill>
                <a:latin typeface="Times New Roman" panose="02020603050405020304" pitchFamily="18" charset="0"/>
              </a:rPr>
              <a:t>2. </a:t>
            </a:r>
            <a:r>
              <a:rPr lang="zh-CN" altLang="en-US" sz="2400" b="1" dirty="0">
                <a:solidFill>
                  <a:srgbClr val="C00000"/>
                </a:solidFill>
                <a:latin typeface="Times New Roman" panose="02020603050405020304" pitchFamily="18" charset="0"/>
              </a:rPr>
              <a:t>类型检查与类型转换</a:t>
            </a:r>
          </a:p>
          <a:p>
            <a:pPr>
              <a:lnSpc>
                <a:spcPct val="90000"/>
              </a:lnSpc>
              <a:buFont typeface="Wingdings" panose="05000000000000000000" pitchFamily="2" charset="2"/>
              <a:buNone/>
            </a:pPr>
            <a:r>
              <a:rPr lang="zh-CN" altLang="en-US" sz="1800" dirty="0">
                <a:latin typeface="Times New Roman" panose="02020603050405020304" pitchFamily="18" charset="0"/>
              </a:rPr>
              <a:t> </a:t>
            </a:r>
            <a:r>
              <a:rPr lang="en-US" altLang="zh-CN" sz="1800" b="1" dirty="0">
                <a:solidFill>
                  <a:srgbClr val="FF3399"/>
                </a:solidFill>
                <a:latin typeface="Times New Roman" panose="02020603050405020304" pitchFamily="18" charset="0"/>
              </a:rPr>
              <a:t>(1)</a:t>
            </a:r>
            <a:r>
              <a:rPr lang="zh-CN" altLang="en-US" sz="1800" b="1" dirty="0">
                <a:latin typeface="Times New Roman" panose="02020603050405020304" pitchFamily="18" charset="0"/>
              </a:rPr>
              <a:t>目的</a:t>
            </a:r>
          </a:p>
          <a:p>
            <a:pPr>
              <a:lnSpc>
                <a:spcPct val="90000"/>
              </a:lnSpc>
              <a:buFont typeface="Wingdings" panose="05000000000000000000" pitchFamily="2" charset="2"/>
              <a:buNone/>
            </a:pPr>
            <a:r>
              <a:rPr lang="zh-CN" altLang="en-US" sz="1800" b="1" dirty="0">
                <a:solidFill>
                  <a:srgbClr val="C00000"/>
                </a:solidFill>
                <a:latin typeface="Times New Roman" panose="02020603050405020304" pitchFamily="18" charset="0"/>
              </a:rPr>
              <a:t>  </a:t>
            </a:r>
            <a:r>
              <a:rPr lang="en-US" altLang="zh-CN" sz="1800" b="1" dirty="0">
                <a:solidFill>
                  <a:srgbClr val="C00000"/>
                </a:solidFill>
                <a:latin typeface="Times New Roman" panose="02020603050405020304" pitchFamily="18" charset="0"/>
              </a:rPr>
              <a:t>1) </a:t>
            </a:r>
            <a:r>
              <a:rPr lang="zh-CN" altLang="en-US" sz="1800" b="1" dirty="0">
                <a:latin typeface="Times New Roman" panose="02020603050405020304" pitchFamily="18" charset="0"/>
              </a:rPr>
              <a:t>类型检查是编译程序语义检查不可缺少的一部分。</a:t>
            </a:r>
          </a:p>
          <a:p>
            <a:pPr algn="just">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    类型检查就是对访问数据的操作和被访问数据的类型进行检查</a:t>
            </a:r>
          </a:p>
          <a:p>
            <a:pPr algn="just">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检查操作的合法性和数据类型的相容性。例如，在</a:t>
            </a:r>
            <a:r>
              <a:rPr lang="en-US" altLang="zh-CN" sz="1800" b="1" dirty="0">
                <a:latin typeface="Times New Roman" panose="02020603050405020304" pitchFamily="18" charset="0"/>
                <a:cs typeface="Courier New" panose="02070309020205020404" pitchFamily="49" charset="0"/>
              </a:rPr>
              <a:t>PASCAL</a:t>
            </a:r>
            <a:r>
              <a:rPr lang="zh-CN" altLang="en-US" sz="1800" b="1" dirty="0">
                <a:latin typeface="Times New Roman" panose="02020603050405020304" pitchFamily="18" charset="0"/>
                <a:cs typeface="Courier New" panose="02070309020205020404" pitchFamily="49" charset="0"/>
              </a:rPr>
              <a:t>语言中，</a:t>
            </a:r>
          </a:p>
          <a:p>
            <a:pPr algn="just">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若算术运算符的操作数为布尔量，或者赋给实型</a:t>
            </a:r>
            <a:r>
              <a:rPr lang="zh-CN" altLang="en-US" sz="1800" b="1" dirty="0">
                <a:latin typeface="Times New Roman" panose="02020603050405020304" pitchFamily="18" charset="0"/>
              </a:rPr>
              <a:t>变量值是个指针，</a:t>
            </a:r>
          </a:p>
          <a:p>
            <a:pPr algn="just">
              <a:lnSpc>
                <a:spcPct val="90000"/>
              </a:lnSpc>
              <a:buFont typeface="Wingdings" panose="05000000000000000000" pitchFamily="2" charset="2"/>
              <a:buNone/>
            </a:pPr>
            <a:r>
              <a:rPr lang="zh-CN" altLang="en-US" sz="1800" b="1" dirty="0">
                <a:latin typeface="Times New Roman" panose="02020603050405020304" pitchFamily="18" charset="0"/>
              </a:rPr>
              <a:t>则编译程序报告“类型不相容”的诊断信息。 </a:t>
            </a:r>
          </a:p>
          <a:p>
            <a:pPr algn="just">
              <a:lnSpc>
                <a:spcPct val="90000"/>
              </a:lnSpc>
              <a:buFont typeface="Wingdings" panose="05000000000000000000" pitchFamily="2" charset="2"/>
              <a:buNone/>
            </a:pPr>
            <a:r>
              <a:rPr lang="zh-CN" altLang="en-US" sz="1800" b="1" dirty="0">
                <a:latin typeface="Times New Roman" panose="02020603050405020304" pitchFamily="18" charset="0"/>
              </a:rPr>
              <a:t> </a:t>
            </a:r>
            <a:r>
              <a:rPr lang="zh-CN" altLang="en-US" sz="1800" b="1" dirty="0">
                <a:solidFill>
                  <a:srgbClr val="C00000"/>
                </a:solidFill>
                <a:latin typeface="Times New Roman" panose="02020603050405020304" pitchFamily="18" charset="0"/>
              </a:rPr>
              <a:t> </a:t>
            </a:r>
            <a:r>
              <a:rPr lang="en-US" altLang="zh-CN" sz="1800" b="1" dirty="0">
                <a:solidFill>
                  <a:srgbClr val="C00000"/>
                </a:solidFill>
                <a:latin typeface="Times New Roman" panose="02020603050405020304" pitchFamily="18" charset="0"/>
              </a:rPr>
              <a:t>2)</a:t>
            </a:r>
            <a:r>
              <a:rPr lang="zh-CN" altLang="en-US" sz="1800" b="1" dirty="0">
                <a:latin typeface="Times New Roman" panose="02020603050405020304" pitchFamily="18" charset="0"/>
              </a:rPr>
              <a:t>允许类型混合，但在处理时要统一，所以必须进行类型转换。</a:t>
            </a:r>
          </a:p>
          <a:p>
            <a:pPr algn="just">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     例如，加法运算“</a:t>
            </a:r>
            <a:r>
              <a:rPr lang="en-US" altLang="zh-CN" sz="1800" b="1" dirty="0">
                <a:latin typeface="Times New Roman" panose="02020603050405020304" pitchFamily="18" charset="0"/>
                <a:cs typeface="Courier New" panose="02070309020205020404" pitchFamily="49" charset="0"/>
              </a:rPr>
              <a:t>+”</a:t>
            </a:r>
            <a:r>
              <a:rPr lang="zh-CN" altLang="en-US" sz="1800" b="1" dirty="0">
                <a:latin typeface="Times New Roman" panose="02020603050405020304" pitchFamily="18" charset="0"/>
                <a:cs typeface="Courier New" panose="02070309020205020404" pitchFamily="49" charset="0"/>
              </a:rPr>
              <a:t>允许运算对象是整型数或实型数</a:t>
            </a:r>
            <a:r>
              <a:rPr lang="en-US" altLang="zh-CN" sz="1800" b="1" dirty="0">
                <a:latin typeface="Times New Roman" panose="02020603050405020304" pitchFamily="18" charset="0"/>
                <a:cs typeface="Courier New" panose="02070309020205020404" pitchFamily="49" charset="0"/>
              </a:rPr>
              <a:t>,</a:t>
            </a:r>
            <a:r>
              <a:rPr lang="zh-CN" altLang="en-US" sz="1800" b="1" dirty="0">
                <a:latin typeface="Times New Roman" panose="02020603050405020304" pitchFamily="18" charset="0"/>
                <a:cs typeface="Courier New" panose="02070309020205020404" pitchFamily="49" charset="0"/>
              </a:rPr>
              <a:t>如果一个</a:t>
            </a:r>
          </a:p>
          <a:p>
            <a:pPr algn="just">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运算对象是实型，另一个运算对象是整型，其运算结果的类型是实</a:t>
            </a:r>
          </a:p>
          <a:p>
            <a:pPr algn="just">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型，由于实型数和整型数的内部表示不相同，因此为了使整型数能</a:t>
            </a:r>
          </a:p>
          <a:p>
            <a:pPr algn="just">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参加实型数运算，必须事先将整型数转换成实型数。</a:t>
            </a:r>
            <a:endParaRPr lang="zh-CN" altLang="en-US" sz="1800" dirty="0">
              <a:latin typeface="Times New Roman" panose="02020603050405020304" pitchFamily="18" charset="0"/>
            </a:endParaRPr>
          </a:p>
        </p:txBody>
      </p:sp>
    </p:spTree>
    <p:extLst>
      <p:ext uri="{BB962C8B-B14F-4D97-AF65-F5344CB8AC3E}">
        <p14:creationId xmlns:p14="http://schemas.microsoft.com/office/powerpoint/2010/main" val="4168292609"/>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218" name="Rectangle 2"/>
          <p:cNvSpPr>
            <a:spLocks noGrp="1" noChangeArrowheads="1"/>
          </p:cNvSpPr>
          <p:nvPr>
            <p:ph type="body" idx="1"/>
          </p:nvPr>
        </p:nvSpPr>
        <p:spPr>
          <a:xfrm>
            <a:off x="1828800" y="457200"/>
            <a:ext cx="8650288" cy="5715000"/>
          </a:xfrm>
        </p:spPr>
        <p:txBody>
          <a:bodyPr/>
          <a:lstStyle/>
          <a:p>
            <a:pPr>
              <a:buFont typeface="Wingdings" panose="05000000000000000000" pitchFamily="2" charset="2"/>
              <a:buNone/>
            </a:pPr>
            <a:r>
              <a:rPr lang="en-US" altLang="zh-CN" sz="2000">
                <a:latin typeface="宋体" panose="02010600030101010101" pitchFamily="2" charset="-122"/>
              </a:rPr>
              <a:t> </a:t>
            </a:r>
            <a:r>
              <a:rPr lang="en-US" altLang="zh-CN" sz="2000" b="1">
                <a:solidFill>
                  <a:srgbClr val="FF3399"/>
                </a:solidFill>
                <a:latin typeface="Times New Roman" panose="02020603050405020304" pitchFamily="18" charset="0"/>
              </a:rPr>
              <a:t>(2)</a:t>
            </a:r>
            <a:r>
              <a:rPr lang="zh-CN" altLang="en-US" sz="2000" b="1">
                <a:latin typeface="Times New Roman" panose="02020603050405020304" pitchFamily="18" charset="0"/>
              </a:rPr>
              <a:t>类型检查</a:t>
            </a:r>
          </a:p>
          <a:p>
            <a:pPr algn="just">
              <a:buFont typeface="Wingdings" panose="05000000000000000000" pitchFamily="2" charset="2"/>
              <a:buNone/>
            </a:pPr>
            <a:r>
              <a:rPr lang="zh-CN" altLang="en-US" sz="2000" b="1">
                <a:latin typeface="Times New Roman" panose="02020603050405020304" pitchFamily="18" charset="0"/>
                <a:cs typeface="Courier New" panose="02070309020205020404" pitchFamily="49" charset="0"/>
              </a:rPr>
              <a:t>  </a:t>
            </a:r>
          </a:p>
          <a:p>
            <a:pPr algn="just">
              <a:buFont typeface="Wingdings" panose="05000000000000000000" pitchFamily="2" charset="2"/>
              <a:buNone/>
            </a:pPr>
            <a:r>
              <a:rPr lang="zh-CN" altLang="en-US" sz="2000" b="1">
                <a:latin typeface="Times New Roman" panose="02020603050405020304" pitchFamily="18" charset="0"/>
                <a:cs typeface="Courier New" panose="02070309020205020404" pitchFamily="49" charset="0"/>
              </a:rPr>
              <a:t>  类型检查可在生成中间代码时进行，也可在生成目标代码时进行，但最好是在生成中间代码时进行，因为语法和语义检查最好尽早进行，这样能尽早避免徒劳的工作。</a:t>
            </a:r>
          </a:p>
          <a:p>
            <a:pPr algn="just">
              <a:buFont typeface="Wingdings" panose="05000000000000000000" pitchFamily="2" charset="2"/>
              <a:buNone/>
            </a:pPr>
            <a:r>
              <a:rPr lang="zh-CN" altLang="en-US" sz="2000" b="1">
                <a:latin typeface="Times New Roman" panose="02020603050405020304" pitchFamily="18" charset="0"/>
                <a:cs typeface="Courier New" panose="02070309020205020404" pitchFamily="49" charset="0"/>
              </a:rPr>
              <a:t>  在上面对简单算术表达式和赋值语句翻译到四元式的讨论中，我们假定各个变量是同一类型整型变量，并且规定在四元式的</a:t>
            </a:r>
            <a:r>
              <a:rPr lang="en-US" altLang="zh-CN" sz="2000" b="1">
                <a:latin typeface="Times New Roman" panose="02020603050405020304" pitchFamily="18" charset="0"/>
                <a:cs typeface="Courier New" panose="02070309020205020404" pitchFamily="49" charset="0"/>
              </a:rPr>
              <a:t>op</a:t>
            </a:r>
            <a:r>
              <a:rPr lang="zh-CN" altLang="en-US" sz="2000" b="1">
                <a:latin typeface="Times New Roman" panose="02020603050405020304" pitchFamily="18" charset="0"/>
                <a:cs typeface="Courier New" panose="02070309020205020404" pitchFamily="49" charset="0"/>
              </a:rPr>
              <a:t>代码中，本身就会有类型信息。所以，在上例各语义子程序中，我们并未考虑有关类型方面语义处理。</a:t>
            </a:r>
            <a:endParaRPr lang="zh-CN" altLang="en-US" sz="2000" b="1">
              <a:latin typeface="Times New Roman" panose="02020603050405020304" pitchFamily="18" charset="0"/>
            </a:endParaRPr>
          </a:p>
          <a:p>
            <a:pPr>
              <a:buFont typeface="Wingdings" panose="05000000000000000000" pitchFamily="2" charset="2"/>
              <a:buNone/>
            </a:pPr>
            <a:endParaRPr lang="en-US" altLang="zh-CN" sz="2000" b="1">
              <a:latin typeface="Times New Roman" panose="02020603050405020304" pitchFamily="18" charset="0"/>
            </a:endParaRPr>
          </a:p>
        </p:txBody>
      </p:sp>
    </p:spTree>
    <p:extLst>
      <p:ext uri="{BB962C8B-B14F-4D97-AF65-F5344CB8AC3E}">
        <p14:creationId xmlns:p14="http://schemas.microsoft.com/office/powerpoint/2010/main" val="246519130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42" name="Rectangle 2"/>
          <p:cNvSpPr>
            <a:spLocks noGrp="1" noChangeArrowheads="1"/>
          </p:cNvSpPr>
          <p:nvPr>
            <p:ph type="body" idx="1"/>
          </p:nvPr>
        </p:nvSpPr>
        <p:spPr>
          <a:xfrm>
            <a:off x="2133600" y="609600"/>
            <a:ext cx="8229600" cy="4191000"/>
          </a:xfrm>
        </p:spPr>
        <p:txBody>
          <a:bodyPr/>
          <a:lstStyle/>
          <a:p>
            <a:pPr>
              <a:buFont typeface="Wingdings" panose="05000000000000000000" pitchFamily="2" charset="2"/>
              <a:buNone/>
            </a:pPr>
            <a:r>
              <a:rPr lang="zh-CN" altLang="en-US" sz="2000" b="1">
                <a:solidFill>
                  <a:srgbClr val="FF3399"/>
                </a:solidFill>
                <a:latin typeface="Times New Roman" panose="02020603050405020304" pitchFamily="18" charset="0"/>
              </a:rPr>
              <a:t>（</a:t>
            </a:r>
            <a:r>
              <a:rPr lang="en-US" altLang="zh-CN" sz="2000" b="1">
                <a:solidFill>
                  <a:srgbClr val="FF3399"/>
                </a:solidFill>
                <a:latin typeface="Times New Roman" panose="02020603050405020304" pitchFamily="18" charset="0"/>
              </a:rPr>
              <a:t>3</a:t>
            </a:r>
            <a:r>
              <a:rPr lang="zh-CN" altLang="en-US" sz="2000" b="1">
                <a:solidFill>
                  <a:srgbClr val="FF3399"/>
                </a:solidFill>
                <a:latin typeface="Times New Roman" panose="02020603050405020304" pitchFamily="18" charset="0"/>
              </a:rPr>
              <a:t>）</a:t>
            </a:r>
            <a:r>
              <a:rPr lang="zh-CN" altLang="en-US" sz="2000" b="1">
                <a:latin typeface="Times New Roman" panose="02020603050405020304" pitchFamily="18" charset="0"/>
              </a:rPr>
              <a:t>类型转换方法</a:t>
            </a:r>
          </a:p>
          <a:p>
            <a:pPr>
              <a:buFont typeface="Wingdings" panose="05000000000000000000" pitchFamily="2" charset="2"/>
              <a:buNone/>
            </a:pPr>
            <a:r>
              <a:rPr lang="zh-CN" altLang="en-US" sz="1800" b="1">
                <a:latin typeface="Times New Roman" panose="02020603050405020304" pitchFamily="18" charset="0"/>
              </a:rPr>
              <a:t>  为了简单起见，我们仅考虑整型和实型的情况。 </a:t>
            </a:r>
          </a:p>
          <a:p>
            <a:pPr>
              <a:buFont typeface="Wingdings" panose="05000000000000000000" pitchFamily="2" charset="2"/>
              <a:buNone/>
            </a:pPr>
            <a:r>
              <a:rPr lang="zh-CN" altLang="en-US" sz="1800" b="1">
                <a:latin typeface="Times New Roman" panose="02020603050405020304" pitchFamily="18" charset="0"/>
              </a:rPr>
              <a:t> ① 这种混合运算中，给每个非终结符的语义值增添类型信息</a:t>
            </a:r>
            <a:r>
              <a:rPr lang="en-US" altLang="zh-CN" sz="1800" b="1">
                <a:latin typeface="Times New Roman" panose="02020603050405020304" pitchFamily="18" charset="0"/>
              </a:rPr>
              <a:t>X.MODE </a:t>
            </a:r>
          </a:p>
          <a:p>
            <a:pPr>
              <a:buFont typeface="Wingdings" panose="05000000000000000000" pitchFamily="2" charset="2"/>
              <a:buNone/>
            </a:pPr>
            <a:r>
              <a:rPr lang="en-US" altLang="zh-CN" sz="1800" b="1">
                <a:latin typeface="Times New Roman" panose="02020603050405020304" pitchFamily="18" charset="0"/>
              </a:rPr>
              <a:t> </a:t>
            </a:r>
            <a:r>
              <a:rPr lang="en-US" altLang="zh-CN" sz="1800" b="1">
                <a:latin typeface="Times New Roman" panose="02020603050405020304" pitchFamily="18" charset="0"/>
                <a:cs typeface="Courier New" panose="02070309020205020404" pitchFamily="49" charset="0"/>
              </a:rPr>
              <a:t>X·MODE</a:t>
            </a:r>
            <a:r>
              <a:rPr lang="zh-CN" altLang="en-US" sz="1800" b="1">
                <a:latin typeface="Times New Roman" panose="02020603050405020304" pitchFamily="18" charset="0"/>
                <a:cs typeface="Courier New" panose="02070309020205020404" pitchFamily="49" charset="0"/>
              </a:rPr>
              <a:t>的值</a:t>
            </a:r>
            <a:r>
              <a:rPr lang="zh-CN" altLang="en-US" sz="1800" b="1">
                <a:latin typeface="Times New Roman" panose="02020603050405020304" pitchFamily="18" charset="0"/>
              </a:rPr>
              <a:t>或为</a:t>
            </a:r>
            <a:r>
              <a:rPr lang="en-US" altLang="zh-CN" sz="1800" b="1">
                <a:latin typeface="Times New Roman" panose="02020603050405020304" pitchFamily="18" charset="0"/>
              </a:rPr>
              <a:t>r(</a:t>
            </a:r>
            <a:r>
              <a:rPr lang="zh-CN" altLang="en-US" sz="1800" b="1">
                <a:latin typeface="Times New Roman" panose="02020603050405020304" pitchFamily="18" charset="0"/>
              </a:rPr>
              <a:t>实型</a:t>
            </a:r>
            <a:r>
              <a:rPr lang="en-US" altLang="zh-CN" sz="1800" b="1">
                <a:latin typeface="Times New Roman" panose="02020603050405020304" pitchFamily="18" charset="0"/>
              </a:rPr>
              <a:t>)</a:t>
            </a:r>
            <a:r>
              <a:rPr lang="zh-CN" altLang="en-US" sz="1800" b="1">
                <a:latin typeface="Times New Roman" panose="02020603050405020304" pitchFamily="18" charset="0"/>
              </a:rPr>
              <a:t>或为</a:t>
            </a:r>
            <a:r>
              <a:rPr lang="en-US" altLang="zh-CN" sz="1800" b="1">
                <a:latin typeface="Times New Roman" panose="02020603050405020304" pitchFamily="18" charset="0"/>
              </a:rPr>
              <a:t>int(</a:t>
            </a:r>
            <a:r>
              <a:rPr lang="zh-CN" altLang="en-US" sz="1800" b="1">
                <a:latin typeface="Times New Roman" panose="02020603050405020304" pitchFamily="18" charset="0"/>
              </a:rPr>
              <a:t>整型</a:t>
            </a:r>
            <a:r>
              <a:rPr lang="en-US" altLang="zh-CN" sz="1800" b="1">
                <a:latin typeface="Times New Roman" panose="02020603050405020304" pitchFamily="18" charset="0"/>
              </a:rPr>
              <a:t>)</a:t>
            </a:r>
            <a:r>
              <a:rPr lang="zh-CN" altLang="en-US" sz="1800" b="1">
                <a:latin typeface="Times New Roman" panose="02020603050405020304" pitchFamily="18" charset="0"/>
              </a:rPr>
              <a:t>。 原来</a:t>
            </a:r>
            <a:r>
              <a:rPr lang="en-US" altLang="zh-CN" sz="1800" b="1">
                <a:latin typeface="Times New Roman" panose="02020603050405020304" pitchFamily="18" charset="0"/>
              </a:rPr>
              <a:t>X</a:t>
            </a:r>
            <a:r>
              <a:rPr lang="zh-CN" altLang="en-US" sz="1800" b="1">
                <a:latin typeface="Times New Roman" panose="02020603050405020304" pitchFamily="18" charset="0"/>
              </a:rPr>
              <a:t>的信息除</a:t>
            </a:r>
            <a:r>
              <a:rPr lang="en-US" altLang="zh-CN" sz="1800" b="1">
                <a:latin typeface="Times New Roman" panose="02020603050405020304" pitchFamily="18" charset="0"/>
              </a:rPr>
              <a:t>X.PLACE</a:t>
            </a:r>
            <a:r>
              <a:rPr lang="zh-CN" altLang="en-US" sz="1800" b="1">
                <a:latin typeface="Times New Roman" panose="02020603050405020304" pitchFamily="18" charset="0"/>
              </a:rPr>
              <a:t>，</a:t>
            </a:r>
          </a:p>
          <a:p>
            <a:pPr>
              <a:buFont typeface="Wingdings" panose="05000000000000000000" pitchFamily="2" charset="2"/>
              <a:buNone/>
            </a:pPr>
            <a:r>
              <a:rPr lang="zh-CN" altLang="en-US" sz="1800" b="1">
                <a:latin typeface="Times New Roman" panose="02020603050405020304" pitchFamily="18" charset="0"/>
              </a:rPr>
              <a:t>还有</a:t>
            </a:r>
            <a:r>
              <a:rPr lang="en-US" altLang="zh-CN" sz="1800" b="1">
                <a:latin typeface="Times New Roman" panose="02020603050405020304" pitchFamily="18" charset="0"/>
              </a:rPr>
              <a:t>X.MODE</a:t>
            </a:r>
            <a:r>
              <a:rPr lang="zh-CN" altLang="en-US" sz="1800" b="1">
                <a:latin typeface="Times New Roman" panose="02020603050405020304" pitchFamily="18" charset="0"/>
              </a:rPr>
              <a:t>。</a:t>
            </a:r>
          </a:p>
          <a:p>
            <a:pPr>
              <a:buFont typeface="Wingdings" panose="05000000000000000000" pitchFamily="2" charset="2"/>
              <a:buNone/>
            </a:pPr>
            <a:r>
              <a:rPr lang="zh-CN" altLang="en-US" sz="1800" b="1">
                <a:latin typeface="Times New Roman" panose="02020603050405020304" pitchFamily="18" charset="0"/>
              </a:rPr>
              <a:t> ② </a:t>
            </a:r>
            <a:r>
              <a:rPr lang="zh-CN" altLang="en-US" sz="1800" b="1">
                <a:latin typeface="Times New Roman" panose="02020603050405020304" pitchFamily="18" charset="0"/>
                <a:cs typeface="Courier New" panose="02070309020205020404" pitchFamily="49" charset="0"/>
              </a:rPr>
              <a:t>对表达式的每一规则的语义子程序进行修改</a:t>
            </a:r>
            <a:r>
              <a:rPr lang="zh-CN" altLang="en-US" sz="1800" b="1">
                <a:latin typeface="Times New Roman" panose="02020603050405020304" pitchFamily="18" charset="0"/>
              </a:rPr>
              <a:t>，增加关于类型</a:t>
            </a:r>
          </a:p>
          <a:p>
            <a:pPr>
              <a:buFont typeface="Wingdings" panose="05000000000000000000" pitchFamily="2" charset="2"/>
              <a:buNone/>
            </a:pPr>
            <a:r>
              <a:rPr lang="zh-CN" altLang="en-US" sz="1800" b="1">
                <a:latin typeface="Times New Roman" panose="02020603050405020304" pitchFamily="18" charset="0"/>
              </a:rPr>
              <a:t>信息的语义规则 。</a:t>
            </a:r>
          </a:p>
          <a:p>
            <a:pPr>
              <a:buFont typeface="Wingdings" panose="05000000000000000000" pitchFamily="2" charset="2"/>
              <a:buNone/>
            </a:pPr>
            <a:r>
              <a:rPr lang="zh-CN" altLang="en-US" sz="1800" b="1">
                <a:latin typeface="Times New Roman" panose="02020603050405020304" pitchFamily="18" charset="0"/>
              </a:rPr>
              <a:t> ③ 必要时应产生对运算量进行类型转换的四元式 ，</a:t>
            </a:r>
          </a:p>
          <a:p>
            <a:pPr algn="just">
              <a:buFont typeface="Wingdings" panose="05000000000000000000" pitchFamily="2" charset="2"/>
              <a:buNone/>
            </a:pPr>
            <a:r>
              <a:rPr lang="zh-CN" altLang="en-US" sz="1800" b="1">
                <a:latin typeface="Times New Roman" panose="02020603050405020304" pitchFamily="18" charset="0"/>
                <a:cs typeface="Courier New" panose="02070309020205020404" pitchFamily="49" charset="0"/>
              </a:rPr>
              <a:t>   </a:t>
            </a:r>
            <a:r>
              <a:rPr lang="en-US" altLang="zh-CN" sz="1800" b="1">
                <a:latin typeface="Times New Roman" panose="02020603050405020304" pitchFamily="18" charset="0"/>
                <a:cs typeface="Courier New" panose="02070309020205020404" pitchFamily="49" charset="0"/>
              </a:rPr>
              <a:t>(itr,A,,T)</a:t>
            </a:r>
          </a:p>
          <a:p>
            <a:pPr>
              <a:buFont typeface="Wingdings" panose="05000000000000000000" pitchFamily="2" charset="2"/>
              <a:buNone/>
            </a:pPr>
            <a:r>
              <a:rPr lang="zh-CN" altLang="en-US" sz="1800" b="1">
                <a:latin typeface="Times New Roman" panose="02020603050405020304" pitchFamily="18" charset="0"/>
              </a:rPr>
              <a:t>把整型变量</a:t>
            </a:r>
            <a:r>
              <a:rPr lang="en-US" altLang="zh-CN" sz="1800" b="1">
                <a:latin typeface="Times New Roman" panose="02020603050405020304" pitchFamily="18" charset="0"/>
              </a:rPr>
              <a:t>A</a:t>
            </a:r>
            <a:r>
              <a:rPr lang="zh-CN" altLang="en-US" sz="1800" b="1">
                <a:latin typeface="Times New Roman" panose="02020603050405020304" pitchFamily="18" charset="0"/>
              </a:rPr>
              <a:t>转换成实型变量，结果存在</a:t>
            </a:r>
            <a:r>
              <a:rPr lang="en-US" altLang="zh-CN" sz="1800" b="1">
                <a:latin typeface="Times New Roman" panose="02020603050405020304" pitchFamily="18" charset="0"/>
              </a:rPr>
              <a:t>T</a:t>
            </a:r>
            <a:r>
              <a:rPr lang="zh-CN" altLang="en-US" sz="1800" b="1">
                <a:latin typeface="Times New Roman" panose="02020603050405020304" pitchFamily="18" charset="0"/>
              </a:rPr>
              <a:t>中。 </a:t>
            </a:r>
          </a:p>
        </p:txBody>
      </p:sp>
      <p:sp>
        <p:nvSpPr>
          <p:cNvPr id="778243" name="Text Box 3"/>
          <p:cNvSpPr txBox="1">
            <a:spLocks noChangeArrowheads="1"/>
          </p:cNvSpPr>
          <p:nvPr/>
        </p:nvSpPr>
        <p:spPr bwMode="auto">
          <a:xfrm>
            <a:off x="2208214" y="4891089"/>
            <a:ext cx="7583487"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kumimoji="1" lang="zh-CN" altLang="en-US" sz="2000"/>
              <a:t>此外，在书写语义子程序时，为阅读上的直观性，我们用</a:t>
            </a:r>
            <a:r>
              <a:rPr kumimoji="1" lang="en-US" altLang="zh-CN" sz="2000"/>
              <a:t>+</a:t>
            </a:r>
            <a:r>
              <a:rPr kumimoji="1" lang="en-US" altLang="zh-CN" sz="2000" baseline="36000"/>
              <a:t>i</a:t>
            </a:r>
            <a:r>
              <a:rPr kumimoji="1" lang="en-US" altLang="zh-CN" sz="2000"/>
              <a:t>,*</a:t>
            </a:r>
            <a:r>
              <a:rPr kumimoji="1" lang="en-US" altLang="zh-CN" sz="2000" baseline="36000"/>
              <a:t>i</a:t>
            </a:r>
            <a:r>
              <a:rPr kumimoji="1" lang="zh-CN" altLang="en-US" sz="2000"/>
              <a:t>等</a:t>
            </a:r>
          </a:p>
          <a:p>
            <a:pPr>
              <a:spcBef>
                <a:spcPct val="0"/>
              </a:spcBef>
              <a:buFontTx/>
              <a:buNone/>
            </a:pPr>
            <a:r>
              <a:rPr kumimoji="1" lang="zh-CN" altLang="en-US" sz="2000"/>
              <a:t>表示整型运算符，用</a:t>
            </a:r>
            <a:r>
              <a:rPr kumimoji="1" lang="en-US" altLang="zh-CN" sz="2000"/>
              <a:t>+</a:t>
            </a:r>
            <a:r>
              <a:rPr kumimoji="1" lang="en-US" altLang="zh-CN" sz="2000" baseline="36000"/>
              <a:t>r</a:t>
            </a:r>
            <a:r>
              <a:rPr kumimoji="1" lang="en-US" altLang="zh-CN" sz="2000"/>
              <a:t>,*</a:t>
            </a:r>
            <a:r>
              <a:rPr kumimoji="1" lang="en-US" altLang="zh-CN" sz="2000" baseline="36000"/>
              <a:t>r</a:t>
            </a:r>
            <a:r>
              <a:rPr kumimoji="1" lang="zh-CN" altLang="en-US" sz="2000"/>
              <a:t>等表示实型运算符。</a:t>
            </a:r>
          </a:p>
          <a:p>
            <a:pPr>
              <a:spcBef>
                <a:spcPct val="0"/>
              </a:spcBef>
              <a:buFontTx/>
              <a:buNone/>
            </a:pPr>
            <a:r>
              <a:rPr kumimoji="1" lang="zh-CN" altLang="en-US" sz="2000"/>
              <a:t>现以规则</a:t>
            </a:r>
            <a:r>
              <a:rPr kumimoji="1" lang="en-US" altLang="zh-CN" sz="2000"/>
              <a:t>E∷=E</a:t>
            </a:r>
            <a:r>
              <a:rPr kumimoji="1" lang="en-US" altLang="zh-CN" sz="2000" baseline="36000"/>
              <a:t>(1)</a:t>
            </a:r>
            <a:r>
              <a:rPr kumimoji="1" lang="en-US" altLang="zh-CN" sz="2000"/>
              <a:t>OP E</a:t>
            </a:r>
            <a:r>
              <a:rPr kumimoji="1" lang="en-US" altLang="zh-CN" sz="2000" baseline="36000"/>
              <a:t>(2)</a:t>
            </a:r>
            <a:r>
              <a:rPr kumimoji="1" lang="zh-CN" altLang="en-US" sz="2000"/>
              <a:t>为例，给出语义子程序的具体描述如下： </a:t>
            </a:r>
          </a:p>
        </p:txBody>
      </p:sp>
    </p:spTree>
    <p:extLst>
      <p:ext uri="{BB962C8B-B14F-4D97-AF65-F5344CB8AC3E}">
        <p14:creationId xmlns:p14="http://schemas.microsoft.com/office/powerpoint/2010/main" val="16837858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78243"/>
                                        </p:tgtEl>
                                        <p:attrNameLst>
                                          <p:attrName>style.visibility</p:attrName>
                                        </p:attrNameLst>
                                      </p:cBhvr>
                                      <p:to>
                                        <p:strVal val="visible"/>
                                      </p:to>
                                    </p:set>
                                    <p:anim calcmode="lin" valueType="num">
                                      <p:cBhvr additive="base">
                                        <p:cTn id="7" dur="500" fill="hold"/>
                                        <p:tgtEl>
                                          <p:spTgt spid="778243"/>
                                        </p:tgtEl>
                                        <p:attrNameLst>
                                          <p:attrName>ppt_x</p:attrName>
                                        </p:attrNameLst>
                                      </p:cBhvr>
                                      <p:tavLst>
                                        <p:tav tm="0">
                                          <p:val>
                                            <p:strVal val="0-#ppt_w/2"/>
                                          </p:val>
                                        </p:tav>
                                        <p:tav tm="100000">
                                          <p:val>
                                            <p:strVal val="#ppt_x"/>
                                          </p:val>
                                        </p:tav>
                                      </p:tavLst>
                                    </p:anim>
                                    <p:anim calcmode="lin" valueType="num">
                                      <p:cBhvr additive="base">
                                        <p:cTn id="8" dur="500" fill="hold"/>
                                        <p:tgtEl>
                                          <p:spTgt spid="7782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8243" grpId="0" autoUpdateAnimBg="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9266" name="Rectangle 2"/>
          <p:cNvSpPr>
            <a:spLocks noGrp="1" noChangeArrowheads="1"/>
          </p:cNvSpPr>
          <p:nvPr>
            <p:ph type="body" idx="1"/>
          </p:nvPr>
        </p:nvSpPr>
        <p:spPr>
          <a:xfrm>
            <a:off x="2286001" y="228600"/>
            <a:ext cx="8202613" cy="6153150"/>
          </a:xfrm>
        </p:spPr>
        <p:txBody>
          <a:bodyPr>
            <a:normAutofit fontScale="92500" lnSpcReduction="20000"/>
          </a:bodyPr>
          <a:lstStyle/>
          <a:p>
            <a:pPr>
              <a:lnSpc>
                <a:spcPct val="90000"/>
              </a:lnSpc>
              <a:spcBef>
                <a:spcPct val="0"/>
              </a:spcBef>
              <a:buFontTx/>
              <a:buNone/>
            </a:pPr>
            <a:r>
              <a:rPr kumimoji="1" lang="zh-CN" altLang="en-US" sz="1800" b="1">
                <a:latin typeface="Times New Roman" panose="02020603050405020304" pitchFamily="18" charset="0"/>
              </a:rPr>
              <a:t>现以规则</a:t>
            </a:r>
            <a:r>
              <a:rPr kumimoji="1" lang="en-US" altLang="zh-CN" sz="1800" b="1">
                <a:latin typeface="Times New Roman" panose="02020603050405020304" pitchFamily="18" charset="0"/>
              </a:rPr>
              <a:t>E∷=E</a:t>
            </a:r>
            <a:r>
              <a:rPr kumimoji="1" lang="en-US" altLang="zh-CN" sz="1800" b="1" baseline="36000">
                <a:latin typeface="Times New Roman" panose="02020603050405020304" pitchFamily="18" charset="0"/>
              </a:rPr>
              <a:t>(1)</a:t>
            </a:r>
            <a:r>
              <a:rPr kumimoji="1" lang="en-US" altLang="zh-CN" sz="1800" b="1">
                <a:latin typeface="Times New Roman" panose="02020603050405020304" pitchFamily="18" charset="0"/>
              </a:rPr>
              <a:t>OP E</a:t>
            </a:r>
            <a:r>
              <a:rPr kumimoji="1" lang="en-US" altLang="zh-CN" sz="1800" b="1" baseline="36000">
                <a:latin typeface="Times New Roman" panose="02020603050405020304" pitchFamily="18" charset="0"/>
              </a:rPr>
              <a:t>(2)</a:t>
            </a:r>
            <a:r>
              <a:rPr kumimoji="1" lang="zh-CN" altLang="en-US" sz="1800" b="1">
                <a:latin typeface="Times New Roman" panose="02020603050405020304" pitchFamily="18" charset="0"/>
              </a:rPr>
              <a:t>为例，给出语义子程序的具体描述如下： </a:t>
            </a:r>
          </a:p>
          <a:p>
            <a:pPr algn="just">
              <a:lnSpc>
                <a:spcPct val="70000"/>
              </a:lnSpc>
              <a:buFont typeface="Wingdings" panose="05000000000000000000" pitchFamily="2" charset="2"/>
              <a:buNone/>
            </a:pPr>
            <a:endParaRPr lang="zh-CN" altLang="en-US" sz="1600" b="1">
              <a:latin typeface="Times New Roman" panose="02020603050405020304" pitchFamily="18" charset="0"/>
            </a:endParaRPr>
          </a:p>
          <a:p>
            <a:pPr algn="just">
              <a:lnSpc>
                <a:spcPct val="70000"/>
              </a:lnSpc>
              <a:buFont typeface="Wingdings" panose="05000000000000000000" pitchFamily="2" charset="2"/>
              <a:buNone/>
            </a:pPr>
            <a:r>
              <a:rPr lang="en-US" altLang="zh-CN" sz="1600" b="1">
                <a:latin typeface="Times New Roman" panose="02020603050405020304" pitchFamily="18" charset="0"/>
              </a:rPr>
              <a:t>T:=NEWTEMP;</a:t>
            </a:r>
          </a:p>
          <a:p>
            <a:pPr algn="just">
              <a:lnSpc>
                <a:spcPct val="70000"/>
              </a:lnSpc>
              <a:buFont typeface="Wingdings" panose="05000000000000000000" pitchFamily="2" charset="2"/>
              <a:buNone/>
            </a:pPr>
            <a:r>
              <a:rPr lang="en-US" altLang="zh-CN" sz="1600" b="1">
                <a:latin typeface="Times New Roman" panose="02020603050405020304" pitchFamily="18" charset="0"/>
              </a:rPr>
              <a:t>IF E</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·MODE=int AND E</a:t>
            </a:r>
            <a:r>
              <a:rPr lang="en-US" altLang="zh-CN" sz="1600" b="1" baseline="30000">
                <a:latin typeface="Times New Roman" panose="02020603050405020304" pitchFamily="18" charset="0"/>
              </a:rPr>
              <a:t>(2)</a:t>
            </a:r>
            <a:r>
              <a:rPr lang="en-US" altLang="zh-CN" sz="1600" b="1">
                <a:latin typeface="Times New Roman" panose="02020603050405020304" pitchFamily="18" charset="0"/>
              </a:rPr>
              <a:t>·MODE=int THEN</a:t>
            </a:r>
          </a:p>
          <a:p>
            <a:pPr algn="just">
              <a:lnSpc>
                <a:spcPct val="70000"/>
              </a:lnSpc>
              <a:buFont typeface="Wingdings" panose="05000000000000000000" pitchFamily="2" charset="2"/>
              <a:buNone/>
            </a:pPr>
            <a:r>
              <a:rPr lang="en-US" altLang="zh-CN" sz="1600" b="1">
                <a:latin typeface="Times New Roman" panose="02020603050405020304" pitchFamily="18" charset="0"/>
              </a:rPr>
              <a:t> BEGIN GEN(op</a:t>
            </a:r>
            <a:r>
              <a:rPr lang="en-US" altLang="zh-CN" sz="1600" b="1" baseline="30000">
                <a:latin typeface="Times New Roman" panose="02020603050405020304" pitchFamily="18" charset="0"/>
              </a:rPr>
              <a:t>i</a:t>
            </a:r>
            <a:r>
              <a:rPr lang="en-US" altLang="zh-CN" sz="1600" b="1">
                <a:latin typeface="Times New Roman" panose="02020603050405020304" pitchFamily="18" charset="0"/>
              </a:rPr>
              <a:t>,E</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·PLACE,E</a:t>
            </a:r>
            <a:r>
              <a:rPr lang="en-US" altLang="zh-CN" sz="1600" b="1" baseline="30000">
                <a:latin typeface="Times New Roman" panose="02020603050405020304" pitchFamily="18" charset="0"/>
              </a:rPr>
              <a:t>(2)</a:t>
            </a:r>
            <a:r>
              <a:rPr lang="en-US" altLang="zh-CN" sz="1600" b="1">
                <a:latin typeface="Times New Roman" panose="02020603050405020304" pitchFamily="18" charset="0"/>
              </a:rPr>
              <a:t>·PLACE,T);</a:t>
            </a:r>
          </a:p>
          <a:p>
            <a:pPr algn="just">
              <a:lnSpc>
                <a:spcPct val="70000"/>
              </a:lnSpc>
              <a:buFont typeface="Wingdings" panose="05000000000000000000" pitchFamily="2" charset="2"/>
              <a:buNone/>
            </a:pPr>
            <a:r>
              <a:rPr lang="en-US" altLang="zh-CN" sz="1600" b="1">
                <a:latin typeface="Times New Roman" panose="02020603050405020304" pitchFamily="18" charset="0"/>
              </a:rPr>
              <a:t>     E·MODE:=int</a:t>
            </a:r>
          </a:p>
          <a:p>
            <a:pPr algn="just">
              <a:lnSpc>
                <a:spcPct val="70000"/>
              </a:lnSpc>
              <a:buFont typeface="Wingdings" panose="05000000000000000000" pitchFamily="2" charset="2"/>
              <a:buNone/>
            </a:pPr>
            <a:r>
              <a:rPr lang="en-US" altLang="zh-CN" sz="1600" b="1">
                <a:latin typeface="Times New Roman" panose="02020603050405020304" pitchFamily="18" charset="0"/>
              </a:rPr>
              <a:t> END</a:t>
            </a:r>
          </a:p>
          <a:p>
            <a:pPr algn="just">
              <a:lnSpc>
                <a:spcPct val="70000"/>
              </a:lnSpc>
              <a:buFont typeface="Wingdings" panose="05000000000000000000" pitchFamily="2" charset="2"/>
              <a:buNone/>
            </a:pPr>
            <a:r>
              <a:rPr lang="en-US" altLang="zh-CN" sz="1600" b="1">
                <a:latin typeface="Times New Roman" panose="02020603050405020304" pitchFamily="18" charset="0"/>
              </a:rPr>
              <a:t>ELSE IF E</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·MODE=r AND E</a:t>
            </a:r>
            <a:r>
              <a:rPr lang="en-US" altLang="zh-CN" sz="1600" b="1" baseline="30000">
                <a:latin typeface="Times New Roman" panose="02020603050405020304" pitchFamily="18" charset="0"/>
              </a:rPr>
              <a:t>(2)</a:t>
            </a:r>
            <a:r>
              <a:rPr lang="en-US" altLang="zh-CN" sz="1600" b="1">
                <a:latin typeface="Times New Roman" panose="02020603050405020304" pitchFamily="18" charset="0"/>
              </a:rPr>
              <a:t>·MODE=r THEN</a:t>
            </a:r>
          </a:p>
          <a:p>
            <a:pPr algn="just">
              <a:lnSpc>
                <a:spcPct val="70000"/>
              </a:lnSpc>
              <a:buFont typeface="Wingdings" panose="05000000000000000000" pitchFamily="2" charset="2"/>
              <a:buNone/>
            </a:pPr>
            <a:r>
              <a:rPr lang="en-US" altLang="zh-CN" sz="1600" b="1">
                <a:latin typeface="Times New Roman" panose="02020603050405020304" pitchFamily="18" charset="0"/>
              </a:rPr>
              <a:t>  BEGIN GEN (op</a:t>
            </a:r>
            <a:r>
              <a:rPr lang="en-US" altLang="zh-CN" sz="1600" b="1" baseline="30000">
                <a:latin typeface="Times New Roman" panose="02020603050405020304" pitchFamily="18" charset="0"/>
              </a:rPr>
              <a:t>r</a:t>
            </a:r>
            <a:r>
              <a:rPr lang="en-US" altLang="zh-CN" sz="1600" b="1">
                <a:latin typeface="Times New Roman" panose="02020603050405020304" pitchFamily="18" charset="0"/>
              </a:rPr>
              <a:t>,E</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·PLACE,E</a:t>
            </a:r>
            <a:r>
              <a:rPr lang="en-US" altLang="zh-CN" sz="1600" b="1" baseline="30000">
                <a:latin typeface="Times New Roman" panose="02020603050405020304" pitchFamily="18" charset="0"/>
              </a:rPr>
              <a:t>(2)</a:t>
            </a:r>
            <a:r>
              <a:rPr lang="en-US" altLang="zh-CN" sz="1600" b="1">
                <a:latin typeface="Times New Roman" panose="02020603050405020304" pitchFamily="18" charset="0"/>
              </a:rPr>
              <a:t>·PLACE,T);</a:t>
            </a:r>
          </a:p>
          <a:p>
            <a:pPr algn="just">
              <a:lnSpc>
                <a:spcPct val="70000"/>
              </a:lnSpc>
              <a:buFont typeface="Wingdings" panose="05000000000000000000" pitchFamily="2" charset="2"/>
              <a:buNone/>
            </a:pPr>
            <a:r>
              <a:rPr lang="en-US" altLang="zh-CN" sz="1600" b="1">
                <a:latin typeface="Times New Roman" panose="02020603050405020304" pitchFamily="18" charset="0"/>
              </a:rPr>
              <a:t>    E·MODE:=r</a:t>
            </a:r>
          </a:p>
          <a:p>
            <a:pPr algn="just">
              <a:lnSpc>
                <a:spcPct val="70000"/>
              </a:lnSpc>
              <a:buFont typeface="Wingdings" panose="05000000000000000000" pitchFamily="2" charset="2"/>
              <a:buNone/>
            </a:pPr>
            <a:r>
              <a:rPr lang="en-US" altLang="zh-CN" sz="1600" b="1">
                <a:latin typeface="Times New Roman" panose="02020603050405020304" pitchFamily="18" charset="0"/>
              </a:rPr>
              <a:t>  END</a:t>
            </a:r>
          </a:p>
          <a:p>
            <a:pPr algn="just">
              <a:lnSpc>
                <a:spcPct val="70000"/>
              </a:lnSpc>
              <a:buFont typeface="Wingdings" panose="05000000000000000000" pitchFamily="2" charset="2"/>
              <a:buNone/>
            </a:pPr>
            <a:r>
              <a:rPr lang="en-US" altLang="zh-CN" sz="1600" b="1">
                <a:latin typeface="Times New Roman" panose="02020603050405020304" pitchFamily="18" charset="0"/>
              </a:rPr>
              <a:t>ELSE IF E</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·MODE=int/*and E</a:t>
            </a:r>
            <a:r>
              <a:rPr lang="en-US" altLang="zh-CN" sz="1600" b="1" baseline="30000">
                <a:latin typeface="Times New Roman" panose="02020603050405020304" pitchFamily="18" charset="0"/>
              </a:rPr>
              <a:t>(2)</a:t>
            </a:r>
            <a:r>
              <a:rPr lang="en-US" altLang="zh-CN" sz="1600" b="1">
                <a:latin typeface="Times New Roman" panose="02020603050405020304" pitchFamily="18" charset="0"/>
              </a:rPr>
              <a:t>·MODE=r*/THEN</a:t>
            </a:r>
          </a:p>
          <a:p>
            <a:pPr algn="just">
              <a:lnSpc>
                <a:spcPct val="70000"/>
              </a:lnSpc>
              <a:buFont typeface="Wingdings" panose="05000000000000000000" pitchFamily="2" charset="2"/>
              <a:buNone/>
            </a:pPr>
            <a:r>
              <a:rPr lang="en-US" altLang="zh-CN" sz="1600" b="1">
                <a:latin typeface="Times New Roman" panose="02020603050405020304" pitchFamily="18" charset="0"/>
              </a:rPr>
              <a:t>  BEGIN    U:=NEWTEMP;</a:t>
            </a:r>
          </a:p>
          <a:p>
            <a:pPr algn="just">
              <a:lnSpc>
                <a:spcPct val="70000"/>
              </a:lnSpc>
              <a:buFont typeface="Wingdings" panose="05000000000000000000" pitchFamily="2" charset="2"/>
              <a:buNone/>
            </a:pPr>
            <a:r>
              <a:rPr lang="en-US" altLang="zh-CN" sz="1600" b="1">
                <a:latin typeface="Times New Roman" panose="02020603050405020304" pitchFamily="18" charset="0"/>
              </a:rPr>
              <a:t>      GEN (itr, E</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·PLACE,-,U);</a:t>
            </a:r>
          </a:p>
          <a:p>
            <a:pPr algn="just">
              <a:lnSpc>
                <a:spcPct val="70000"/>
              </a:lnSpc>
              <a:buFont typeface="Wingdings" panose="05000000000000000000" pitchFamily="2" charset="2"/>
              <a:buNone/>
            </a:pPr>
            <a:r>
              <a:rPr lang="en-US" altLang="zh-CN" sz="1600" b="1">
                <a:latin typeface="Times New Roman" panose="02020603050405020304" pitchFamily="18" charset="0"/>
              </a:rPr>
              <a:t>      GEN (op</a:t>
            </a:r>
            <a:r>
              <a:rPr lang="en-US" altLang="zh-CN" sz="1600" b="1" baseline="30000">
                <a:latin typeface="Times New Roman" panose="02020603050405020304" pitchFamily="18" charset="0"/>
              </a:rPr>
              <a:t>r</a:t>
            </a:r>
            <a:r>
              <a:rPr lang="en-US" altLang="zh-CN" sz="1600" b="1">
                <a:latin typeface="Times New Roman" panose="02020603050405020304" pitchFamily="18" charset="0"/>
              </a:rPr>
              <a:t>,U,E</a:t>
            </a:r>
            <a:r>
              <a:rPr lang="en-US" altLang="zh-CN" sz="1600" b="1" baseline="30000">
                <a:latin typeface="Times New Roman" panose="02020603050405020304" pitchFamily="18" charset="0"/>
              </a:rPr>
              <a:t>(2)</a:t>
            </a:r>
            <a:r>
              <a:rPr lang="en-US" altLang="zh-CN" sz="1600" b="1">
                <a:latin typeface="Times New Roman" panose="02020603050405020304" pitchFamily="18" charset="0"/>
              </a:rPr>
              <a:t>·PLACE,T);</a:t>
            </a:r>
          </a:p>
          <a:p>
            <a:pPr algn="just">
              <a:lnSpc>
                <a:spcPct val="70000"/>
              </a:lnSpc>
              <a:buFont typeface="Wingdings" panose="05000000000000000000" pitchFamily="2" charset="2"/>
              <a:buNone/>
            </a:pPr>
            <a:r>
              <a:rPr lang="en-US" altLang="zh-CN" sz="1600" b="1">
                <a:latin typeface="Times New Roman" panose="02020603050405020304" pitchFamily="18" charset="0"/>
              </a:rPr>
              <a:t>      E·MODE:=r</a:t>
            </a:r>
          </a:p>
          <a:p>
            <a:pPr algn="just">
              <a:lnSpc>
                <a:spcPct val="70000"/>
              </a:lnSpc>
              <a:buFont typeface="Wingdings" panose="05000000000000000000" pitchFamily="2" charset="2"/>
              <a:buNone/>
            </a:pPr>
            <a:r>
              <a:rPr lang="en-US" altLang="zh-CN" sz="1600" b="1">
                <a:latin typeface="Times New Roman" panose="02020603050405020304" pitchFamily="18" charset="0"/>
              </a:rPr>
              <a:t>  END</a:t>
            </a:r>
          </a:p>
          <a:p>
            <a:pPr algn="just">
              <a:lnSpc>
                <a:spcPct val="70000"/>
              </a:lnSpc>
              <a:buFont typeface="Wingdings" panose="05000000000000000000" pitchFamily="2" charset="2"/>
              <a:buNone/>
            </a:pPr>
            <a:r>
              <a:rPr lang="en-US" altLang="zh-CN" sz="1600" b="1">
                <a:latin typeface="Times New Roman" panose="02020603050405020304" pitchFamily="18" charset="0"/>
              </a:rPr>
              <a:t>ELSE / * E</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 ·MODE=r and E</a:t>
            </a:r>
            <a:r>
              <a:rPr lang="en-US" altLang="zh-CN" sz="1600" b="1" baseline="30000">
                <a:latin typeface="Times New Roman" panose="02020603050405020304" pitchFamily="18" charset="0"/>
              </a:rPr>
              <a:t>(2)</a:t>
            </a:r>
            <a:r>
              <a:rPr lang="en-US" altLang="zh-CN" sz="1600" b="1">
                <a:latin typeface="Times New Roman" panose="02020603050405020304" pitchFamily="18" charset="0"/>
              </a:rPr>
              <a:t>·MODE=int * /</a:t>
            </a:r>
          </a:p>
          <a:p>
            <a:pPr algn="just">
              <a:lnSpc>
                <a:spcPct val="70000"/>
              </a:lnSpc>
              <a:buFont typeface="Wingdings" panose="05000000000000000000" pitchFamily="2" charset="2"/>
              <a:buNone/>
            </a:pPr>
            <a:r>
              <a:rPr lang="en-US" altLang="zh-CN" sz="1600" b="1">
                <a:latin typeface="Times New Roman" panose="02020603050405020304" pitchFamily="18" charset="0"/>
              </a:rPr>
              <a:t> BEGIN      U:=NEWTEMP;</a:t>
            </a:r>
          </a:p>
          <a:p>
            <a:pPr algn="just">
              <a:lnSpc>
                <a:spcPct val="70000"/>
              </a:lnSpc>
              <a:buFont typeface="Wingdings" panose="05000000000000000000" pitchFamily="2" charset="2"/>
              <a:buNone/>
            </a:pPr>
            <a:r>
              <a:rPr lang="en-US" altLang="zh-CN" sz="1600" b="1">
                <a:latin typeface="Times New Roman" panose="02020603050405020304" pitchFamily="18" charset="0"/>
              </a:rPr>
              <a:t>     GEN (itr, E</a:t>
            </a:r>
            <a:r>
              <a:rPr lang="en-US" altLang="zh-CN" sz="1600" b="1" baseline="30000">
                <a:latin typeface="Times New Roman" panose="02020603050405020304" pitchFamily="18" charset="0"/>
              </a:rPr>
              <a:t>(2)</a:t>
            </a:r>
            <a:r>
              <a:rPr lang="en-US" altLang="zh-CN" sz="1600" b="1">
                <a:latin typeface="Times New Roman" panose="02020603050405020304" pitchFamily="18" charset="0"/>
              </a:rPr>
              <a:t>·PLACE,-,U);</a:t>
            </a:r>
          </a:p>
          <a:p>
            <a:pPr algn="just">
              <a:lnSpc>
                <a:spcPct val="70000"/>
              </a:lnSpc>
              <a:buFont typeface="Wingdings" panose="05000000000000000000" pitchFamily="2" charset="2"/>
              <a:buNone/>
            </a:pPr>
            <a:r>
              <a:rPr lang="en-US" altLang="zh-CN" sz="1600" b="1">
                <a:latin typeface="Times New Roman" panose="02020603050405020304" pitchFamily="18" charset="0"/>
              </a:rPr>
              <a:t>     GEN (op</a:t>
            </a:r>
            <a:r>
              <a:rPr lang="en-US" altLang="zh-CN" sz="1600" b="1" baseline="30000">
                <a:latin typeface="Times New Roman" panose="02020603050405020304" pitchFamily="18" charset="0"/>
              </a:rPr>
              <a:t>r</a:t>
            </a:r>
            <a:r>
              <a:rPr lang="en-US" altLang="zh-CN" sz="1600" b="1">
                <a:latin typeface="Times New Roman" panose="02020603050405020304" pitchFamily="18" charset="0"/>
              </a:rPr>
              <a:t>,E</a:t>
            </a:r>
            <a:r>
              <a:rPr lang="en-US" altLang="zh-CN" sz="1600" b="1" baseline="30000">
                <a:latin typeface="Times New Roman" panose="02020603050405020304" pitchFamily="18" charset="0"/>
              </a:rPr>
              <a:t>(1)</a:t>
            </a:r>
            <a:r>
              <a:rPr lang="en-US" altLang="zh-CN" sz="1600" b="1">
                <a:latin typeface="Times New Roman" panose="02020603050405020304" pitchFamily="18" charset="0"/>
              </a:rPr>
              <a:t>·PLACE,U,T);</a:t>
            </a:r>
          </a:p>
          <a:p>
            <a:pPr algn="just">
              <a:lnSpc>
                <a:spcPct val="70000"/>
              </a:lnSpc>
              <a:buFont typeface="Wingdings" panose="05000000000000000000" pitchFamily="2" charset="2"/>
              <a:buNone/>
            </a:pPr>
            <a:r>
              <a:rPr lang="en-US" altLang="zh-CN" sz="1600" b="1">
                <a:latin typeface="Times New Roman" panose="02020603050405020304" pitchFamily="18" charset="0"/>
              </a:rPr>
              <a:t>     E·MODE:=r</a:t>
            </a:r>
          </a:p>
          <a:p>
            <a:pPr algn="just">
              <a:lnSpc>
                <a:spcPct val="70000"/>
              </a:lnSpc>
              <a:buFont typeface="Wingdings" panose="05000000000000000000" pitchFamily="2" charset="2"/>
              <a:buNone/>
            </a:pPr>
            <a:r>
              <a:rPr lang="en-US" altLang="zh-CN" sz="1600" b="1">
                <a:latin typeface="Times New Roman" panose="02020603050405020304" pitchFamily="18" charset="0"/>
              </a:rPr>
              <a:t> END;</a:t>
            </a:r>
          </a:p>
          <a:p>
            <a:pPr>
              <a:lnSpc>
                <a:spcPct val="70000"/>
              </a:lnSpc>
              <a:buFont typeface="Wingdings" panose="05000000000000000000" pitchFamily="2" charset="2"/>
              <a:buNone/>
            </a:pPr>
            <a:r>
              <a:rPr lang="en-US" altLang="zh-CN" sz="1600" b="1">
                <a:latin typeface="Times New Roman" panose="02020603050405020304" pitchFamily="18" charset="0"/>
              </a:rPr>
              <a:t>E·PLACE:=T; </a:t>
            </a:r>
          </a:p>
        </p:txBody>
      </p:sp>
    </p:spTree>
    <p:extLst>
      <p:ext uri="{BB962C8B-B14F-4D97-AF65-F5344CB8AC3E}">
        <p14:creationId xmlns:p14="http://schemas.microsoft.com/office/powerpoint/2010/main" val="855267658"/>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290" name="Rectangle 2"/>
          <p:cNvSpPr>
            <a:spLocks noGrp="1" noChangeArrowheads="1"/>
          </p:cNvSpPr>
          <p:nvPr>
            <p:ph type="body" idx="1"/>
          </p:nvPr>
        </p:nvSpPr>
        <p:spPr>
          <a:xfrm>
            <a:off x="2057400" y="1295400"/>
            <a:ext cx="7696200" cy="1371600"/>
          </a:xfrm>
        </p:spPr>
        <p:txBody>
          <a:bodyPr>
            <a:normAutofit fontScale="92500" lnSpcReduction="20000"/>
          </a:bodyPr>
          <a:lstStyle/>
          <a:p>
            <a:pPr algn="just">
              <a:buFont typeface="Wingdings" panose="05000000000000000000" pitchFamily="2" charset="2"/>
              <a:buNone/>
            </a:pPr>
            <a:r>
              <a:rPr lang="zh-CN" altLang="en-US" sz="2000" b="1">
                <a:latin typeface="Times New Roman" panose="02020603050405020304" pitchFamily="18" charset="0"/>
              </a:rPr>
              <a:t>这样</a:t>
            </a:r>
            <a:r>
              <a:rPr lang="en-US" altLang="zh-CN" sz="2000" b="1">
                <a:latin typeface="Times New Roman" panose="02020603050405020304" pitchFamily="18" charset="0"/>
              </a:rPr>
              <a:t>,</a:t>
            </a:r>
            <a:r>
              <a:rPr lang="zh-CN" altLang="en-US" sz="2000" b="1">
                <a:latin typeface="Times New Roman" panose="02020603050405020304" pitchFamily="18" charset="0"/>
              </a:rPr>
              <a:t>对于输入串为</a:t>
            </a:r>
          </a:p>
          <a:p>
            <a:pPr algn="just">
              <a:buFont typeface="Wingdings" panose="05000000000000000000" pitchFamily="2" charset="2"/>
              <a:buNone/>
            </a:pPr>
            <a:r>
              <a:rPr lang="zh-CN" altLang="en-US" sz="2000" b="1">
                <a:latin typeface="Times New Roman" panose="02020603050405020304" pitchFamily="18" charset="0"/>
              </a:rPr>
              <a:t>   </a:t>
            </a:r>
            <a:r>
              <a:rPr lang="en-US" altLang="zh-CN" sz="2000" b="1">
                <a:latin typeface="Times New Roman" panose="02020603050405020304" pitchFamily="18" charset="0"/>
              </a:rPr>
              <a:t>X*2+A*(I+1)</a:t>
            </a:r>
          </a:p>
          <a:p>
            <a:pPr algn="just">
              <a:buFont typeface="Wingdings" panose="05000000000000000000" pitchFamily="2" charset="2"/>
              <a:buNone/>
            </a:pPr>
            <a:r>
              <a:rPr lang="zh-CN" altLang="en-US" sz="2000" b="1">
                <a:latin typeface="Times New Roman" panose="02020603050405020304" pitchFamily="18" charset="0"/>
              </a:rPr>
              <a:t>其中</a:t>
            </a:r>
            <a:r>
              <a:rPr lang="en-US" altLang="zh-CN" sz="2000" b="1">
                <a:latin typeface="Times New Roman" panose="02020603050405020304" pitchFamily="18" charset="0"/>
              </a:rPr>
              <a:t>I</a:t>
            </a:r>
            <a:r>
              <a:rPr lang="zh-CN" altLang="en-US" sz="2000" b="1">
                <a:latin typeface="Times New Roman" panose="02020603050405020304" pitchFamily="18" charset="0"/>
              </a:rPr>
              <a:t>为整型量</a:t>
            </a:r>
            <a:r>
              <a:rPr lang="en-US" altLang="zh-CN" sz="2000" b="1">
                <a:latin typeface="Times New Roman" panose="02020603050405020304" pitchFamily="18" charset="0"/>
              </a:rPr>
              <a:t>,X</a:t>
            </a:r>
            <a:r>
              <a:rPr lang="zh-CN" altLang="en-US" sz="2000" b="1">
                <a:latin typeface="Times New Roman" panose="02020603050405020304" pitchFamily="18" charset="0"/>
              </a:rPr>
              <a:t>、</a:t>
            </a:r>
            <a:r>
              <a:rPr lang="en-US" altLang="zh-CN" sz="2000" b="1">
                <a:latin typeface="Times New Roman" panose="02020603050405020304" pitchFamily="18" charset="0"/>
              </a:rPr>
              <a:t>A</a:t>
            </a:r>
            <a:r>
              <a:rPr lang="zh-CN" altLang="en-US" sz="2000" b="1">
                <a:latin typeface="Times New Roman" panose="02020603050405020304" pitchFamily="18" charset="0"/>
              </a:rPr>
              <a:t>为实型量</a:t>
            </a:r>
            <a:r>
              <a:rPr lang="en-US" altLang="zh-CN" sz="2000" b="1">
                <a:latin typeface="Times New Roman" panose="02020603050405020304" pitchFamily="18" charset="0"/>
              </a:rPr>
              <a:t>,</a:t>
            </a:r>
            <a:r>
              <a:rPr lang="zh-CN" altLang="en-US" sz="2000" b="1">
                <a:latin typeface="Times New Roman" panose="02020603050405020304" pitchFamily="18" charset="0"/>
              </a:rPr>
              <a:t>则产生四元式序列为</a:t>
            </a:r>
          </a:p>
          <a:p>
            <a:pPr algn="just">
              <a:buFont typeface="Wingdings" panose="05000000000000000000" pitchFamily="2" charset="2"/>
              <a:buNone/>
            </a:pPr>
            <a:r>
              <a:rPr lang="zh-CN" altLang="en-US" sz="2000" b="1">
                <a:latin typeface="Times New Roman" panose="02020603050405020304" pitchFamily="18" charset="0"/>
              </a:rPr>
              <a:t>  </a:t>
            </a:r>
          </a:p>
        </p:txBody>
      </p:sp>
      <p:sp>
        <p:nvSpPr>
          <p:cNvPr id="780291" name="Rectangle 3"/>
          <p:cNvSpPr>
            <a:spLocks noChangeArrowheads="1"/>
          </p:cNvSpPr>
          <p:nvPr/>
        </p:nvSpPr>
        <p:spPr bwMode="auto">
          <a:xfrm>
            <a:off x="2362200" y="2971800"/>
            <a:ext cx="4572000" cy="192563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9050" algn="ctr">
                <a:solidFill>
                  <a:srgbClr val="FFFF00"/>
                </a:solidFill>
                <a:miter lim="800000"/>
                <a:headEnd/>
                <a:tailEnd/>
              </a14:hiddenLine>
            </a:ext>
            <a:ext uri="{AF507438-7753-43E0-B8FC-AC1667EBCBE1}">
              <a14:hiddenEffects xmlns:a14="http://schemas.microsoft.com/office/drawing/2010/main">
                <a:effectLst>
                  <a:outerShdw dist="17961" dir="2700000" algn="ctr" rotWithShape="0">
                    <a:schemeClr val="bg1">
                      <a:gamma/>
                      <a:shade val="60000"/>
                      <a:invGamma/>
                    </a:schemeClr>
                  </a:outerShdw>
                </a:effectLst>
              </a14:hiddenEffects>
            </a:ext>
          </a:extLst>
        </p:spPr>
        <p:txBody>
          <a:bodyPr tIns="0" bIns="0">
            <a:spAutoFit/>
          </a:bodyPr>
          <a:lstStyle>
            <a:lvl1pPr marL="233363" indent="-233363">
              <a:spcBef>
                <a:spcPct val="0"/>
              </a:spcBef>
              <a:defRPr>
                <a:solidFill>
                  <a:schemeClr val="tx1"/>
                </a:solidFill>
                <a:latin typeface="Arial" panose="020B0604020202020204" pitchFamily="34" charset="0"/>
                <a:ea typeface="宋体" panose="02010600030101010101" pitchFamily="2" charset="-122"/>
              </a:defRPr>
            </a:lvl1pPr>
            <a:lvl2pPr>
              <a:spcBef>
                <a:spcPct val="0"/>
              </a:spcBef>
              <a:defRPr>
                <a:solidFill>
                  <a:schemeClr val="tx1"/>
                </a:solidFill>
                <a:latin typeface="Arial" panose="020B0604020202020204" pitchFamily="34" charset="0"/>
                <a:ea typeface="宋体" panose="02010600030101010101" pitchFamily="2" charset="-122"/>
              </a:defRPr>
            </a:lvl2pPr>
            <a:lvl3pPr>
              <a:spcBef>
                <a:spcPct val="0"/>
              </a:spcBef>
              <a:defRPr>
                <a:solidFill>
                  <a:schemeClr val="tx1"/>
                </a:solidFill>
                <a:latin typeface="Arial" panose="020B0604020202020204" pitchFamily="34" charset="0"/>
                <a:ea typeface="宋体" panose="02010600030101010101" pitchFamily="2" charset="-122"/>
              </a:defRPr>
            </a:lvl3pPr>
            <a:lvl4pPr>
              <a:spcBef>
                <a:spcPct val="0"/>
              </a:spcBef>
              <a:defRPr>
                <a:solidFill>
                  <a:schemeClr val="tx1"/>
                </a:solidFill>
                <a:latin typeface="Arial" panose="020B0604020202020204" pitchFamily="34" charset="0"/>
                <a:ea typeface="宋体" panose="02010600030101010101" pitchFamily="2" charset="-122"/>
              </a:defRPr>
            </a:lvl4pPr>
            <a:lvl5pPr>
              <a:spcBef>
                <a:spcPct val="0"/>
              </a:spcBef>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20000"/>
              </a:spcBef>
            </a:pPr>
            <a:r>
              <a:rPr lang="en-US" altLang="zh-CN">
                <a:latin typeface="Times New Roman" panose="02020603050405020304" pitchFamily="18" charset="0"/>
              </a:rPr>
              <a:t>(itr,2,-,T1)</a:t>
            </a:r>
          </a:p>
          <a:p>
            <a:pPr>
              <a:spcBef>
                <a:spcPct val="20000"/>
              </a:spcBef>
            </a:pPr>
            <a:r>
              <a:rPr lang="en-US" altLang="zh-CN">
                <a:latin typeface="Times New Roman" panose="02020603050405020304" pitchFamily="18" charset="0"/>
              </a:rPr>
              <a:t>  (*r,X,T</a:t>
            </a:r>
            <a:r>
              <a:rPr lang="zh-CN" altLang="en-US">
                <a:latin typeface="Times New Roman" panose="02020603050405020304" pitchFamily="18" charset="0"/>
              </a:rPr>
              <a:t>１</a:t>
            </a:r>
            <a:r>
              <a:rPr lang="en-US" altLang="zh-CN">
                <a:latin typeface="Times New Roman" panose="02020603050405020304" pitchFamily="18" charset="0"/>
              </a:rPr>
              <a:t>,T</a:t>
            </a:r>
            <a:r>
              <a:rPr lang="zh-CN" altLang="en-US">
                <a:latin typeface="Times New Roman" panose="02020603050405020304" pitchFamily="18" charset="0"/>
              </a:rPr>
              <a:t>２</a:t>
            </a:r>
            <a:r>
              <a:rPr lang="en-US" altLang="zh-CN">
                <a:latin typeface="Times New Roman" panose="02020603050405020304" pitchFamily="18" charset="0"/>
              </a:rPr>
              <a:t>)</a:t>
            </a:r>
          </a:p>
          <a:p>
            <a:pPr>
              <a:spcBef>
                <a:spcPct val="20000"/>
              </a:spcBef>
            </a:pPr>
            <a:r>
              <a:rPr lang="en-US" altLang="zh-CN">
                <a:latin typeface="Times New Roman" panose="02020603050405020304" pitchFamily="18" charset="0"/>
              </a:rPr>
              <a:t>  (+i,I,1,T3)</a:t>
            </a:r>
          </a:p>
          <a:p>
            <a:pPr>
              <a:spcBef>
                <a:spcPct val="20000"/>
              </a:spcBef>
            </a:pPr>
            <a:r>
              <a:rPr lang="en-US" altLang="zh-CN">
                <a:latin typeface="Times New Roman" panose="02020603050405020304" pitchFamily="18" charset="0"/>
              </a:rPr>
              <a:t>  (itr,T3,-,T</a:t>
            </a:r>
            <a:r>
              <a:rPr lang="zh-CN" altLang="en-US">
                <a:latin typeface="Times New Roman" panose="02020603050405020304" pitchFamily="18" charset="0"/>
              </a:rPr>
              <a:t>４</a:t>
            </a:r>
            <a:r>
              <a:rPr lang="en-US" altLang="zh-CN">
                <a:latin typeface="Times New Roman" panose="02020603050405020304" pitchFamily="18" charset="0"/>
              </a:rPr>
              <a:t>)</a:t>
            </a:r>
          </a:p>
          <a:p>
            <a:pPr>
              <a:spcBef>
                <a:spcPct val="20000"/>
              </a:spcBef>
            </a:pPr>
            <a:r>
              <a:rPr lang="en-US" altLang="zh-CN">
                <a:latin typeface="Times New Roman" panose="02020603050405020304" pitchFamily="18" charset="0"/>
              </a:rPr>
              <a:t>  (*r,A,T4,T5)</a:t>
            </a:r>
          </a:p>
          <a:p>
            <a:pPr>
              <a:spcBef>
                <a:spcPct val="20000"/>
              </a:spcBef>
            </a:pPr>
            <a:r>
              <a:rPr lang="en-US" altLang="zh-CN">
                <a:latin typeface="Times New Roman" panose="02020603050405020304" pitchFamily="18" charset="0"/>
              </a:rPr>
              <a:t>  (+r,T2,T5,T6)</a:t>
            </a:r>
          </a:p>
        </p:txBody>
      </p:sp>
    </p:spTree>
    <p:extLst>
      <p:ext uri="{BB962C8B-B14F-4D97-AF65-F5344CB8AC3E}">
        <p14:creationId xmlns:p14="http://schemas.microsoft.com/office/powerpoint/2010/main" val="413052431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802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0291"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3362" name="Rectangle 2"/>
          <p:cNvSpPr>
            <a:spLocks noGrp="1" noChangeArrowheads="1"/>
          </p:cNvSpPr>
          <p:nvPr>
            <p:ph type="body" idx="1"/>
          </p:nvPr>
        </p:nvSpPr>
        <p:spPr>
          <a:xfrm>
            <a:off x="1992314" y="404813"/>
            <a:ext cx="8135937" cy="4608512"/>
          </a:xfrm>
        </p:spPr>
        <p:txBody>
          <a:bodyPr/>
          <a:lstStyle/>
          <a:p>
            <a:pPr marL="609600" indent="-609600">
              <a:spcBef>
                <a:spcPct val="0"/>
              </a:spcBef>
              <a:buNone/>
            </a:pPr>
            <a:r>
              <a:rPr kumimoji="1" lang="en-US" altLang="zh-CN" sz="3200" b="1" dirty="0">
                <a:solidFill>
                  <a:srgbClr val="FF3399"/>
                </a:solidFill>
                <a:latin typeface="Times New Roman" panose="02020603050405020304" pitchFamily="18" charset="0"/>
              </a:rPr>
              <a:t>§5.3  </a:t>
            </a:r>
            <a:r>
              <a:rPr kumimoji="1" lang="zh-CN" altLang="en-US" sz="3200" b="1" dirty="0">
                <a:solidFill>
                  <a:srgbClr val="FF3399"/>
                </a:solidFill>
                <a:latin typeface="Times New Roman" panose="02020603050405020304" pitchFamily="18" charset="0"/>
              </a:rPr>
              <a:t>自底向上语法制导翻译</a:t>
            </a:r>
            <a:endParaRPr lang="zh-CN" altLang="en-US" sz="3200" dirty="0">
              <a:latin typeface="Times New Roman" panose="02020603050405020304" pitchFamily="18" charset="0"/>
            </a:endParaRPr>
          </a:p>
          <a:p>
            <a:pPr marL="609600" indent="-609600">
              <a:buNone/>
            </a:pPr>
            <a:r>
              <a:rPr lang="zh-CN" altLang="en-US" sz="1800" dirty="0">
                <a:solidFill>
                  <a:srgbClr val="C00000"/>
                </a:solidFill>
                <a:latin typeface="Times New Roman" panose="02020603050405020304" pitchFamily="18" charset="0"/>
              </a:rPr>
              <a:t>  </a:t>
            </a:r>
            <a:r>
              <a:rPr lang="zh-CN" altLang="en-US" b="1" dirty="0">
                <a:solidFill>
                  <a:srgbClr val="C00000"/>
                </a:solidFill>
                <a:latin typeface="Times New Roman" panose="02020603050405020304" pitchFamily="18" charset="0"/>
              </a:rPr>
              <a:t>二、布尔表达式的翻译</a:t>
            </a:r>
            <a:r>
              <a:rPr lang="zh-CN" altLang="en-US" sz="1800" dirty="0">
                <a:solidFill>
                  <a:srgbClr val="C00000"/>
                </a:solidFill>
                <a:latin typeface="Times New Roman" panose="02020603050405020304" pitchFamily="18" charset="0"/>
              </a:rPr>
              <a:t> </a:t>
            </a:r>
          </a:p>
          <a:p>
            <a:pPr marL="609600" indent="-609600">
              <a:buNone/>
            </a:pPr>
            <a:r>
              <a:rPr lang="zh-CN" altLang="en-US" sz="2400" b="1" dirty="0">
                <a:solidFill>
                  <a:srgbClr val="C00000"/>
                </a:solidFill>
                <a:latin typeface="Times New Roman" panose="02020603050405020304" pitchFamily="18" charset="0"/>
              </a:rPr>
              <a:t>    </a:t>
            </a:r>
            <a:r>
              <a:rPr lang="en-US" altLang="zh-CN" sz="2400" b="1" dirty="0">
                <a:solidFill>
                  <a:srgbClr val="C00000"/>
                </a:solidFill>
                <a:latin typeface="Times New Roman" panose="02020603050405020304" pitchFamily="18" charset="0"/>
              </a:rPr>
              <a:t>1. </a:t>
            </a:r>
            <a:r>
              <a:rPr lang="zh-CN" altLang="en-US" sz="2400" b="1" dirty="0">
                <a:solidFill>
                  <a:srgbClr val="C00000"/>
                </a:solidFill>
                <a:latin typeface="Times New Roman" panose="02020603050405020304" pitchFamily="18" charset="0"/>
              </a:rPr>
              <a:t>概述</a:t>
            </a:r>
          </a:p>
          <a:p>
            <a:pPr marL="609600" indent="-609600" algn="just">
              <a:buNone/>
            </a:pPr>
            <a:r>
              <a:rPr lang="zh-CN" altLang="en-US" sz="1800" b="1" dirty="0">
                <a:latin typeface="Times New Roman" panose="02020603050405020304" pitchFamily="18" charset="0"/>
              </a:rPr>
              <a:t>布尔表达式由布尔运算符∧</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与</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或</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和</a:t>
            </a:r>
            <a:r>
              <a:rPr lang="zh-CN" altLang="en-US" sz="1800" b="1" dirty="0">
                <a:latin typeface="Times New Roman" panose="02020603050405020304" pitchFamily="18" charset="0"/>
                <a:sym typeface="Symbol" panose="05050102010706020507" pitchFamily="18" charset="2"/>
              </a:rPr>
              <a:t></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非</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等作用于布尔量或</a:t>
            </a:r>
          </a:p>
          <a:p>
            <a:pPr marL="609600" indent="-609600" algn="just">
              <a:buNone/>
            </a:pPr>
            <a:r>
              <a:rPr lang="zh-CN" altLang="en-US" sz="1800" b="1" dirty="0">
                <a:latin typeface="Times New Roman" panose="02020603050405020304" pitchFamily="18" charset="0"/>
              </a:rPr>
              <a:t>关系表达式构成</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关系表达式的形式是</a:t>
            </a:r>
            <a:r>
              <a:rPr lang="en-US" altLang="zh-CN" sz="1800" b="1" dirty="0">
                <a:latin typeface="Times New Roman" panose="02020603050405020304" pitchFamily="18" charset="0"/>
              </a:rPr>
              <a:t>E</a:t>
            </a:r>
            <a:r>
              <a:rPr lang="en-US" altLang="zh-CN" sz="1800" b="1" baseline="-25000" dirty="0">
                <a:latin typeface="Times New Roman" panose="02020603050405020304" pitchFamily="18" charset="0"/>
              </a:rPr>
              <a:t>1 </a:t>
            </a:r>
            <a:r>
              <a:rPr lang="en-US" altLang="zh-CN" sz="1800" b="1" dirty="0" err="1">
                <a:latin typeface="Times New Roman" panose="02020603050405020304" pitchFamily="18" charset="0"/>
              </a:rPr>
              <a:t>rop</a:t>
            </a:r>
            <a:r>
              <a:rPr lang="en-US" altLang="zh-CN" sz="1800" b="1" dirty="0">
                <a:latin typeface="Times New Roman" panose="02020603050405020304" pitchFamily="18" charset="0"/>
              </a:rPr>
              <a:t> E</a:t>
            </a:r>
            <a:r>
              <a:rPr lang="en-US" altLang="zh-CN" sz="1800" b="1" baseline="-25000" dirty="0">
                <a:latin typeface="Times New Roman" panose="02020603050405020304" pitchFamily="18" charset="0"/>
              </a:rPr>
              <a:t>2</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其中</a:t>
            </a:r>
            <a:r>
              <a:rPr lang="en-US" altLang="zh-CN" sz="1800" b="1" dirty="0" err="1">
                <a:latin typeface="Times New Roman" panose="02020603050405020304" pitchFamily="18" charset="0"/>
              </a:rPr>
              <a:t>rop</a:t>
            </a:r>
            <a:r>
              <a:rPr lang="zh-CN" altLang="en-US" sz="1800" b="1" dirty="0">
                <a:latin typeface="Times New Roman" panose="02020603050405020304" pitchFamily="18" charset="0"/>
              </a:rPr>
              <a:t>是关系运算符</a:t>
            </a:r>
          </a:p>
          <a:p>
            <a:pPr marL="609600" indent="-609600" algn="just">
              <a:buNone/>
            </a:pPr>
            <a:r>
              <a:rPr lang="en-US" altLang="zh-CN" sz="1800" b="1" dirty="0">
                <a:latin typeface="Times New Roman" panose="02020603050405020304" pitchFamily="18" charset="0"/>
              </a:rPr>
              <a:t>(</a:t>
            </a:r>
            <a:r>
              <a:rPr lang="zh-CN" altLang="en-US" sz="1800" b="1" dirty="0">
                <a:latin typeface="Times New Roman" panose="02020603050405020304" pitchFamily="18" charset="0"/>
              </a:rPr>
              <a:t>如</a:t>
            </a:r>
            <a:r>
              <a:rPr lang="en-US" altLang="zh-CN" sz="1800" b="1" dirty="0">
                <a:latin typeface="Times New Roman" panose="02020603050405020304" pitchFamily="18" charset="0"/>
              </a:rPr>
              <a:t>&lt;</a:t>
            </a:r>
            <a:r>
              <a:rPr lang="zh-CN" altLang="en-US" sz="1800" b="1" dirty="0">
                <a:latin typeface="Times New Roman" panose="02020603050405020304" pitchFamily="18" charset="0"/>
              </a:rPr>
              <a:t>、</a:t>
            </a:r>
            <a:r>
              <a:rPr lang="en-US" altLang="zh-CN" sz="1800" b="1" dirty="0">
                <a:latin typeface="Times New Roman" panose="02020603050405020304" pitchFamily="18" charset="0"/>
              </a:rPr>
              <a:t>&lt;=</a:t>
            </a:r>
            <a:r>
              <a:rPr lang="zh-CN" altLang="en-US" sz="1800" b="1" dirty="0">
                <a:latin typeface="Times New Roman" panose="02020603050405020304" pitchFamily="18" charset="0"/>
              </a:rPr>
              <a:t>、</a:t>
            </a:r>
            <a:r>
              <a:rPr lang="en-US" altLang="zh-CN" sz="1800" b="1" dirty="0">
                <a:latin typeface="Times New Roman" panose="02020603050405020304" pitchFamily="18" charset="0"/>
              </a:rPr>
              <a:t>=</a:t>
            </a:r>
            <a:r>
              <a:rPr lang="zh-CN" altLang="en-US" sz="1800" b="1" dirty="0">
                <a:latin typeface="Times New Roman" panose="02020603050405020304" pitchFamily="18" charset="0"/>
              </a:rPr>
              <a:t>、</a:t>
            </a:r>
            <a:r>
              <a:rPr lang="en-US" altLang="zh-CN" sz="1800" b="1" dirty="0">
                <a:latin typeface="Times New Roman" panose="02020603050405020304" pitchFamily="18" charset="0"/>
              </a:rPr>
              <a:t>&gt;</a:t>
            </a:r>
            <a:r>
              <a:rPr lang="zh-CN" altLang="en-US" sz="1800" b="1" dirty="0">
                <a:latin typeface="Times New Roman" panose="02020603050405020304" pitchFamily="18" charset="0"/>
              </a:rPr>
              <a:t>、</a:t>
            </a:r>
            <a:r>
              <a:rPr lang="en-US" altLang="zh-CN" sz="1800" b="1" dirty="0">
                <a:latin typeface="Times New Roman" panose="02020603050405020304" pitchFamily="18" charset="0"/>
              </a:rPr>
              <a:t>&gt;=</a:t>
            </a:r>
            <a:r>
              <a:rPr lang="zh-CN" altLang="en-US" sz="1800" b="1" dirty="0">
                <a:latin typeface="Times New Roman" panose="02020603050405020304" pitchFamily="18" charset="0"/>
              </a:rPr>
              <a:t>及</a:t>
            </a:r>
            <a:r>
              <a:rPr lang="en-US" altLang="zh-CN" sz="1800" b="1" dirty="0">
                <a:latin typeface="Times New Roman" panose="02020603050405020304" pitchFamily="18" charset="0"/>
              </a:rPr>
              <a:t>&lt;&gt;)</a:t>
            </a:r>
            <a:r>
              <a:rPr lang="zh-CN" altLang="en-US" sz="1800" b="1" dirty="0">
                <a:latin typeface="Times New Roman" panose="02020603050405020304" pitchFamily="18" charset="0"/>
              </a:rPr>
              <a:t>。而</a:t>
            </a:r>
            <a:r>
              <a:rPr lang="en-US" altLang="zh-CN" sz="1800" b="1" dirty="0">
                <a:latin typeface="Times New Roman" panose="02020603050405020304" pitchFamily="18" charset="0"/>
              </a:rPr>
              <a:t>E</a:t>
            </a:r>
            <a:r>
              <a:rPr lang="en-US" altLang="zh-CN" sz="1800" b="1" baseline="-25000" dirty="0">
                <a:latin typeface="Times New Roman" panose="02020603050405020304" pitchFamily="18" charset="0"/>
              </a:rPr>
              <a:t>1</a:t>
            </a:r>
            <a:r>
              <a:rPr lang="zh-CN" altLang="en-US" sz="1800" b="1" dirty="0">
                <a:latin typeface="Times New Roman" panose="02020603050405020304" pitchFamily="18" charset="0"/>
              </a:rPr>
              <a:t>和</a:t>
            </a:r>
            <a:r>
              <a:rPr lang="en-US" altLang="zh-CN" sz="1800" b="1" dirty="0">
                <a:latin typeface="Times New Roman" panose="02020603050405020304" pitchFamily="18" charset="0"/>
              </a:rPr>
              <a:t>E</a:t>
            </a:r>
            <a:r>
              <a:rPr lang="en-US" altLang="zh-CN" sz="1800" b="1" baseline="-25000" dirty="0">
                <a:latin typeface="Times New Roman" panose="02020603050405020304" pitchFamily="18" charset="0"/>
              </a:rPr>
              <a:t>2</a:t>
            </a:r>
            <a:r>
              <a:rPr lang="zh-CN" altLang="en-US" sz="1800" b="1" dirty="0">
                <a:latin typeface="Times New Roman" panose="02020603050405020304" pitchFamily="18" charset="0"/>
              </a:rPr>
              <a:t>是算术表达式。</a:t>
            </a:r>
          </a:p>
          <a:p>
            <a:pPr marL="609600" indent="-609600" algn="just">
              <a:buNone/>
            </a:pPr>
            <a:r>
              <a:rPr lang="en-US" altLang="zh-CN" sz="2000" b="1" dirty="0">
                <a:solidFill>
                  <a:srgbClr val="FF3399"/>
                </a:solidFill>
                <a:latin typeface="Times New Roman" panose="02020603050405020304" pitchFamily="18" charset="0"/>
              </a:rPr>
              <a:t>(1)</a:t>
            </a:r>
            <a:r>
              <a:rPr lang="zh-CN" altLang="en-US" sz="2000" b="1" dirty="0">
                <a:latin typeface="Times New Roman" panose="02020603050405020304" pitchFamily="18" charset="0"/>
              </a:rPr>
              <a:t>布尔表达式的</a:t>
            </a:r>
            <a:r>
              <a:rPr lang="zh-CN" altLang="en-US" sz="2000" b="1" dirty="0">
                <a:solidFill>
                  <a:schemeClr val="tx2"/>
                </a:solidFill>
                <a:latin typeface="Times New Roman" panose="02020603050405020304" pitchFamily="18" charset="0"/>
              </a:rPr>
              <a:t>用途</a:t>
            </a:r>
            <a:endParaRPr lang="zh-CN" altLang="en-US" sz="2000" b="1" dirty="0">
              <a:latin typeface="Times New Roman" panose="02020603050405020304" pitchFamily="18" charset="0"/>
            </a:endParaRPr>
          </a:p>
          <a:p>
            <a:pPr marL="609600" indent="-609600" algn="just">
              <a:buNone/>
            </a:pPr>
            <a:r>
              <a:rPr lang="zh-CN" altLang="en-US" sz="1800" b="1" dirty="0">
                <a:latin typeface="Times New Roman" panose="02020603050405020304" pitchFamily="18" charset="0"/>
              </a:rPr>
              <a:t>   在程序设计语言中，布尔表达式有两个基本</a:t>
            </a:r>
            <a:r>
              <a:rPr lang="zh-CN" altLang="en-US" sz="1800" b="1" dirty="0">
                <a:solidFill>
                  <a:schemeClr val="tx2"/>
                </a:solidFill>
                <a:latin typeface="Times New Roman" panose="02020603050405020304" pitchFamily="18" charset="0"/>
              </a:rPr>
              <a:t>用途</a:t>
            </a:r>
            <a:r>
              <a:rPr lang="en-US" altLang="zh-CN" sz="1800" b="1" dirty="0">
                <a:latin typeface="Times New Roman" panose="02020603050405020304" pitchFamily="18" charset="0"/>
              </a:rPr>
              <a:t>:</a:t>
            </a:r>
          </a:p>
          <a:p>
            <a:pPr marL="609600" indent="-609600" algn="just">
              <a:buNone/>
            </a:pPr>
            <a:r>
              <a:rPr lang="en-US" altLang="zh-CN" sz="1800" b="1" dirty="0">
                <a:solidFill>
                  <a:srgbClr val="FFFF00"/>
                </a:solidFill>
                <a:latin typeface="Times New Roman" panose="02020603050405020304" pitchFamily="18" charset="0"/>
              </a:rPr>
              <a:t> </a:t>
            </a:r>
            <a:r>
              <a:rPr lang="en-US" altLang="zh-CN" sz="1800" b="1" dirty="0">
                <a:solidFill>
                  <a:srgbClr val="C00000"/>
                </a:solidFill>
                <a:latin typeface="Times New Roman" panose="02020603050405020304" pitchFamily="18" charset="0"/>
              </a:rPr>
              <a:t>1</a:t>
            </a:r>
            <a:r>
              <a:rPr lang="zh-CN" altLang="en-US" sz="1800" b="1" dirty="0">
                <a:solidFill>
                  <a:srgbClr val="C00000"/>
                </a:solidFill>
                <a:latin typeface="Times New Roman" panose="02020603050405020304" pitchFamily="18" charset="0"/>
              </a:rPr>
              <a:t>）</a:t>
            </a:r>
            <a:r>
              <a:rPr lang="zh-CN" altLang="en-US" sz="1800" b="1" dirty="0">
                <a:latin typeface="Times New Roman" panose="02020603050405020304" pitchFamily="18" charset="0"/>
              </a:rPr>
              <a:t>一个是求逻辑值，逻辑值的结果是真或假。</a:t>
            </a:r>
          </a:p>
          <a:p>
            <a:pPr marL="609600" indent="-609600" algn="just">
              <a:buNone/>
            </a:pPr>
            <a:r>
              <a:rPr lang="zh-CN" altLang="en-US" sz="1800" b="1" dirty="0">
                <a:solidFill>
                  <a:srgbClr val="C00000"/>
                </a:solidFill>
                <a:latin typeface="Times New Roman" panose="02020603050405020304" pitchFamily="18" charset="0"/>
              </a:rPr>
              <a:t> </a:t>
            </a:r>
            <a:r>
              <a:rPr lang="en-US" altLang="zh-CN" sz="1800" b="1" dirty="0">
                <a:solidFill>
                  <a:srgbClr val="C00000"/>
                </a:solidFill>
                <a:latin typeface="Times New Roman" panose="02020603050405020304" pitchFamily="18" charset="0"/>
              </a:rPr>
              <a:t>2</a:t>
            </a:r>
            <a:r>
              <a:rPr lang="zh-CN" altLang="en-US" sz="1800" b="1" dirty="0">
                <a:solidFill>
                  <a:srgbClr val="C00000"/>
                </a:solidFill>
                <a:latin typeface="Times New Roman" panose="02020603050405020304" pitchFamily="18" charset="0"/>
              </a:rPr>
              <a:t>）</a:t>
            </a:r>
            <a:r>
              <a:rPr lang="zh-CN" altLang="en-US" sz="1800" b="1" dirty="0">
                <a:latin typeface="Times New Roman" panose="02020603050405020304" pitchFamily="18" charset="0"/>
              </a:rPr>
              <a:t>另一个用得最多的是在控制语句中用作条件表达式，</a:t>
            </a:r>
          </a:p>
          <a:p>
            <a:pPr marL="609600" indent="-609600" algn="just">
              <a:buNone/>
            </a:pPr>
            <a:r>
              <a:rPr lang="zh-CN" altLang="en-US" sz="1800" b="1" dirty="0">
                <a:latin typeface="Times New Roman" panose="02020603050405020304" pitchFamily="18" charset="0"/>
              </a:rPr>
              <a:t>  例如，在</a:t>
            </a:r>
            <a:r>
              <a:rPr lang="en-US" altLang="zh-CN" sz="1800" b="1" dirty="0">
                <a:latin typeface="Times New Roman" panose="02020603050405020304" pitchFamily="18" charset="0"/>
              </a:rPr>
              <a:t>if-then</a:t>
            </a:r>
            <a:r>
              <a:rPr lang="zh-CN" altLang="en-US" sz="1800" b="1" dirty="0">
                <a:latin typeface="Times New Roman" panose="02020603050405020304" pitchFamily="18" charset="0"/>
              </a:rPr>
              <a:t>、</a:t>
            </a:r>
            <a:r>
              <a:rPr lang="en-US" altLang="zh-CN" sz="1800" b="1" dirty="0">
                <a:latin typeface="Times New Roman" panose="02020603050405020304" pitchFamily="18" charset="0"/>
              </a:rPr>
              <a:t>if-then-else</a:t>
            </a:r>
            <a:r>
              <a:rPr lang="zh-CN" altLang="en-US" sz="1800" b="1" dirty="0">
                <a:latin typeface="Times New Roman" panose="02020603050405020304" pitchFamily="18" charset="0"/>
              </a:rPr>
              <a:t>和</a:t>
            </a:r>
            <a:r>
              <a:rPr lang="en-US" altLang="zh-CN" sz="1800" b="1" dirty="0">
                <a:latin typeface="Times New Roman" panose="02020603050405020304" pitchFamily="18" charset="0"/>
              </a:rPr>
              <a:t>while-do</a:t>
            </a:r>
            <a:r>
              <a:rPr lang="zh-CN" altLang="en-US" sz="1800" b="1" dirty="0">
                <a:latin typeface="Times New Roman" panose="02020603050405020304" pitchFamily="18" charset="0"/>
              </a:rPr>
              <a:t>语句里表示控制条件。</a:t>
            </a:r>
          </a:p>
          <a:p>
            <a:pPr marL="609600" indent="-609600">
              <a:buNone/>
            </a:pPr>
            <a:endParaRPr lang="en-US" altLang="zh-CN" sz="1800" dirty="0">
              <a:latin typeface="Times New Roman" panose="02020603050405020304" pitchFamily="18" charset="0"/>
            </a:endParaRPr>
          </a:p>
        </p:txBody>
      </p:sp>
    </p:spTree>
    <p:extLst>
      <p:ext uri="{BB962C8B-B14F-4D97-AF65-F5344CB8AC3E}">
        <p14:creationId xmlns:p14="http://schemas.microsoft.com/office/powerpoint/2010/main" val="3215437487"/>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4386" name="Rectangle 2"/>
          <p:cNvSpPr>
            <a:spLocks noGrp="1" noChangeArrowheads="1"/>
          </p:cNvSpPr>
          <p:nvPr>
            <p:ph type="body" idx="1"/>
          </p:nvPr>
        </p:nvSpPr>
        <p:spPr>
          <a:xfrm>
            <a:off x="2209800" y="304800"/>
            <a:ext cx="8001000" cy="3124200"/>
          </a:xfrm>
        </p:spPr>
        <p:txBody>
          <a:bodyPr/>
          <a:lstStyle/>
          <a:p>
            <a:pPr>
              <a:spcBef>
                <a:spcPct val="0"/>
              </a:spcBef>
              <a:buFontTx/>
              <a:buNone/>
            </a:pPr>
            <a:r>
              <a:rPr kumimoji="1" lang="en-US" altLang="zh-CN" sz="2000" b="1" dirty="0">
                <a:solidFill>
                  <a:srgbClr val="FF3399"/>
                </a:solidFill>
                <a:latin typeface="Times New Roman" panose="02020603050405020304" pitchFamily="18" charset="0"/>
              </a:rPr>
              <a:t>(2)</a:t>
            </a:r>
            <a:r>
              <a:rPr lang="zh-CN" altLang="en-US" sz="2000" b="1" dirty="0">
                <a:latin typeface="Times New Roman" panose="02020603050405020304" pitchFamily="18" charset="0"/>
              </a:rPr>
              <a:t>布尔表达式的文法</a:t>
            </a:r>
            <a:endParaRPr kumimoji="1" lang="zh-CN" altLang="en-US" sz="2000" b="1" dirty="0">
              <a:latin typeface="Times New Roman" panose="02020603050405020304" pitchFamily="18" charset="0"/>
            </a:endParaRPr>
          </a:p>
          <a:p>
            <a:pPr>
              <a:spcBef>
                <a:spcPct val="0"/>
              </a:spcBef>
              <a:buFontTx/>
              <a:buNone/>
            </a:pPr>
            <a:endParaRPr kumimoji="1" lang="zh-CN" altLang="en-US" sz="1800" b="1" dirty="0">
              <a:latin typeface="Times New Roman" panose="02020603050405020304" pitchFamily="18" charset="0"/>
            </a:endParaRPr>
          </a:p>
          <a:p>
            <a:pPr>
              <a:spcBef>
                <a:spcPct val="0"/>
              </a:spcBef>
              <a:buFontTx/>
              <a:buNone/>
            </a:pPr>
            <a:r>
              <a:rPr kumimoji="1" lang="zh-CN" altLang="en-US" sz="1800" b="1" dirty="0">
                <a:latin typeface="Times New Roman" panose="02020603050405020304" pitchFamily="18" charset="0"/>
              </a:rPr>
              <a:t> 布尔表达式文法</a:t>
            </a:r>
            <a:r>
              <a:rPr kumimoji="1" lang="en-US" altLang="zh-CN" sz="1800" b="1" dirty="0">
                <a:latin typeface="Times New Roman" panose="02020603050405020304" pitchFamily="18" charset="0"/>
              </a:rPr>
              <a:t>G</a:t>
            </a:r>
            <a:r>
              <a:rPr kumimoji="1" lang="zh-CN" altLang="en-US" sz="1800" b="1" dirty="0">
                <a:latin typeface="Times New Roman" panose="02020603050405020304" pitchFamily="18" charset="0"/>
              </a:rPr>
              <a:t>［</a:t>
            </a:r>
            <a:r>
              <a:rPr kumimoji="1" lang="en-US" altLang="zh-CN" sz="1800" b="1" dirty="0">
                <a:latin typeface="Times New Roman" panose="02020603050405020304" pitchFamily="18" charset="0"/>
              </a:rPr>
              <a:t>E</a:t>
            </a:r>
            <a:r>
              <a:rPr kumimoji="1" lang="zh-CN" altLang="en-US" sz="1800" b="1" dirty="0">
                <a:latin typeface="Times New Roman" panose="02020603050405020304" pitchFamily="18" charset="0"/>
              </a:rPr>
              <a:t>］如下 </a:t>
            </a:r>
            <a:r>
              <a:rPr kumimoji="1" lang="en-US" altLang="zh-CN" sz="1800" b="1" dirty="0">
                <a:latin typeface="Times New Roman" panose="02020603050405020304" pitchFamily="18" charset="0"/>
              </a:rPr>
              <a:t>: </a:t>
            </a:r>
          </a:p>
          <a:p>
            <a:pPr>
              <a:spcBef>
                <a:spcPct val="0"/>
              </a:spcBef>
              <a:buFontTx/>
              <a:buNone/>
            </a:pPr>
            <a:r>
              <a:rPr kumimoji="1" lang="en-US" altLang="zh-CN" sz="1800" b="1" dirty="0">
                <a:latin typeface="Times New Roman" panose="02020603050405020304" pitchFamily="18" charset="0"/>
              </a:rPr>
              <a:t> E∷=E∧E|E∨E| </a:t>
            </a:r>
            <a:r>
              <a:rPr kumimoji="1" lang="en-US" altLang="zh-CN" sz="1800" b="1" dirty="0">
                <a:latin typeface="Times New Roman" panose="02020603050405020304" pitchFamily="18" charset="0"/>
                <a:sym typeface="Symbol" panose="05050102010706020507" pitchFamily="18" charset="2"/>
              </a:rPr>
              <a:t></a:t>
            </a:r>
            <a:r>
              <a:rPr kumimoji="1" lang="en-US" altLang="zh-CN" sz="1800" b="1" dirty="0">
                <a:latin typeface="Times New Roman" panose="02020603050405020304" pitchFamily="18" charset="0"/>
              </a:rPr>
              <a:t> E|(E)|</a:t>
            </a:r>
            <a:r>
              <a:rPr kumimoji="1" lang="en-US" altLang="zh-CN" sz="1800" b="1" dirty="0" err="1">
                <a:latin typeface="Times New Roman" panose="02020603050405020304" pitchFamily="18" charset="0"/>
              </a:rPr>
              <a:t>i|i</a:t>
            </a:r>
            <a:r>
              <a:rPr kumimoji="1" lang="en-US" altLang="zh-CN" sz="1800" b="1" dirty="0">
                <a:latin typeface="Times New Roman" panose="02020603050405020304" pitchFamily="18" charset="0"/>
              </a:rPr>
              <a:t> </a:t>
            </a:r>
            <a:r>
              <a:rPr kumimoji="1" lang="en-US" altLang="zh-CN" sz="1800" b="1" dirty="0" err="1">
                <a:latin typeface="Times New Roman" panose="02020603050405020304" pitchFamily="18" charset="0"/>
              </a:rPr>
              <a:t>rop</a:t>
            </a:r>
            <a:r>
              <a:rPr kumimoji="1" lang="en-US" altLang="zh-CN" sz="1800" b="1" dirty="0">
                <a:latin typeface="Times New Roman" panose="02020603050405020304" pitchFamily="18" charset="0"/>
              </a:rPr>
              <a:t> </a:t>
            </a:r>
            <a:r>
              <a:rPr kumimoji="1" lang="en-US" altLang="zh-CN" sz="1800" b="1" dirty="0" err="1">
                <a:latin typeface="Times New Roman" panose="02020603050405020304" pitchFamily="18" charset="0"/>
              </a:rPr>
              <a:t>i</a:t>
            </a:r>
            <a:r>
              <a:rPr kumimoji="1" lang="en-US" altLang="zh-CN" sz="1800" b="1" dirty="0">
                <a:latin typeface="Times New Roman" panose="02020603050405020304" pitchFamily="18" charset="0"/>
              </a:rPr>
              <a:t> </a:t>
            </a:r>
          </a:p>
          <a:p>
            <a:pPr>
              <a:spcBef>
                <a:spcPct val="0"/>
              </a:spcBef>
              <a:buFontTx/>
              <a:buNone/>
            </a:pPr>
            <a:r>
              <a:rPr kumimoji="1" lang="en-US" altLang="zh-CN" sz="1800" b="1" dirty="0">
                <a:latin typeface="Times New Roman" panose="02020603050405020304" pitchFamily="18" charset="0"/>
              </a:rPr>
              <a:t> </a:t>
            </a:r>
            <a:r>
              <a:rPr kumimoji="1" lang="zh-CN" altLang="en-US" sz="2000" b="1" dirty="0">
                <a:solidFill>
                  <a:srgbClr val="FF3399"/>
                </a:solidFill>
                <a:latin typeface="Times New Roman" panose="02020603050405020304" pitchFamily="18" charset="0"/>
              </a:rPr>
              <a:t>说明：</a:t>
            </a:r>
          </a:p>
          <a:p>
            <a:pPr>
              <a:spcBef>
                <a:spcPct val="0"/>
              </a:spcBef>
              <a:buFontTx/>
              <a:buNone/>
            </a:pPr>
            <a:r>
              <a:rPr kumimoji="1" lang="en-US" altLang="zh-CN" sz="1800" b="1" dirty="0">
                <a:solidFill>
                  <a:srgbClr val="C00000"/>
                </a:solidFill>
                <a:latin typeface="Times New Roman" panose="02020603050405020304" pitchFamily="18" charset="0"/>
              </a:rPr>
              <a:t>1</a:t>
            </a:r>
            <a:r>
              <a:rPr kumimoji="1" lang="zh-CN" altLang="en-US" sz="1800" b="1" dirty="0">
                <a:solidFill>
                  <a:srgbClr val="C00000"/>
                </a:solidFill>
                <a:latin typeface="Times New Roman" panose="02020603050405020304" pitchFamily="18" charset="0"/>
              </a:rPr>
              <a:t>）</a:t>
            </a:r>
            <a:r>
              <a:rPr lang="zh-CN" altLang="en-US" sz="1800" b="1" dirty="0">
                <a:latin typeface="Times New Roman" panose="02020603050405020304" pitchFamily="18" charset="0"/>
              </a:rPr>
              <a:t>布尔表达式的文法是一个二义文法</a:t>
            </a:r>
          </a:p>
          <a:p>
            <a:pPr>
              <a:buFont typeface="Wingdings" panose="05000000000000000000" pitchFamily="2" charset="2"/>
              <a:buNone/>
            </a:pPr>
            <a:r>
              <a:rPr lang="zh-CN" altLang="en-US" sz="1800" b="1" dirty="0">
                <a:latin typeface="Times New Roman" panose="02020603050405020304" pitchFamily="18" charset="0"/>
              </a:rPr>
              <a:t>  例如：该文法的一个句子</a:t>
            </a:r>
            <a:r>
              <a:rPr lang="en-US" altLang="zh-CN" sz="1800" b="1" dirty="0">
                <a:latin typeface="Times New Roman" panose="02020603050405020304" pitchFamily="18" charset="0"/>
              </a:rPr>
              <a:t>a ∧ b ∨ c</a:t>
            </a:r>
            <a:r>
              <a:rPr lang="zh-CN" altLang="en-US" sz="1800" b="1" dirty="0">
                <a:latin typeface="Times New Roman" panose="02020603050405020304" pitchFamily="18" charset="0"/>
              </a:rPr>
              <a:t>有两棵不同的语法树与之对应，所以该文法是一个二义文法。</a:t>
            </a:r>
          </a:p>
        </p:txBody>
      </p:sp>
      <p:sp>
        <p:nvSpPr>
          <p:cNvPr id="784387" name="Text Box 3"/>
          <p:cNvSpPr txBox="1">
            <a:spLocks noChangeArrowheads="1"/>
          </p:cNvSpPr>
          <p:nvPr/>
        </p:nvSpPr>
        <p:spPr bwMode="auto">
          <a:xfrm>
            <a:off x="4008438" y="3357564"/>
            <a:ext cx="7921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84388" name="Text Box 4"/>
          <p:cNvSpPr txBox="1">
            <a:spLocks noChangeArrowheads="1"/>
          </p:cNvSpPr>
          <p:nvPr/>
        </p:nvSpPr>
        <p:spPr bwMode="auto">
          <a:xfrm>
            <a:off x="3287713" y="4076701"/>
            <a:ext cx="7921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84389" name="Text Box 5"/>
          <p:cNvSpPr txBox="1">
            <a:spLocks noChangeArrowheads="1"/>
          </p:cNvSpPr>
          <p:nvPr/>
        </p:nvSpPr>
        <p:spPr bwMode="auto">
          <a:xfrm>
            <a:off x="4727576" y="4076701"/>
            <a:ext cx="79216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84390" name="Text Box 6"/>
          <p:cNvSpPr txBox="1">
            <a:spLocks noChangeArrowheads="1"/>
          </p:cNvSpPr>
          <p:nvPr/>
        </p:nvSpPr>
        <p:spPr bwMode="auto">
          <a:xfrm>
            <a:off x="4008438" y="4076701"/>
            <a:ext cx="7921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84391" name="Line 7"/>
          <p:cNvSpPr>
            <a:spLocks noChangeShapeType="1"/>
          </p:cNvSpPr>
          <p:nvPr/>
        </p:nvSpPr>
        <p:spPr bwMode="auto">
          <a:xfrm flipH="1">
            <a:off x="3792539" y="3644900"/>
            <a:ext cx="503237"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392" name="Line 8"/>
          <p:cNvSpPr>
            <a:spLocks noChangeShapeType="1"/>
          </p:cNvSpPr>
          <p:nvPr/>
        </p:nvSpPr>
        <p:spPr bwMode="auto">
          <a:xfrm>
            <a:off x="4367213" y="3644901"/>
            <a:ext cx="0" cy="5048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393" name="Line 9"/>
          <p:cNvSpPr>
            <a:spLocks noChangeShapeType="1"/>
          </p:cNvSpPr>
          <p:nvPr/>
        </p:nvSpPr>
        <p:spPr bwMode="auto">
          <a:xfrm>
            <a:off x="4511676" y="3644900"/>
            <a:ext cx="504825"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394" name="Text Box 10"/>
          <p:cNvSpPr txBox="1">
            <a:spLocks noChangeArrowheads="1"/>
          </p:cNvSpPr>
          <p:nvPr/>
        </p:nvSpPr>
        <p:spPr bwMode="auto">
          <a:xfrm>
            <a:off x="2566988" y="4832351"/>
            <a:ext cx="7921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84395" name="Text Box 11"/>
          <p:cNvSpPr txBox="1">
            <a:spLocks noChangeArrowheads="1"/>
          </p:cNvSpPr>
          <p:nvPr/>
        </p:nvSpPr>
        <p:spPr bwMode="auto">
          <a:xfrm>
            <a:off x="4006851" y="4832351"/>
            <a:ext cx="79216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84396" name="Text Box 12"/>
          <p:cNvSpPr txBox="1">
            <a:spLocks noChangeArrowheads="1"/>
          </p:cNvSpPr>
          <p:nvPr/>
        </p:nvSpPr>
        <p:spPr bwMode="auto">
          <a:xfrm>
            <a:off x="3287713" y="4832351"/>
            <a:ext cx="7921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84397" name="Line 13"/>
          <p:cNvSpPr>
            <a:spLocks noChangeShapeType="1"/>
          </p:cNvSpPr>
          <p:nvPr/>
        </p:nvSpPr>
        <p:spPr bwMode="auto">
          <a:xfrm flipH="1">
            <a:off x="3071814" y="4400550"/>
            <a:ext cx="503237"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398" name="Line 14"/>
          <p:cNvSpPr>
            <a:spLocks noChangeShapeType="1"/>
          </p:cNvSpPr>
          <p:nvPr/>
        </p:nvSpPr>
        <p:spPr bwMode="auto">
          <a:xfrm>
            <a:off x="3646488" y="4400551"/>
            <a:ext cx="0" cy="5048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399" name="Line 15"/>
          <p:cNvSpPr>
            <a:spLocks noChangeShapeType="1"/>
          </p:cNvSpPr>
          <p:nvPr/>
        </p:nvSpPr>
        <p:spPr bwMode="auto">
          <a:xfrm>
            <a:off x="3790951" y="4400550"/>
            <a:ext cx="504825"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00" name="Text Box 16"/>
          <p:cNvSpPr txBox="1">
            <a:spLocks noChangeArrowheads="1"/>
          </p:cNvSpPr>
          <p:nvPr/>
        </p:nvSpPr>
        <p:spPr bwMode="auto">
          <a:xfrm>
            <a:off x="2566988" y="5589588"/>
            <a:ext cx="792162"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a:t>
            </a:r>
          </a:p>
        </p:txBody>
      </p:sp>
      <p:sp>
        <p:nvSpPr>
          <p:cNvPr id="784401" name="Line 17"/>
          <p:cNvSpPr>
            <a:spLocks noChangeShapeType="1"/>
          </p:cNvSpPr>
          <p:nvPr/>
        </p:nvSpPr>
        <p:spPr bwMode="auto">
          <a:xfrm>
            <a:off x="2925763" y="5157789"/>
            <a:ext cx="0" cy="5048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02" name="Text Box 18"/>
          <p:cNvSpPr txBox="1">
            <a:spLocks noChangeArrowheads="1"/>
          </p:cNvSpPr>
          <p:nvPr/>
        </p:nvSpPr>
        <p:spPr bwMode="auto">
          <a:xfrm>
            <a:off x="4008438" y="5583238"/>
            <a:ext cx="792162"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b</a:t>
            </a:r>
          </a:p>
        </p:txBody>
      </p:sp>
      <p:sp>
        <p:nvSpPr>
          <p:cNvPr id="784403" name="Line 19"/>
          <p:cNvSpPr>
            <a:spLocks noChangeShapeType="1"/>
          </p:cNvSpPr>
          <p:nvPr/>
        </p:nvSpPr>
        <p:spPr bwMode="auto">
          <a:xfrm>
            <a:off x="4367213" y="5151439"/>
            <a:ext cx="0" cy="5048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04" name="Text Box 20"/>
          <p:cNvSpPr txBox="1">
            <a:spLocks noChangeArrowheads="1"/>
          </p:cNvSpPr>
          <p:nvPr/>
        </p:nvSpPr>
        <p:spPr bwMode="auto">
          <a:xfrm>
            <a:off x="4727576" y="4797426"/>
            <a:ext cx="7921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c</a:t>
            </a:r>
          </a:p>
        </p:txBody>
      </p:sp>
      <p:sp>
        <p:nvSpPr>
          <p:cNvPr id="784405" name="Line 21"/>
          <p:cNvSpPr>
            <a:spLocks noChangeShapeType="1"/>
          </p:cNvSpPr>
          <p:nvPr/>
        </p:nvSpPr>
        <p:spPr bwMode="auto">
          <a:xfrm>
            <a:off x="5086350" y="4365626"/>
            <a:ext cx="0" cy="5048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06" name="Text Box 22"/>
          <p:cNvSpPr txBox="1">
            <a:spLocks noChangeArrowheads="1"/>
          </p:cNvSpPr>
          <p:nvPr/>
        </p:nvSpPr>
        <p:spPr bwMode="auto">
          <a:xfrm>
            <a:off x="6961188" y="3321051"/>
            <a:ext cx="7921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84407" name="Text Box 23"/>
          <p:cNvSpPr txBox="1">
            <a:spLocks noChangeArrowheads="1"/>
          </p:cNvSpPr>
          <p:nvPr/>
        </p:nvSpPr>
        <p:spPr bwMode="auto">
          <a:xfrm>
            <a:off x="6240463" y="4040189"/>
            <a:ext cx="7921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84408" name="Text Box 24"/>
          <p:cNvSpPr txBox="1">
            <a:spLocks noChangeArrowheads="1"/>
          </p:cNvSpPr>
          <p:nvPr/>
        </p:nvSpPr>
        <p:spPr bwMode="auto">
          <a:xfrm>
            <a:off x="7680326" y="4040189"/>
            <a:ext cx="79216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84409" name="Text Box 25"/>
          <p:cNvSpPr txBox="1">
            <a:spLocks noChangeArrowheads="1"/>
          </p:cNvSpPr>
          <p:nvPr/>
        </p:nvSpPr>
        <p:spPr bwMode="auto">
          <a:xfrm>
            <a:off x="6961188" y="4040188"/>
            <a:ext cx="792162"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84410" name="Line 26"/>
          <p:cNvSpPr>
            <a:spLocks noChangeShapeType="1"/>
          </p:cNvSpPr>
          <p:nvPr/>
        </p:nvSpPr>
        <p:spPr bwMode="auto">
          <a:xfrm flipH="1">
            <a:off x="6745289" y="3608388"/>
            <a:ext cx="503237"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11" name="Line 27"/>
          <p:cNvSpPr>
            <a:spLocks noChangeShapeType="1"/>
          </p:cNvSpPr>
          <p:nvPr/>
        </p:nvSpPr>
        <p:spPr bwMode="auto">
          <a:xfrm>
            <a:off x="7319963" y="3608389"/>
            <a:ext cx="0" cy="5048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12" name="Line 28"/>
          <p:cNvSpPr>
            <a:spLocks noChangeShapeType="1"/>
          </p:cNvSpPr>
          <p:nvPr/>
        </p:nvSpPr>
        <p:spPr bwMode="auto">
          <a:xfrm>
            <a:off x="7464426" y="3608388"/>
            <a:ext cx="504825"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13" name="Text Box 29"/>
          <p:cNvSpPr txBox="1">
            <a:spLocks noChangeArrowheads="1"/>
          </p:cNvSpPr>
          <p:nvPr/>
        </p:nvSpPr>
        <p:spPr bwMode="auto">
          <a:xfrm>
            <a:off x="6240463" y="4797426"/>
            <a:ext cx="7921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a:t>
            </a:r>
          </a:p>
        </p:txBody>
      </p:sp>
      <p:sp>
        <p:nvSpPr>
          <p:cNvPr id="784414" name="Line 30"/>
          <p:cNvSpPr>
            <a:spLocks noChangeShapeType="1"/>
          </p:cNvSpPr>
          <p:nvPr/>
        </p:nvSpPr>
        <p:spPr bwMode="auto">
          <a:xfrm>
            <a:off x="6599238" y="4365626"/>
            <a:ext cx="0" cy="5048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15" name="Text Box 31"/>
          <p:cNvSpPr txBox="1">
            <a:spLocks noChangeArrowheads="1"/>
          </p:cNvSpPr>
          <p:nvPr/>
        </p:nvSpPr>
        <p:spPr bwMode="auto">
          <a:xfrm>
            <a:off x="6961188" y="4797426"/>
            <a:ext cx="7921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84416" name="Text Box 32"/>
          <p:cNvSpPr txBox="1">
            <a:spLocks noChangeArrowheads="1"/>
          </p:cNvSpPr>
          <p:nvPr/>
        </p:nvSpPr>
        <p:spPr bwMode="auto">
          <a:xfrm>
            <a:off x="8401051" y="4797426"/>
            <a:ext cx="79216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Arial" panose="020B0604020202020204" pitchFamily="34" charset="0"/>
              </a:rPr>
              <a:t>E</a:t>
            </a:r>
          </a:p>
        </p:txBody>
      </p:sp>
      <p:sp>
        <p:nvSpPr>
          <p:cNvPr id="784417" name="Text Box 33"/>
          <p:cNvSpPr txBox="1">
            <a:spLocks noChangeArrowheads="1"/>
          </p:cNvSpPr>
          <p:nvPr/>
        </p:nvSpPr>
        <p:spPr bwMode="auto">
          <a:xfrm>
            <a:off x="7681913" y="4797426"/>
            <a:ext cx="7921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
        <p:nvSpPr>
          <p:cNvPr id="784418" name="Line 34"/>
          <p:cNvSpPr>
            <a:spLocks noChangeShapeType="1"/>
          </p:cNvSpPr>
          <p:nvPr/>
        </p:nvSpPr>
        <p:spPr bwMode="auto">
          <a:xfrm flipH="1">
            <a:off x="7466014" y="4365625"/>
            <a:ext cx="503237"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19" name="Line 35"/>
          <p:cNvSpPr>
            <a:spLocks noChangeShapeType="1"/>
          </p:cNvSpPr>
          <p:nvPr/>
        </p:nvSpPr>
        <p:spPr bwMode="auto">
          <a:xfrm>
            <a:off x="8040688" y="4365626"/>
            <a:ext cx="0" cy="5048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20" name="Line 36"/>
          <p:cNvSpPr>
            <a:spLocks noChangeShapeType="1"/>
          </p:cNvSpPr>
          <p:nvPr/>
        </p:nvSpPr>
        <p:spPr bwMode="auto">
          <a:xfrm>
            <a:off x="8185151" y="4365625"/>
            <a:ext cx="504825" cy="43180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21" name="Text Box 37"/>
          <p:cNvSpPr txBox="1">
            <a:spLocks noChangeArrowheads="1"/>
          </p:cNvSpPr>
          <p:nvPr/>
        </p:nvSpPr>
        <p:spPr bwMode="auto">
          <a:xfrm>
            <a:off x="6959601" y="5589588"/>
            <a:ext cx="79216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b</a:t>
            </a:r>
          </a:p>
        </p:txBody>
      </p:sp>
      <p:sp>
        <p:nvSpPr>
          <p:cNvPr id="784422" name="Line 38"/>
          <p:cNvSpPr>
            <a:spLocks noChangeShapeType="1"/>
          </p:cNvSpPr>
          <p:nvPr/>
        </p:nvSpPr>
        <p:spPr bwMode="auto">
          <a:xfrm>
            <a:off x="7318375" y="5157789"/>
            <a:ext cx="0" cy="5048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84423" name="Text Box 39"/>
          <p:cNvSpPr txBox="1">
            <a:spLocks noChangeArrowheads="1"/>
          </p:cNvSpPr>
          <p:nvPr/>
        </p:nvSpPr>
        <p:spPr bwMode="auto">
          <a:xfrm>
            <a:off x="8401051" y="5589588"/>
            <a:ext cx="79216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c</a:t>
            </a:r>
          </a:p>
        </p:txBody>
      </p:sp>
      <p:sp>
        <p:nvSpPr>
          <p:cNvPr id="784424" name="Line 40"/>
          <p:cNvSpPr>
            <a:spLocks noChangeShapeType="1"/>
          </p:cNvSpPr>
          <p:nvPr/>
        </p:nvSpPr>
        <p:spPr bwMode="auto">
          <a:xfrm>
            <a:off x="8759825" y="5157789"/>
            <a:ext cx="0" cy="50482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Tree>
    <p:extLst>
      <p:ext uri="{BB962C8B-B14F-4D97-AF65-F5344CB8AC3E}">
        <p14:creationId xmlns:p14="http://schemas.microsoft.com/office/powerpoint/2010/main" val="2366037143"/>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410" name="Rectangle 2"/>
          <p:cNvSpPr>
            <a:spLocks noGrp="1" noChangeArrowheads="1"/>
          </p:cNvSpPr>
          <p:nvPr>
            <p:ph type="body" idx="1"/>
          </p:nvPr>
        </p:nvSpPr>
        <p:spPr>
          <a:xfrm>
            <a:off x="2286000" y="838200"/>
            <a:ext cx="7924800" cy="4038600"/>
          </a:xfrm>
        </p:spPr>
        <p:txBody>
          <a:bodyPr/>
          <a:lstStyle/>
          <a:p>
            <a:pPr>
              <a:buFont typeface="Wingdings" panose="05000000000000000000" pitchFamily="2" charset="2"/>
              <a:buNone/>
            </a:pPr>
            <a:endParaRPr lang="en-US" altLang="zh-CN" sz="2000" dirty="0">
              <a:latin typeface="宋体" panose="02010600030101010101" pitchFamily="2" charset="-122"/>
            </a:endParaRPr>
          </a:p>
          <a:p>
            <a:pPr>
              <a:buFont typeface="Wingdings" panose="05000000000000000000" pitchFamily="2" charset="2"/>
              <a:buNone/>
            </a:pPr>
            <a:endParaRPr lang="en-US" altLang="zh-CN" sz="2000" dirty="0">
              <a:latin typeface="宋体" panose="02010600030101010101" pitchFamily="2" charset="-122"/>
            </a:endParaRPr>
          </a:p>
          <a:p>
            <a:pPr>
              <a:buFont typeface="Wingdings" panose="05000000000000000000" pitchFamily="2" charset="2"/>
              <a:buNone/>
            </a:pPr>
            <a:r>
              <a:rPr lang="en-US" altLang="zh-CN" sz="2000" b="1" dirty="0">
                <a:solidFill>
                  <a:srgbClr val="C00000"/>
                </a:solidFill>
                <a:latin typeface="Times New Roman" panose="02020603050405020304" pitchFamily="18" charset="0"/>
              </a:rPr>
              <a:t>2</a:t>
            </a:r>
            <a:r>
              <a:rPr lang="zh-CN" altLang="en-US" sz="2000" b="1" dirty="0">
                <a:solidFill>
                  <a:srgbClr val="C00000"/>
                </a:solidFill>
                <a:latin typeface="Times New Roman" panose="02020603050405020304" pitchFamily="18" charset="0"/>
              </a:rPr>
              <a:t>）</a:t>
            </a:r>
            <a:r>
              <a:rPr lang="zh-CN" altLang="en-US" sz="2000" b="1" dirty="0">
                <a:latin typeface="Times New Roman" panose="02020603050405020304" pitchFamily="18" charset="0"/>
              </a:rPr>
              <a:t>规定布尔运算符的优先顺序是</a:t>
            </a:r>
            <a:r>
              <a:rPr lang="en-US" altLang="zh-CN" sz="2000" b="1" dirty="0">
                <a:latin typeface="Times New Roman" panose="02020603050405020304" pitchFamily="18" charset="0"/>
              </a:rPr>
              <a:t>:</a:t>
            </a:r>
          </a:p>
          <a:p>
            <a:pPr>
              <a:buFont typeface="Wingdings" panose="05000000000000000000" pitchFamily="2" charset="2"/>
              <a:buNone/>
            </a:pPr>
            <a:r>
              <a:rPr lang="en-US" altLang="zh-CN" sz="2000" b="1" dirty="0">
                <a:latin typeface="Times New Roman" panose="02020603050405020304" pitchFamily="18" charset="0"/>
                <a:sym typeface="Symbol" panose="05050102010706020507" pitchFamily="18" charset="2"/>
              </a:rPr>
              <a:t>   </a:t>
            </a:r>
            <a:r>
              <a:rPr lang="en-US" altLang="zh-CN" sz="2000" b="1" dirty="0">
                <a:latin typeface="Times New Roman" panose="02020603050405020304" pitchFamily="18" charset="0"/>
              </a:rPr>
              <a:t> </a:t>
            </a:r>
            <a:r>
              <a:rPr lang="zh-CN" altLang="en-US" sz="2000" b="1" dirty="0">
                <a:latin typeface="Times New Roman" panose="02020603050405020304" pitchFamily="18" charset="0"/>
              </a:rPr>
              <a:t>、∧</a:t>
            </a:r>
            <a:r>
              <a:rPr lang="en-US" altLang="zh-CN" sz="2000" b="1" dirty="0">
                <a:latin typeface="Times New Roman" panose="02020603050405020304" pitchFamily="18" charset="0"/>
              </a:rPr>
              <a:t>/∨</a:t>
            </a:r>
            <a:r>
              <a:rPr lang="zh-CN" altLang="en-US" sz="2000" b="1" dirty="0">
                <a:latin typeface="Times New Roman" panose="02020603050405020304" pitchFamily="18" charset="0"/>
              </a:rPr>
              <a:t>。并假定∧和∨为左结合。所有关系运算符优先级相同</a:t>
            </a:r>
            <a:r>
              <a:rPr lang="en-US" altLang="zh-CN" sz="2000" b="1" dirty="0">
                <a:latin typeface="Times New Roman" panose="02020603050405020304" pitchFamily="18" charset="0"/>
              </a:rPr>
              <a:t>,</a:t>
            </a:r>
            <a:r>
              <a:rPr lang="zh-CN" altLang="en-US" sz="2000" b="1" dirty="0">
                <a:latin typeface="Times New Roman" panose="02020603050405020304" pitchFamily="18" charset="0"/>
              </a:rPr>
              <a:t>且高于任何布尔运算符</a:t>
            </a:r>
            <a:r>
              <a:rPr lang="en-US" altLang="zh-CN" sz="2000" b="1" dirty="0">
                <a:latin typeface="Times New Roman" panose="02020603050405020304" pitchFamily="18" charset="0"/>
              </a:rPr>
              <a:t>,</a:t>
            </a:r>
            <a:r>
              <a:rPr lang="zh-CN" altLang="en-US" sz="2000" b="1" dirty="0">
                <a:latin typeface="Times New Roman" panose="02020603050405020304" pitchFamily="18" charset="0"/>
              </a:rPr>
              <a:t>低于算术运算符。 </a:t>
            </a:r>
          </a:p>
          <a:p>
            <a:pPr>
              <a:buFont typeface="Wingdings" panose="05000000000000000000" pitchFamily="2" charset="2"/>
              <a:buNone/>
            </a:pPr>
            <a:r>
              <a:rPr lang="en-US" altLang="zh-CN" sz="2000" b="1" dirty="0">
                <a:solidFill>
                  <a:srgbClr val="C00000"/>
                </a:solidFill>
                <a:latin typeface="Times New Roman" panose="02020603050405020304" pitchFamily="18" charset="0"/>
              </a:rPr>
              <a:t>3</a:t>
            </a:r>
            <a:r>
              <a:rPr lang="zh-CN" altLang="en-US" sz="2000" b="1" dirty="0">
                <a:solidFill>
                  <a:srgbClr val="C00000"/>
                </a:solidFill>
                <a:latin typeface="Times New Roman" panose="02020603050405020304" pitchFamily="18" charset="0"/>
              </a:rPr>
              <a:t>）</a:t>
            </a:r>
            <a:r>
              <a:rPr lang="en-US" altLang="zh-CN" sz="2000" b="1" dirty="0" err="1">
                <a:latin typeface="Times New Roman" panose="02020603050405020304" pitchFamily="18" charset="0"/>
              </a:rPr>
              <a:t>i</a:t>
            </a:r>
            <a:r>
              <a:rPr lang="zh-CN" altLang="en-US" sz="2000" b="1" dirty="0">
                <a:latin typeface="Times New Roman" panose="02020603050405020304" pitchFamily="18" charset="0"/>
              </a:rPr>
              <a:t>可认为是布尔表达式也可视为数值（</a:t>
            </a:r>
            <a:r>
              <a:rPr lang="en-US" altLang="zh-CN" sz="2000" b="1" dirty="0">
                <a:latin typeface="Times New Roman" panose="02020603050405020304" pitchFamily="18" charset="0"/>
              </a:rPr>
              <a:t>1</a:t>
            </a:r>
            <a:r>
              <a:rPr lang="zh-CN" altLang="en-US" sz="2000" b="1" dirty="0">
                <a:latin typeface="Times New Roman" panose="02020603050405020304" pitchFamily="18" charset="0"/>
              </a:rPr>
              <a:t>为真</a:t>
            </a:r>
            <a:r>
              <a:rPr lang="en-US" altLang="zh-CN" sz="2000" b="1" dirty="0">
                <a:latin typeface="Times New Roman" panose="02020603050405020304" pitchFamily="18" charset="0"/>
              </a:rPr>
              <a:t>true,0</a:t>
            </a:r>
            <a:r>
              <a:rPr lang="zh-CN" altLang="en-US" sz="2000" b="1" dirty="0">
                <a:latin typeface="Times New Roman" panose="02020603050405020304" pitchFamily="18" charset="0"/>
              </a:rPr>
              <a:t>为假</a:t>
            </a:r>
            <a:r>
              <a:rPr lang="en-US" altLang="zh-CN" sz="2000" b="1" dirty="0">
                <a:latin typeface="Times New Roman" panose="02020603050405020304" pitchFamily="18" charset="0"/>
              </a:rPr>
              <a:t>false)</a:t>
            </a:r>
            <a:r>
              <a:rPr lang="zh-CN" altLang="en-US" sz="2000" b="1" dirty="0">
                <a:latin typeface="Times New Roman" panose="02020603050405020304" pitchFamily="18" charset="0"/>
              </a:rPr>
              <a:t>。</a:t>
            </a:r>
          </a:p>
          <a:p>
            <a:pPr>
              <a:buFont typeface="Wingdings" panose="05000000000000000000" pitchFamily="2" charset="2"/>
              <a:buNone/>
            </a:pPr>
            <a:r>
              <a:rPr lang="en-US" altLang="zh-CN" sz="2000" b="1" dirty="0">
                <a:solidFill>
                  <a:srgbClr val="C00000"/>
                </a:solidFill>
                <a:latin typeface="Times New Roman" panose="02020603050405020304" pitchFamily="18" charset="0"/>
              </a:rPr>
              <a:t>4</a:t>
            </a:r>
            <a:r>
              <a:rPr lang="zh-CN" altLang="en-US" sz="2000" b="1" dirty="0">
                <a:solidFill>
                  <a:srgbClr val="C00000"/>
                </a:solidFill>
                <a:latin typeface="Times New Roman" panose="02020603050405020304" pitchFamily="18" charset="0"/>
              </a:rPr>
              <a:t>） </a:t>
            </a:r>
            <a:r>
              <a:rPr kumimoji="1" lang="en-US" altLang="zh-CN" sz="2000" b="1" dirty="0" err="1">
                <a:latin typeface="Times New Roman" panose="02020603050405020304" pitchFamily="18" charset="0"/>
              </a:rPr>
              <a:t>i</a:t>
            </a:r>
            <a:r>
              <a:rPr kumimoji="1" lang="en-US" altLang="zh-CN" sz="2000" b="1" dirty="0">
                <a:latin typeface="Times New Roman" panose="02020603050405020304" pitchFamily="18" charset="0"/>
              </a:rPr>
              <a:t> </a:t>
            </a:r>
            <a:r>
              <a:rPr kumimoji="1" lang="en-US" altLang="zh-CN" sz="2000" b="1" dirty="0" err="1">
                <a:latin typeface="Times New Roman" panose="02020603050405020304" pitchFamily="18" charset="0"/>
              </a:rPr>
              <a:t>rop</a:t>
            </a:r>
            <a:r>
              <a:rPr kumimoji="1" lang="en-US" altLang="zh-CN" sz="2000" b="1" dirty="0">
                <a:latin typeface="Times New Roman" panose="02020603050405020304" pitchFamily="18" charset="0"/>
              </a:rPr>
              <a:t> </a:t>
            </a:r>
            <a:r>
              <a:rPr kumimoji="1" lang="en-US" altLang="zh-CN" sz="2000" b="1" dirty="0" err="1">
                <a:latin typeface="Times New Roman" panose="02020603050405020304" pitchFamily="18" charset="0"/>
              </a:rPr>
              <a:t>i</a:t>
            </a:r>
            <a:r>
              <a:rPr kumimoji="1" lang="en-US" altLang="zh-CN" sz="2000" b="1" dirty="0">
                <a:latin typeface="Times New Roman" panose="02020603050405020304" pitchFamily="18" charset="0"/>
              </a:rPr>
              <a:t> </a:t>
            </a:r>
            <a:r>
              <a:rPr kumimoji="1" lang="zh-CN" altLang="en-US" sz="2000" b="1" dirty="0">
                <a:latin typeface="Times New Roman" panose="02020603050405020304" pitchFamily="18" charset="0"/>
              </a:rPr>
              <a:t>中</a:t>
            </a:r>
            <a:r>
              <a:rPr kumimoji="1" lang="en-US" altLang="zh-CN" sz="2000" b="1" dirty="0" err="1">
                <a:latin typeface="Times New Roman" panose="02020603050405020304" pitchFamily="18" charset="0"/>
              </a:rPr>
              <a:t>rop</a:t>
            </a:r>
            <a:r>
              <a:rPr kumimoji="1" lang="zh-CN" altLang="en-US" sz="2000" b="1" dirty="0">
                <a:latin typeface="Times New Roman" panose="02020603050405020304" pitchFamily="18" charset="0"/>
              </a:rPr>
              <a:t>是</a:t>
            </a:r>
            <a:r>
              <a:rPr lang="zh-CN" altLang="en-US" sz="2000" b="1" dirty="0">
                <a:latin typeface="Times New Roman" panose="02020603050405020304" pitchFamily="18" charset="0"/>
              </a:rPr>
              <a:t>关系运算符，</a:t>
            </a:r>
            <a:r>
              <a:rPr lang="en-US" altLang="zh-CN" sz="2000" b="1" dirty="0" err="1">
                <a:latin typeface="Times New Roman" panose="02020603050405020304" pitchFamily="18" charset="0"/>
              </a:rPr>
              <a:t>i</a:t>
            </a:r>
            <a:r>
              <a:rPr lang="zh-CN" altLang="en-US" sz="2000" b="1" dirty="0">
                <a:latin typeface="Times New Roman" panose="02020603050405020304" pitchFamily="18" charset="0"/>
              </a:rPr>
              <a:t>是布尔变量或算术值</a:t>
            </a:r>
          </a:p>
        </p:txBody>
      </p:sp>
    </p:spTree>
    <p:extLst>
      <p:ext uri="{BB962C8B-B14F-4D97-AF65-F5344CB8AC3E}">
        <p14:creationId xmlns:p14="http://schemas.microsoft.com/office/powerpoint/2010/main" val="4165916116"/>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6434" name="Text Box 2"/>
          <p:cNvSpPr txBox="1">
            <a:spLocks noChangeArrowheads="1"/>
          </p:cNvSpPr>
          <p:nvPr/>
        </p:nvSpPr>
        <p:spPr bwMode="auto">
          <a:xfrm>
            <a:off x="2057400" y="685801"/>
            <a:ext cx="8382000"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400" dirty="0">
                <a:solidFill>
                  <a:srgbClr val="FF3399"/>
                </a:solidFill>
                <a:effectLst>
                  <a:outerShdw blurRad="38100" dist="38100" dir="2700000" algn="tl">
                    <a:srgbClr val="000000"/>
                  </a:outerShdw>
                </a:effectLst>
              </a:rPr>
              <a:t>(3)</a:t>
            </a:r>
            <a:r>
              <a:rPr kumimoji="1" lang="zh-CN" altLang="en-US" sz="2400" dirty="0">
                <a:effectLst>
                  <a:outerShdw blurRad="38100" dist="38100" dir="2700000" algn="tl">
                    <a:srgbClr val="000000"/>
                  </a:outerShdw>
                </a:effectLst>
              </a:rPr>
              <a:t>布尔表达式求值</a:t>
            </a:r>
            <a:r>
              <a:rPr kumimoji="1" lang="zh-CN" altLang="en-US" sz="2400" dirty="0">
                <a:solidFill>
                  <a:schemeClr val="tx2"/>
                </a:solidFill>
                <a:effectLst>
                  <a:outerShdw blurRad="38100" dist="38100" dir="2700000" algn="tl">
                    <a:srgbClr val="000000"/>
                  </a:outerShdw>
                </a:effectLst>
              </a:rPr>
              <a:t>方法</a:t>
            </a:r>
          </a:p>
          <a:p>
            <a:pPr>
              <a:spcBef>
                <a:spcPct val="0"/>
              </a:spcBef>
              <a:buFontTx/>
              <a:buNone/>
            </a:pPr>
            <a:r>
              <a:rPr kumimoji="1" lang="zh-CN" altLang="en-US" sz="2000" dirty="0">
                <a:solidFill>
                  <a:schemeClr val="tx2"/>
                </a:solidFill>
                <a:effectLst>
                  <a:outerShdw blurRad="38100" dist="38100" dir="2700000" algn="tl">
                    <a:srgbClr val="000000"/>
                  </a:outerShdw>
                </a:effectLst>
              </a:rPr>
              <a:t> </a:t>
            </a:r>
          </a:p>
          <a:p>
            <a:pPr>
              <a:spcBef>
                <a:spcPct val="0"/>
              </a:spcBef>
              <a:buFontTx/>
              <a:buNone/>
            </a:pPr>
            <a:r>
              <a:rPr kumimoji="1" lang="zh-CN" altLang="en-US" sz="2000" dirty="0">
                <a:solidFill>
                  <a:srgbClr val="C00000"/>
                </a:solidFill>
                <a:effectLst>
                  <a:outerShdw blurRad="38100" dist="38100" dir="2700000" algn="tl">
                    <a:srgbClr val="000000"/>
                  </a:outerShdw>
                </a:effectLst>
              </a:rPr>
              <a:t>  </a:t>
            </a:r>
            <a:r>
              <a:rPr kumimoji="1" lang="en-US" altLang="zh-CN" sz="2000" dirty="0">
                <a:solidFill>
                  <a:srgbClr val="C00000"/>
                </a:solidFill>
                <a:effectLst>
                  <a:outerShdw blurRad="38100" dist="38100" dir="2700000" algn="tl">
                    <a:srgbClr val="000000"/>
                  </a:outerShdw>
                </a:effectLst>
              </a:rPr>
              <a:t>1</a:t>
            </a:r>
            <a:r>
              <a:rPr kumimoji="1" lang="zh-CN" altLang="en-US" sz="2000" dirty="0">
                <a:solidFill>
                  <a:srgbClr val="C00000"/>
                </a:solidFill>
                <a:effectLst>
                  <a:outerShdw blurRad="38100" dist="38100" dir="2700000" algn="tl">
                    <a:srgbClr val="000000"/>
                  </a:outerShdw>
                </a:effectLst>
              </a:rPr>
              <a:t>）</a:t>
            </a:r>
            <a:r>
              <a:rPr kumimoji="1" lang="zh-CN" altLang="en-US" sz="2000" dirty="0">
                <a:effectLst>
                  <a:outerShdw blurRad="38100" dist="38100" dir="2700000" algn="tl">
                    <a:srgbClr val="000000"/>
                  </a:outerShdw>
                </a:effectLst>
              </a:rPr>
              <a:t>把真和假数值化，使布尔表达式计算类似于算术表达式的计算，</a:t>
            </a:r>
          </a:p>
          <a:p>
            <a:pPr>
              <a:spcBef>
                <a:spcPct val="0"/>
              </a:spcBef>
              <a:buFontTx/>
              <a:buNone/>
            </a:pPr>
            <a:r>
              <a:rPr kumimoji="1" lang="zh-CN" altLang="en-US" sz="2000" dirty="0">
                <a:effectLst>
                  <a:outerShdw blurRad="38100" dist="38100" dir="2700000" algn="tl">
                    <a:srgbClr val="000000"/>
                  </a:outerShdw>
                </a:effectLst>
              </a:rPr>
              <a:t>   常用</a:t>
            </a:r>
            <a:r>
              <a:rPr kumimoji="1" lang="en-US" altLang="zh-CN" sz="2000" dirty="0">
                <a:effectLst>
                  <a:outerShdw blurRad="38100" dist="38100" dir="2700000" algn="tl">
                    <a:srgbClr val="000000"/>
                  </a:outerShdw>
                </a:effectLst>
              </a:rPr>
              <a:t>1</a:t>
            </a:r>
            <a:r>
              <a:rPr kumimoji="1" lang="zh-CN" altLang="en-US" sz="2000" dirty="0">
                <a:effectLst>
                  <a:outerShdw blurRad="38100" dist="38100" dir="2700000" algn="tl">
                    <a:srgbClr val="000000"/>
                  </a:outerShdw>
                </a:effectLst>
              </a:rPr>
              <a:t>表示真，</a:t>
            </a:r>
            <a:r>
              <a:rPr kumimoji="1" lang="en-US" altLang="zh-CN" sz="2000" dirty="0">
                <a:effectLst>
                  <a:outerShdw blurRad="38100" dist="38100" dir="2700000" algn="tl">
                    <a:srgbClr val="000000"/>
                  </a:outerShdw>
                </a:effectLst>
              </a:rPr>
              <a:t>0</a:t>
            </a:r>
            <a:r>
              <a:rPr kumimoji="1" lang="zh-CN" altLang="en-US" sz="2000" dirty="0">
                <a:effectLst>
                  <a:outerShdw blurRad="38100" dist="38100" dir="2700000" algn="tl">
                    <a:srgbClr val="000000"/>
                  </a:outerShdw>
                </a:effectLst>
              </a:rPr>
              <a:t>表示假，或者用非零整数表示真 。</a:t>
            </a:r>
          </a:p>
          <a:p>
            <a:pPr>
              <a:spcBef>
                <a:spcPct val="0"/>
              </a:spcBef>
              <a:buFontTx/>
              <a:buNone/>
            </a:pPr>
            <a:r>
              <a:rPr kumimoji="1" lang="zh-CN" altLang="en-US" sz="2000" dirty="0">
                <a:effectLst>
                  <a:outerShdw blurRad="38100" dist="38100" dir="2700000" algn="tl">
                    <a:srgbClr val="000000"/>
                  </a:outerShdw>
                </a:effectLst>
              </a:rPr>
              <a:t>   如：</a:t>
            </a:r>
            <a:r>
              <a:rPr kumimoji="1" lang="en-US" altLang="zh-CN" sz="2000" dirty="0">
                <a:effectLst>
                  <a:outerShdw blurRad="38100" dist="38100" dir="2700000" algn="tl">
                    <a:srgbClr val="000000"/>
                  </a:outerShdw>
                </a:effectLst>
              </a:rPr>
              <a:t>1∨</a:t>
            </a:r>
            <a:r>
              <a:rPr kumimoji="1" lang="zh-CN" altLang="en-US" sz="2000" dirty="0">
                <a:effectLst>
                  <a:outerShdw blurRad="38100" dist="38100" dir="2700000" algn="tl">
                    <a:srgbClr val="000000"/>
                  </a:outerShdw>
                </a:effectLst>
              </a:rPr>
              <a:t>（</a:t>
            </a:r>
            <a:r>
              <a:rPr kumimoji="1" lang="zh-CN" altLang="en-US" sz="2000" dirty="0">
                <a:effectLst>
                  <a:outerShdw blurRad="38100" dist="38100" dir="2700000" algn="tl">
                    <a:srgbClr val="000000"/>
                  </a:outerShdw>
                </a:effectLst>
                <a:sym typeface="Symbol" panose="05050102010706020507" pitchFamily="18" charset="2"/>
              </a:rPr>
              <a:t> </a:t>
            </a:r>
            <a:r>
              <a:rPr kumimoji="1" lang="en-US" altLang="zh-CN" sz="2000" dirty="0">
                <a:effectLst>
                  <a:outerShdw blurRad="38100" dist="38100" dir="2700000" algn="tl">
                    <a:srgbClr val="000000"/>
                  </a:outerShdw>
                </a:effectLst>
                <a:sym typeface="Symbol" panose="05050102010706020507" pitchFamily="18" charset="2"/>
              </a:rPr>
              <a:t>0</a:t>
            </a:r>
            <a:r>
              <a:rPr kumimoji="1" lang="en-US" altLang="zh-CN" sz="2000" dirty="0">
                <a:effectLst>
                  <a:outerShdw blurRad="38100" dist="38100" dir="2700000" algn="tl">
                    <a:srgbClr val="000000"/>
                  </a:outerShdw>
                </a:effectLst>
              </a:rPr>
              <a:t>∧0</a:t>
            </a:r>
            <a:r>
              <a:rPr kumimoji="1" lang="zh-CN" altLang="en-US" sz="2000" dirty="0">
                <a:effectLst>
                  <a:outerShdw blurRad="38100" dist="38100" dir="2700000" algn="tl">
                    <a:srgbClr val="000000"/>
                  </a:outerShdw>
                </a:effectLst>
              </a:rPr>
              <a:t>）∨</a:t>
            </a:r>
            <a:r>
              <a:rPr kumimoji="1" lang="en-US" altLang="zh-CN" sz="2000" dirty="0">
                <a:effectLst>
                  <a:outerShdw blurRad="38100" dist="38100" dir="2700000" algn="tl">
                    <a:srgbClr val="000000"/>
                  </a:outerShdw>
                </a:effectLst>
              </a:rPr>
              <a:t>0= 1∨</a:t>
            </a:r>
            <a:r>
              <a:rPr kumimoji="1" lang="zh-CN" altLang="en-US" sz="2000" dirty="0">
                <a:effectLst>
                  <a:outerShdw blurRad="38100" dist="38100" dir="2700000" algn="tl">
                    <a:srgbClr val="000000"/>
                  </a:outerShdw>
                </a:effectLst>
              </a:rPr>
              <a:t>（</a:t>
            </a:r>
            <a:r>
              <a:rPr kumimoji="1" lang="en-US" altLang="zh-CN" sz="2000" dirty="0">
                <a:effectLst>
                  <a:outerShdw blurRad="38100" dist="38100" dir="2700000" algn="tl">
                    <a:srgbClr val="000000"/>
                  </a:outerShdw>
                </a:effectLst>
                <a:sym typeface="Symbol" panose="05050102010706020507" pitchFamily="18" charset="2"/>
              </a:rPr>
              <a:t>1</a:t>
            </a:r>
            <a:r>
              <a:rPr kumimoji="1" lang="en-US" altLang="zh-CN" sz="2000" dirty="0">
                <a:effectLst>
                  <a:outerShdw blurRad="38100" dist="38100" dir="2700000" algn="tl">
                    <a:srgbClr val="000000"/>
                  </a:outerShdw>
                </a:effectLst>
              </a:rPr>
              <a:t>∧0</a:t>
            </a:r>
            <a:r>
              <a:rPr kumimoji="1" lang="zh-CN" altLang="en-US" sz="2000" dirty="0">
                <a:effectLst>
                  <a:outerShdw blurRad="38100" dist="38100" dir="2700000" algn="tl">
                    <a:srgbClr val="000000"/>
                  </a:outerShdw>
                </a:effectLst>
              </a:rPr>
              <a:t>）∨</a:t>
            </a:r>
            <a:r>
              <a:rPr kumimoji="1" lang="en-US" altLang="zh-CN" sz="2000" dirty="0">
                <a:effectLst>
                  <a:outerShdw blurRad="38100" dist="38100" dir="2700000" algn="tl">
                    <a:srgbClr val="000000"/>
                  </a:outerShdw>
                </a:effectLst>
              </a:rPr>
              <a:t>0= 1∨0∨0=1</a:t>
            </a:r>
          </a:p>
          <a:p>
            <a:pPr>
              <a:spcBef>
                <a:spcPct val="0"/>
              </a:spcBef>
              <a:buFontTx/>
              <a:buNone/>
            </a:pPr>
            <a:r>
              <a:rPr kumimoji="1" lang="en-US" altLang="zh-CN" sz="2000" dirty="0">
                <a:effectLst>
                  <a:outerShdw blurRad="38100" dist="38100" dir="2700000" algn="tl">
                    <a:srgbClr val="000000"/>
                  </a:outerShdw>
                </a:effectLst>
              </a:rPr>
              <a:t> </a:t>
            </a:r>
          </a:p>
          <a:p>
            <a:pPr>
              <a:spcBef>
                <a:spcPct val="0"/>
              </a:spcBef>
              <a:buFontTx/>
              <a:buNone/>
            </a:pPr>
            <a:r>
              <a:rPr kumimoji="1" lang="en-US" altLang="zh-CN" sz="2000" dirty="0">
                <a:solidFill>
                  <a:srgbClr val="C00000"/>
                </a:solidFill>
                <a:effectLst>
                  <a:outerShdw blurRad="38100" dist="38100" dir="2700000" algn="tl">
                    <a:srgbClr val="000000"/>
                  </a:outerShdw>
                </a:effectLst>
              </a:rPr>
              <a:t> 2</a:t>
            </a:r>
            <a:r>
              <a:rPr kumimoji="1" lang="zh-CN" altLang="en-US" sz="2000" dirty="0">
                <a:solidFill>
                  <a:srgbClr val="C00000"/>
                </a:solidFill>
                <a:effectLst>
                  <a:outerShdw blurRad="38100" dist="38100" dir="2700000" algn="tl">
                    <a:srgbClr val="000000"/>
                  </a:outerShdw>
                </a:effectLst>
              </a:rPr>
              <a:t>）</a:t>
            </a:r>
            <a:r>
              <a:rPr kumimoji="1" lang="zh-CN" altLang="en-US" sz="2000" dirty="0">
                <a:effectLst>
                  <a:outerShdw blurRad="38100" dist="38100" dir="2700000" algn="tl">
                    <a:srgbClr val="000000"/>
                  </a:outerShdw>
                </a:effectLst>
                <a:cs typeface="Courier New" panose="02070309020205020404" pitchFamily="49" charset="0"/>
              </a:rPr>
              <a:t>采取某种优化措施，有时并不需要将一个布尔表达式从头算到尾，</a:t>
            </a:r>
          </a:p>
          <a:p>
            <a:pPr>
              <a:spcBef>
                <a:spcPct val="0"/>
              </a:spcBef>
              <a:buFontTx/>
              <a:buNone/>
            </a:pPr>
            <a:r>
              <a:rPr kumimoji="1" lang="zh-CN" altLang="en-US" sz="2000" dirty="0">
                <a:effectLst>
                  <a:outerShdw blurRad="38100" dist="38100" dir="2700000" algn="tl">
                    <a:srgbClr val="000000"/>
                  </a:outerShdw>
                </a:effectLst>
                <a:cs typeface="Courier New" panose="02070309020205020404" pitchFamily="49" charset="0"/>
              </a:rPr>
              <a:t>    而只须计算它的一个子表达式，</a:t>
            </a:r>
            <a:r>
              <a:rPr kumimoji="1" lang="zh-CN" altLang="en-US" sz="2000" dirty="0">
                <a:effectLst>
                  <a:outerShdw blurRad="38100" dist="38100" dir="2700000" algn="tl">
                    <a:srgbClr val="000000"/>
                  </a:outerShdw>
                </a:effectLst>
              </a:rPr>
              <a:t>便能确定整个布尔表达式真和假。</a:t>
            </a:r>
          </a:p>
          <a:p>
            <a:pPr>
              <a:spcBef>
                <a:spcPct val="0"/>
              </a:spcBef>
              <a:buFontTx/>
              <a:buNone/>
            </a:pPr>
            <a:r>
              <a:rPr kumimoji="1" lang="zh-CN" altLang="en-US" sz="2000" dirty="0">
                <a:effectLst>
                  <a:outerShdw blurRad="38100" dist="38100" dir="2700000" algn="tl">
                    <a:srgbClr val="000000"/>
                  </a:outerShdw>
                </a:effectLst>
              </a:rPr>
              <a:t>     例如，对于</a:t>
            </a:r>
            <a:r>
              <a:rPr kumimoji="1" lang="en-US" altLang="zh-CN" sz="2000" dirty="0">
                <a:effectLst>
                  <a:outerShdw blurRad="38100" dist="38100" dir="2700000" algn="tl">
                    <a:srgbClr val="000000"/>
                  </a:outerShdw>
                </a:effectLst>
              </a:rPr>
              <a:t>A∨B</a:t>
            </a:r>
            <a:r>
              <a:rPr kumimoji="1" lang="zh-CN" altLang="en-US" sz="2000" dirty="0">
                <a:effectLst>
                  <a:outerShdw blurRad="38100" dist="38100" dir="2700000" algn="tl">
                    <a:srgbClr val="000000"/>
                  </a:outerShdw>
                </a:effectLst>
              </a:rPr>
              <a:t>，只要计算出</a:t>
            </a:r>
            <a:r>
              <a:rPr kumimoji="1" lang="en-US" altLang="zh-CN" sz="2000" dirty="0">
                <a:effectLst>
                  <a:outerShdw blurRad="38100" dist="38100" dir="2700000" algn="tl">
                    <a:srgbClr val="000000"/>
                  </a:outerShdw>
                </a:effectLst>
              </a:rPr>
              <a:t>A</a:t>
            </a:r>
            <a:r>
              <a:rPr kumimoji="1" lang="zh-CN" altLang="en-US" sz="2000" dirty="0">
                <a:effectLst>
                  <a:outerShdw blurRad="38100" dist="38100" dir="2700000" algn="tl">
                    <a:srgbClr val="000000"/>
                  </a:outerShdw>
                </a:effectLst>
              </a:rPr>
              <a:t>为真，则不管</a:t>
            </a:r>
            <a:r>
              <a:rPr kumimoji="1" lang="en-US" altLang="zh-CN" sz="2000" dirty="0">
                <a:effectLst>
                  <a:outerShdw blurRad="38100" dist="38100" dir="2700000" algn="tl">
                    <a:srgbClr val="000000"/>
                  </a:outerShdw>
                </a:effectLst>
              </a:rPr>
              <a:t>B</a:t>
            </a:r>
            <a:r>
              <a:rPr kumimoji="1" lang="zh-CN" altLang="en-US" sz="2000" dirty="0">
                <a:effectLst>
                  <a:outerShdw blurRad="38100" dist="38100" dir="2700000" algn="tl">
                    <a:srgbClr val="000000"/>
                  </a:outerShdw>
                </a:effectLst>
              </a:rPr>
              <a:t>值如何，</a:t>
            </a:r>
            <a:r>
              <a:rPr kumimoji="1" lang="en-US" altLang="zh-CN" sz="2000" dirty="0">
                <a:effectLst>
                  <a:outerShdw blurRad="38100" dist="38100" dir="2700000" algn="tl">
                    <a:srgbClr val="000000"/>
                  </a:outerShdw>
                </a:effectLst>
              </a:rPr>
              <a:t>A∨B</a:t>
            </a:r>
            <a:r>
              <a:rPr kumimoji="1" lang="zh-CN" altLang="en-US" sz="2000" dirty="0">
                <a:effectLst>
                  <a:outerShdw blurRad="38100" dist="38100" dir="2700000" algn="tl">
                    <a:srgbClr val="000000"/>
                  </a:outerShdw>
                </a:effectLst>
              </a:rPr>
              <a:t>之值</a:t>
            </a:r>
          </a:p>
          <a:p>
            <a:pPr>
              <a:spcBef>
                <a:spcPct val="0"/>
              </a:spcBef>
              <a:buFontTx/>
              <a:buNone/>
            </a:pPr>
            <a:r>
              <a:rPr kumimoji="1" lang="zh-CN" altLang="en-US" sz="2000" dirty="0">
                <a:effectLst>
                  <a:outerShdw blurRad="38100" dist="38100" dir="2700000" algn="tl">
                    <a:srgbClr val="000000"/>
                  </a:outerShdw>
                </a:effectLst>
              </a:rPr>
              <a:t>     一定为真。又如对</a:t>
            </a:r>
            <a:r>
              <a:rPr kumimoji="1" lang="en-US" altLang="zh-CN" sz="2000" dirty="0">
                <a:effectLst>
                  <a:outerShdw blurRad="38100" dist="38100" dir="2700000" algn="tl">
                    <a:srgbClr val="000000"/>
                  </a:outerShdw>
                </a:effectLst>
              </a:rPr>
              <a:t>A∧B</a:t>
            </a:r>
            <a:r>
              <a:rPr kumimoji="1" lang="zh-CN" altLang="en-US" sz="2000" dirty="0">
                <a:effectLst>
                  <a:outerShdw blurRad="38100" dist="38100" dir="2700000" algn="tl">
                    <a:srgbClr val="000000"/>
                  </a:outerShdw>
                </a:effectLst>
              </a:rPr>
              <a:t>，只要计算出</a:t>
            </a:r>
            <a:r>
              <a:rPr kumimoji="1" lang="en-US" altLang="zh-CN" sz="2000" dirty="0">
                <a:effectLst>
                  <a:outerShdw blurRad="38100" dist="38100" dir="2700000" algn="tl">
                    <a:srgbClr val="000000"/>
                  </a:outerShdw>
                </a:effectLst>
              </a:rPr>
              <a:t>A</a:t>
            </a:r>
            <a:r>
              <a:rPr kumimoji="1" lang="zh-CN" altLang="en-US" sz="2000" dirty="0">
                <a:effectLst>
                  <a:outerShdw blurRad="38100" dist="38100" dir="2700000" algn="tl">
                    <a:srgbClr val="000000"/>
                  </a:outerShdw>
                </a:effectLst>
              </a:rPr>
              <a:t>为假，则</a:t>
            </a:r>
            <a:r>
              <a:rPr kumimoji="1" lang="en-US" altLang="zh-CN" sz="2000" dirty="0">
                <a:effectLst>
                  <a:outerShdw blurRad="38100" dist="38100" dir="2700000" algn="tl">
                    <a:srgbClr val="000000"/>
                  </a:outerShdw>
                </a:effectLst>
              </a:rPr>
              <a:t>A∧B</a:t>
            </a:r>
            <a:r>
              <a:rPr kumimoji="1" lang="zh-CN" altLang="en-US" sz="2000" dirty="0">
                <a:effectLst>
                  <a:outerShdw blurRad="38100" dist="38100" dir="2700000" algn="tl">
                    <a:srgbClr val="000000"/>
                  </a:outerShdw>
                </a:effectLst>
              </a:rPr>
              <a:t>必然为假，等等。  </a:t>
            </a:r>
          </a:p>
          <a:p>
            <a:pPr algn="just">
              <a:lnSpc>
                <a:spcPct val="90000"/>
              </a:lnSpc>
              <a:buClr>
                <a:schemeClr val="hlink"/>
              </a:buClr>
              <a:buSzPct val="80000"/>
            </a:pPr>
            <a:r>
              <a:rPr lang="zh-CN" altLang="en-US" sz="2000" dirty="0">
                <a:effectLst>
                  <a:outerShdw blurRad="38100" dist="38100" dir="2700000" algn="tl">
                    <a:srgbClr val="000000"/>
                  </a:outerShdw>
                </a:effectLst>
              </a:rPr>
              <a:t> 对于三种逻辑运算，可作如下等价的解释：</a:t>
            </a:r>
          </a:p>
          <a:p>
            <a:pPr algn="just">
              <a:lnSpc>
                <a:spcPct val="90000"/>
              </a:lnSpc>
              <a:buClr>
                <a:schemeClr val="hlink"/>
              </a:buClr>
              <a:buSzPct val="80000"/>
            </a:pPr>
            <a:r>
              <a:rPr lang="zh-CN" altLang="en-US" sz="2000" dirty="0">
                <a:effectLst>
                  <a:outerShdw blurRad="38100" dist="38100" dir="2700000" algn="tl">
                    <a:srgbClr val="000000"/>
                  </a:outerShdw>
                </a:effectLst>
              </a:rPr>
              <a:t> </a:t>
            </a:r>
            <a:r>
              <a:rPr lang="en-US" altLang="zh-CN" sz="2000" dirty="0">
                <a:effectLst>
                  <a:outerShdw blurRad="38100" dist="38100" dir="2700000" algn="tl">
                    <a:srgbClr val="000000"/>
                  </a:outerShdw>
                </a:effectLst>
              </a:rPr>
              <a:t>A∨B: if A then true else B</a:t>
            </a:r>
          </a:p>
          <a:p>
            <a:pPr algn="just">
              <a:lnSpc>
                <a:spcPct val="90000"/>
              </a:lnSpc>
              <a:buClr>
                <a:schemeClr val="hlink"/>
              </a:buClr>
              <a:buSzPct val="80000"/>
            </a:pPr>
            <a:r>
              <a:rPr lang="en-US" altLang="zh-CN" sz="2000" dirty="0">
                <a:effectLst>
                  <a:outerShdw blurRad="38100" dist="38100" dir="2700000" algn="tl">
                    <a:srgbClr val="000000"/>
                  </a:outerShdw>
                </a:effectLst>
              </a:rPr>
              <a:t> A∧B: if A then B else false</a:t>
            </a:r>
          </a:p>
          <a:p>
            <a:pPr algn="just">
              <a:lnSpc>
                <a:spcPct val="90000"/>
              </a:lnSpc>
              <a:buClr>
                <a:schemeClr val="hlink"/>
              </a:buClr>
              <a:buSzPct val="80000"/>
            </a:pPr>
            <a:r>
              <a:rPr lang="en-US" altLang="zh-CN" sz="2000" dirty="0">
                <a:effectLst>
                  <a:outerShdw blurRad="38100" dist="38100" dir="2700000" algn="tl">
                    <a:srgbClr val="000000"/>
                  </a:outerShdw>
                </a:effectLst>
                <a:sym typeface="Symbol" panose="05050102010706020507" pitchFamily="18" charset="2"/>
              </a:rPr>
              <a:t> </a:t>
            </a:r>
            <a:r>
              <a:rPr lang="en-US" altLang="zh-CN" sz="2000" dirty="0">
                <a:effectLst>
                  <a:outerShdw blurRad="38100" dist="38100" dir="2700000" algn="tl">
                    <a:srgbClr val="000000"/>
                  </a:outerShdw>
                </a:effectLst>
              </a:rPr>
              <a:t> A: if A then false else true</a:t>
            </a:r>
          </a:p>
          <a:p>
            <a:pPr algn="just">
              <a:lnSpc>
                <a:spcPct val="90000"/>
              </a:lnSpc>
              <a:buClr>
                <a:schemeClr val="hlink"/>
              </a:buClr>
              <a:buSzPct val="80000"/>
            </a:pPr>
            <a:r>
              <a:rPr lang="en-US" altLang="zh-CN" sz="2000" dirty="0">
                <a:effectLst>
                  <a:outerShdw blurRad="38100" dist="38100" dir="2700000" algn="tl">
                    <a:srgbClr val="000000"/>
                  </a:outerShdw>
                </a:effectLst>
              </a:rPr>
              <a:t>  </a:t>
            </a:r>
            <a:r>
              <a:rPr lang="zh-CN" altLang="en-US" sz="2000" dirty="0">
                <a:effectLst>
                  <a:outerShdw blurRad="38100" dist="38100" dir="2700000" algn="tl">
                    <a:srgbClr val="000000"/>
                  </a:outerShdw>
                </a:effectLst>
              </a:rPr>
              <a:t>用这种方式实现控制语句的布尔表达式尤其方便。对应上述两种</a:t>
            </a:r>
          </a:p>
          <a:p>
            <a:pPr algn="just">
              <a:lnSpc>
                <a:spcPct val="90000"/>
              </a:lnSpc>
              <a:buClr>
                <a:schemeClr val="hlink"/>
              </a:buClr>
              <a:buSzPct val="80000"/>
            </a:pPr>
            <a:r>
              <a:rPr lang="zh-CN" altLang="en-US" sz="2000" dirty="0">
                <a:effectLst>
                  <a:outerShdw blurRad="38100" dist="38100" dir="2700000" algn="tl">
                    <a:srgbClr val="000000"/>
                  </a:outerShdw>
                </a:effectLst>
              </a:rPr>
              <a:t>  计算方法，其布尔表达式有两种不同的翻译方法。</a:t>
            </a:r>
            <a:endParaRPr kumimoji="1" lang="zh-CN" altLang="en-US" sz="2000" dirty="0">
              <a:effectLst>
                <a:outerShdw blurRad="38100" dist="38100" dir="2700000" algn="tl">
                  <a:srgbClr val="000000"/>
                </a:outerShdw>
              </a:effectLst>
            </a:endParaRPr>
          </a:p>
        </p:txBody>
      </p:sp>
    </p:spTree>
    <p:extLst>
      <p:ext uri="{BB962C8B-B14F-4D97-AF65-F5344CB8AC3E}">
        <p14:creationId xmlns:p14="http://schemas.microsoft.com/office/powerpoint/2010/main" val="32890323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86434"/>
                                        </p:tgtEl>
                                        <p:attrNameLst>
                                          <p:attrName>style.visibility</p:attrName>
                                        </p:attrNameLst>
                                      </p:cBhvr>
                                      <p:to>
                                        <p:strVal val="visible"/>
                                      </p:to>
                                    </p:set>
                                    <p:anim calcmode="lin" valueType="num">
                                      <p:cBhvr additive="base">
                                        <p:cTn id="7" dur="500" fill="hold"/>
                                        <p:tgtEl>
                                          <p:spTgt spid="786434"/>
                                        </p:tgtEl>
                                        <p:attrNameLst>
                                          <p:attrName>ppt_x</p:attrName>
                                        </p:attrNameLst>
                                      </p:cBhvr>
                                      <p:tavLst>
                                        <p:tav tm="0">
                                          <p:val>
                                            <p:strVal val="0-#ppt_w/2"/>
                                          </p:val>
                                        </p:tav>
                                        <p:tav tm="100000">
                                          <p:val>
                                            <p:strVal val="#ppt_x"/>
                                          </p:val>
                                        </p:tav>
                                      </p:tavLst>
                                    </p:anim>
                                    <p:anim calcmode="lin" valueType="num">
                                      <p:cBhvr additive="base">
                                        <p:cTn id="8" dur="500" fill="hold"/>
                                        <p:tgtEl>
                                          <p:spTgt spid="7864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6434" grpId="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1"/>
          </p:nvPr>
        </p:nvSpPr>
        <p:spPr/>
        <p:txBody>
          <a:bodyPr/>
          <a:lstStyle/>
          <a:p>
            <a:pPr>
              <a:defRPr/>
            </a:pPr>
            <a:fld id="{E2DB72F4-B281-43A8-966F-509EB3388AD1}" type="slidenum">
              <a:rPr lang="zh-CN" altLang="en-US" smtClean="0"/>
              <a:pPr>
                <a:defRPr/>
              </a:pPr>
              <a:t>7</a:t>
            </a:fld>
            <a:endParaRPr lang="en-US" altLang="zh-CN"/>
          </a:p>
        </p:txBody>
      </p:sp>
      <p:pic>
        <p:nvPicPr>
          <p:cNvPr id="6" name="图片 5"/>
          <p:cNvPicPr>
            <a:picLocks noChangeAspect="1"/>
          </p:cNvPicPr>
          <p:nvPr/>
        </p:nvPicPr>
        <p:blipFill>
          <a:blip r:embed="rId2"/>
          <a:stretch>
            <a:fillRect/>
          </a:stretch>
        </p:blipFill>
        <p:spPr>
          <a:xfrm>
            <a:off x="761551" y="590309"/>
            <a:ext cx="6380029" cy="4408042"/>
          </a:xfrm>
          <a:prstGeom prst="rect">
            <a:avLst/>
          </a:prstGeom>
        </p:spPr>
      </p:pic>
      <p:sp>
        <p:nvSpPr>
          <p:cNvPr id="7" name="Text Box 3"/>
          <p:cNvSpPr txBox="1">
            <a:spLocks noChangeArrowheads="1"/>
          </p:cNvSpPr>
          <p:nvPr/>
        </p:nvSpPr>
        <p:spPr bwMode="auto">
          <a:xfrm>
            <a:off x="8368717" y="11862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dirty="0" smtClean="0">
                <a:effectLst>
                  <a:outerShdw blurRad="38100" dist="38100" dir="2700000" algn="tl">
                    <a:srgbClr val="000000"/>
                  </a:outerShdw>
                </a:effectLst>
                <a:latin typeface="Arial" panose="020B0604020202020204" pitchFamily="34" charset="0"/>
              </a:rPr>
              <a:t>T</a:t>
            </a:r>
            <a:endParaRPr lang="en-US" altLang="zh-CN" sz="2000" dirty="0">
              <a:effectLst>
                <a:outerShdw blurRad="38100" dist="38100" dir="2700000" algn="tl">
                  <a:srgbClr val="000000"/>
                </a:outerShdw>
              </a:effectLst>
              <a:latin typeface="Arial" panose="020B0604020202020204" pitchFamily="34" charset="0"/>
            </a:endParaRPr>
          </a:p>
        </p:txBody>
      </p:sp>
      <p:sp>
        <p:nvSpPr>
          <p:cNvPr id="8" name="Text Box 4"/>
          <p:cNvSpPr txBox="1">
            <a:spLocks noChangeArrowheads="1"/>
          </p:cNvSpPr>
          <p:nvPr/>
        </p:nvSpPr>
        <p:spPr bwMode="auto">
          <a:xfrm>
            <a:off x="8368717" y="1906951"/>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dirty="0" smtClean="0">
                <a:effectLst>
                  <a:outerShdw blurRad="38100" dist="38100" dir="2700000" algn="tl">
                    <a:srgbClr val="000000"/>
                  </a:outerShdw>
                </a:effectLst>
                <a:latin typeface="Arial" panose="020B0604020202020204" pitchFamily="34" charset="0"/>
              </a:rPr>
              <a:t>D</a:t>
            </a:r>
            <a:endParaRPr lang="en-US" altLang="zh-CN" sz="2000" dirty="0">
              <a:effectLst>
                <a:outerShdw blurRad="38100" dist="38100" dir="2700000" algn="tl">
                  <a:srgbClr val="000000"/>
                </a:outerShdw>
              </a:effectLst>
              <a:latin typeface="Arial" panose="020B0604020202020204" pitchFamily="34" charset="0"/>
            </a:endParaRPr>
          </a:p>
        </p:txBody>
      </p:sp>
      <p:sp>
        <p:nvSpPr>
          <p:cNvPr id="9" name="Line 5"/>
          <p:cNvSpPr>
            <a:spLocks noChangeShapeType="1"/>
          </p:cNvSpPr>
          <p:nvPr/>
        </p:nvSpPr>
        <p:spPr bwMode="auto">
          <a:xfrm>
            <a:off x="8656054" y="1583100"/>
            <a:ext cx="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10" name="Line 6"/>
          <p:cNvSpPr>
            <a:spLocks noChangeShapeType="1"/>
          </p:cNvSpPr>
          <p:nvPr/>
        </p:nvSpPr>
        <p:spPr bwMode="auto">
          <a:xfrm flipH="1">
            <a:off x="7432092" y="1511662"/>
            <a:ext cx="936625" cy="3619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11" name="Line 7"/>
          <p:cNvSpPr>
            <a:spLocks noChangeShapeType="1"/>
          </p:cNvSpPr>
          <p:nvPr/>
        </p:nvSpPr>
        <p:spPr bwMode="auto">
          <a:xfrm>
            <a:off x="8871954" y="1511663"/>
            <a:ext cx="107950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12" name="Text Box 8"/>
          <p:cNvSpPr txBox="1">
            <a:spLocks noChangeArrowheads="1"/>
          </p:cNvSpPr>
          <p:nvPr/>
        </p:nvSpPr>
        <p:spPr bwMode="auto">
          <a:xfrm>
            <a:off x="7143167" y="18720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dirty="0" smtClean="0">
                <a:effectLst>
                  <a:outerShdw blurRad="38100" dist="38100" dir="2700000" algn="tl">
                    <a:srgbClr val="000000"/>
                  </a:outerShdw>
                </a:effectLst>
                <a:latin typeface="Arial" panose="020B0604020202020204" pitchFamily="34" charset="0"/>
              </a:rPr>
              <a:t>a</a:t>
            </a:r>
            <a:endParaRPr lang="en-US" altLang="zh-CN" sz="2000" dirty="0">
              <a:effectLst>
                <a:outerShdw blurRad="38100" dist="38100" dir="2700000" algn="tl">
                  <a:srgbClr val="000000"/>
                </a:outerShdw>
              </a:effectLst>
              <a:latin typeface="Arial" panose="020B0604020202020204" pitchFamily="34" charset="0"/>
            </a:endParaRPr>
          </a:p>
        </p:txBody>
      </p:sp>
      <p:sp>
        <p:nvSpPr>
          <p:cNvPr id="13" name="Text Box 9"/>
          <p:cNvSpPr txBox="1">
            <a:spLocks noChangeArrowheads="1"/>
          </p:cNvSpPr>
          <p:nvPr/>
        </p:nvSpPr>
        <p:spPr bwMode="auto">
          <a:xfrm>
            <a:off x="9735555" y="1872026"/>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dirty="0" smtClean="0">
                <a:effectLst>
                  <a:outerShdw blurRad="38100" dist="38100" dir="2700000" algn="tl">
                    <a:srgbClr val="000000"/>
                  </a:outerShdw>
                </a:effectLst>
                <a:latin typeface="Arial" panose="020B0604020202020204" pitchFamily="34" charset="0"/>
              </a:rPr>
              <a:t>a</a:t>
            </a:r>
            <a:endParaRPr lang="en-US" altLang="zh-CN" sz="2000" dirty="0">
              <a:effectLst>
                <a:outerShdw blurRad="38100" dist="38100" dir="2700000" algn="tl">
                  <a:srgbClr val="000000"/>
                </a:outerShdw>
              </a:effectLst>
              <a:latin typeface="Arial" panose="020B0604020202020204" pitchFamily="34" charset="0"/>
            </a:endParaRPr>
          </a:p>
        </p:txBody>
      </p:sp>
      <p:sp>
        <p:nvSpPr>
          <p:cNvPr id="14" name="Text Box 10"/>
          <p:cNvSpPr txBox="1">
            <a:spLocks noChangeArrowheads="1"/>
          </p:cNvSpPr>
          <p:nvPr/>
        </p:nvSpPr>
        <p:spPr bwMode="auto">
          <a:xfrm>
            <a:off x="9735555" y="2592751"/>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dirty="0" smtClean="0">
                <a:effectLst>
                  <a:outerShdw blurRad="38100" dist="38100" dir="2700000" algn="tl">
                    <a:srgbClr val="000000"/>
                  </a:outerShdw>
                </a:effectLst>
                <a:latin typeface="Arial" panose="020B0604020202020204" pitchFamily="34" charset="0"/>
              </a:rPr>
              <a:t>)</a:t>
            </a:r>
            <a:endParaRPr lang="en-US" altLang="zh-CN" sz="2000" dirty="0">
              <a:effectLst>
                <a:outerShdw blurRad="38100" dist="38100" dir="2700000" algn="tl">
                  <a:srgbClr val="000000"/>
                </a:outerShdw>
              </a:effectLst>
              <a:latin typeface="Arial" panose="020B0604020202020204" pitchFamily="34" charset="0"/>
            </a:endParaRPr>
          </a:p>
        </p:txBody>
      </p:sp>
      <p:sp>
        <p:nvSpPr>
          <p:cNvPr id="15" name="Line 11"/>
          <p:cNvSpPr>
            <a:spLocks noChangeShapeType="1"/>
          </p:cNvSpPr>
          <p:nvPr/>
        </p:nvSpPr>
        <p:spPr bwMode="auto">
          <a:xfrm>
            <a:off x="8656054" y="2232389"/>
            <a:ext cx="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16" name="Line 12"/>
          <p:cNvSpPr>
            <a:spLocks noChangeShapeType="1"/>
          </p:cNvSpPr>
          <p:nvPr/>
        </p:nvSpPr>
        <p:spPr bwMode="auto">
          <a:xfrm flipH="1">
            <a:off x="7516439" y="2156190"/>
            <a:ext cx="936625" cy="36195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17" name="Line 13"/>
          <p:cNvSpPr>
            <a:spLocks noChangeShapeType="1"/>
          </p:cNvSpPr>
          <p:nvPr/>
        </p:nvSpPr>
        <p:spPr bwMode="auto">
          <a:xfrm>
            <a:off x="8728657" y="2088719"/>
            <a:ext cx="1079500" cy="360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18" name="Text Box 14"/>
          <p:cNvSpPr txBox="1">
            <a:spLocks noChangeArrowheads="1"/>
          </p:cNvSpPr>
          <p:nvPr/>
        </p:nvSpPr>
        <p:spPr bwMode="auto">
          <a:xfrm>
            <a:off x="8510005" y="2557826"/>
            <a:ext cx="50482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dirty="0" smtClean="0">
                <a:effectLst>
                  <a:outerShdw blurRad="38100" dist="38100" dir="2700000" algn="tl">
                    <a:srgbClr val="000000"/>
                  </a:outerShdw>
                </a:effectLst>
                <a:latin typeface="Arial" panose="020B0604020202020204" pitchFamily="34" charset="0"/>
              </a:rPr>
              <a:t>A</a:t>
            </a:r>
            <a:endParaRPr lang="en-US" altLang="zh-CN" sz="2000" dirty="0">
              <a:effectLst>
                <a:outerShdw blurRad="38100" dist="38100" dir="2700000" algn="tl">
                  <a:srgbClr val="000000"/>
                </a:outerShdw>
              </a:effectLst>
              <a:latin typeface="Arial" panose="020B0604020202020204" pitchFamily="34" charset="0"/>
            </a:endParaRPr>
          </a:p>
        </p:txBody>
      </p:sp>
      <p:sp>
        <p:nvSpPr>
          <p:cNvPr id="19" name="Text Box 15"/>
          <p:cNvSpPr txBox="1">
            <a:spLocks noChangeArrowheads="1"/>
          </p:cNvSpPr>
          <p:nvPr/>
        </p:nvSpPr>
        <p:spPr bwMode="auto">
          <a:xfrm>
            <a:off x="7211429" y="2518140"/>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dirty="0" smtClean="0">
                <a:effectLst>
                  <a:outerShdw blurRad="38100" dist="38100" dir="2700000" algn="tl">
                    <a:srgbClr val="000000"/>
                  </a:outerShdw>
                </a:effectLst>
                <a:latin typeface="Arial" panose="020B0604020202020204" pitchFamily="34" charset="0"/>
              </a:rPr>
              <a:t>(</a:t>
            </a:r>
            <a:endParaRPr lang="en-US" altLang="zh-CN" sz="2000" dirty="0">
              <a:effectLst>
                <a:outerShdw blurRad="38100" dist="38100" dir="2700000" algn="tl">
                  <a:srgbClr val="000000"/>
                </a:outerShdw>
              </a:effectLst>
              <a:latin typeface="Arial" panose="020B0604020202020204" pitchFamily="34" charset="0"/>
            </a:endParaRPr>
          </a:p>
        </p:txBody>
      </p:sp>
      <p:sp>
        <p:nvSpPr>
          <p:cNvPr id="22" name="Text Box 18"/>
          <p:cNvSpPr txBox="1">
            <a:spLocks noChangeArrowheads="1"/>
          </p:cNvSpPr>
          <p:nvPr/>
        </p:nvSpPr>
        <p:spPr bwMode="auto">
          <a:xfrm>
            <a:off x="8143353" y="3160213"/>
            <a:ext cx="50482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dirty="0" smtClean="0">
                <a:effectLst>
                  <a:outerShdw blurRad="38100" dist="38100" dir="2700000" algn="tl">
                    <a:srgbClr val="000000"/>
                  </a:outerShdw>
                </a:effectLst>
                <a:latin typeface="Arial" panose="020B0604020202020204" pitchFamily="34" charset="0"/>
              </a:rPr>
              <a:t>D</a:t>
            </a:r>
            <a:endParaRPr lang="en-US" altLang="zh-CN" sz="2000" dirty="0">
              <a:effectLst>
                <a:outerShdw blurRad="38100" dist="38100" dir="2700000" algn="tl">
                  <a:srgbClr val="000000"/>
                </a:outerShdw>
              </a:effectLst>
              <a:latin typeface="Arial" panose="020B0604020202020204" pitchFamily="34" charset="0"/>
            </a:endParaRPr>
          </a:p>
        </p:txBody>
      </p:sp>
      <p:sp>
        <p:nvSpPr>
          <p:cNvPr id="23" name="Line 19"/>
          <p:cNvSpPr>
            <a:spLocks noChangeShapeType="1"/>
          </p:cNvSpPr>
          <p:nvPr/>
        </p:nvSpPr>
        <p:spPr bwMode="auto">
          <a:xfrm flipH="1">
            <a:off x="8453064" y="2841989"/>
            <a:ext cx="202990" cy="3603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24" name="Text Box 20"/>
          <p:cNvSpPr txBox="1">
            <a:spLocks noChangeArrowheads="1"/>
          </p:cNvSpPr>
          <p:nvPr/>
        </p:nvSpPr>
        <p:spPr bwMode="auto">
          <a:xfrm>
            <a:off x="9071770" y="3106655"/>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dirty="0" smtClean="0">
                <a:effectLst>
                  <a:outerShdw blurRad="38100" dist="38100" dir="2700000" algn="tl">
                    <a:srgbClr val="000000"/>
                  </a:outerShdw>
                </a:effectLst>
                <a:latin typeface="Arial" panose="020B0604020202020204" pitchFamily="34" charset="0"/>
              </a:rPr>
              <a:t>d</a:t>
            </a:r>
            <a:endParaRPr lang="en-US" altLang="zh-CN" sz="2000" dirty="0">
              <a:effectLst>
                <a:outerShdw blurRad="38100" dist="38100" dir="2700000" algn="tl">
                  <a:srgbClr val="000000"/>
                </a:outerShdw>
              </a:effectLst>
              <a:latin typeface="Arial" panose="020B0604020202020204" pitchFamily="34" charset="0"/>
            </a:endParaRPr>
          </a:p>
        </p:txBody>
      </p:sp>
      <p:sp>
        <p:nvSpPr>
          <p:cNvPr id="25" name="Line 21"/>
          <p:cNvSpPr>
            <a:spLocks noChangeShapeType="1"/>
          </p:cNvSpPr>
          <p:nvPr/>
        </p:nvSpPr>
        <p:spPr bwMode="auto">
          <a:xfrm>
            <a:off x="8917572" y="2848925"/>
            <a:ext cx="308397" cy="24441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26" name="Line 21"/>
          <p:cNvSpPr>
            <a:spLocks noChangeShapeType="1"/>
          </p:cNvSpPr>
          <p:nvPr/>
        </p:nvSpPr>
        <p:spPr bwMode="auto">
          <a:xfrm>
            <a:off x="8339782" y="3560323"/>
            <a:ext cx="28935" cy="202277"/>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27" name="Text Box 20"/>
          <p:cNvSpPr txBox="1">
            <a:spLocks noChangeArrowheads="1"/>
          </p:cNvSpPr>
          <p:nvPr/>
        </p:nvSpPr>
        <p:spPr bwMode="auto">
          <a:xfrm>
            <a:off x="8087369" y="3781415"/>
            <a:ext cx="5048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dirty="0" smtClean="0">
                <a:effectLst>
                  <a:outerShdw blurRad="38100" dist="38100" dir="2700000" algn="tl">
                    <a:srgbClr val="000000"/>
                  </a:outerShdw>
                </a:effectLst>
                <a:latin typeface="Arial" panose="020B0604020202020204" pitchFamily="34" charset="0"/>
              </a:rPr>
              <a:t>d</a:t>
            </a:r>
            <a:endParaRPr lang="en-US" altLang="zh-CN" sz="2000" dirty="0">
              <a:effectLst>
                <a:outerShdw blurRad="38100" dist="38100" dir="2700000" algn="tl">
                  <a:srgbClr val="000000"/>
                </a:outerShdw>
              </a:effectLst>
              <a:latin typeface="Arial" panose="020B0604020202020204" pitchFamily="34" charset="0"/>
            </a:endParaRPr>
          </a:p>
        </p:txBody>
      </p:sp>
      <p:sp>
        <p:nvSpPr>
          <p:cNvPr id="28" name="矩形 27"/>
          <p:cNvSpPr/>
          <p:nvPr/>
        </p:nvSpPr>
        <p:spPr>
          <a:xfrm>
            <a:off x="903564" y="5443921"/>
            <a:ext cx="9336815" cy="369332"/>
          </a:xfrm>
          <a:prstGeom prst="rect">
            <a:avLst/>
          </a:prstGeom>
        </p:spPr>
        <p:txBody>
          <a:bodyPr wrap="square">
            <a:spAutoFit/>
          </a:bodyPr>
          <a:lstStyle/>
          <a:p>
            <a:pPr>
              <a:spcBef>
                <a:spcPct val="0"/>
              </a:spcBef>
              <a:buFontTx/>
              <a:buNone/>
            </a:pPr>
            <a:r>
              <a:rPr kumimoji="1" lang="zh-CN" altLang="en-US" b="1" dirty="0">
                <a:solidFill>
                  <a:srgbClr val="C00000"/>
                </a:solidFill>
                <a:latin typeface="Times New Roman" panose="02020603050405020304" pitchFamily="18" charset="0"/>
              </a:rPr>
              <a:t>在自顶向下语法分析过程中，可以嵌入语义动作，即调用对应的语义子程序。</a:t>
            </a:r>
          </a:p>
        </p:txBody>
      </p:sp>
    </p:spTree>
    <p:extLst>
      <p:ext uri="{BB962C8B-B14F-4D97-AF65-F5344CB8AC3E}">
        <p14:creationId xmlns:p14="http://schemas.microsoft.com/office/powerpoint/2010/main" val="301903095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82" name="Text Box 2"/>
          <p:cNvSpPr txBox="1">
            <a:spLocks noChangeArrowheads="1"/>
          </p:cNvSpPr>
          <p:nvPr/>
        </p:nvSpPr>
        <p:spPr bwMode="auto">
          <a:xfrm>
            <a:off x="2135189" y="1052513"/>
            <a:ext cx="7788275" cy="3689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3600" dirty="0">
                <a:solidFill>
                  <a:srgbClr val="FF3399"/>
                </a:solidFill>
                <a:effectLst>
                  <a:outerShdw blurRad="38100" dist="38100" dir="2700000" algn="tl">
                    <a:srgbClr val="000000"/>
                  </a:outerShdw>
                </a:effectLst>
              </a:rPr>
              <a:t>§5.3  </a:t>
            </a:r>
            <a:r>
              <a:rPr kumimoji="1" lang="zh-CN" altLang="en-US" sz="3600" dirty="0">
                <a:solidFill>
                  <a:srgbClr val="FF3399"/>
                </a:solidFill>
                <a:effectLst>
                  <a:outerShdw blurRad="38100" dist="38100" dir="2700000" algn="tl">
                    <a:srgbClr val="000000"/>
                  </a:outerShdw>
                </a:effectLst>
              </a:rPr>
              <a:t>自底向上语法制导翻译</a:t>
            </a:r>
            <a:endParaRPr kumimoji="1" lang="zh-CN" altLang="en-US" sz="3600" dirty="0">
              <a:effectLst>
                <a:outerShdw blurRad="38100" dist="38100" dir="2700000" algn="tl">
                  <a:srgbClr val="000000"/>
                </a:outerShdw>
              </a:effectLst>
            </a:endParaRPr>
          </a:p>
          <a:p>
            <a:pPr>
              <a:spcBef>
                <a:spcPct val="0"/>
              </a:spcBef>
              <a:buFontTx/>
              <a:buNone/>
            </a:pPr>
            <a:r>
              <a:rPr kumimoji="1" lang="zh-CN" altLang="en-US" sz="2000" dirty="0">
                <a:solidFill>
                  <a:srgbClr val="FFFF00"/>
                </a:solidFill>
                <a:effectLst>
                  <a:outerShdw blurRad="38100" dist="38100" dir="2700000" algn="tl">
                    <a:srgbClr val="000000"/>
                  </a:outerShdw>
                </a:effectLst>
              </a:rPr>
              <a:t>  </a:t>
            </a:r>
            <a:r>
              <a:rPr kumimoji="1" lang="zh-CN" altLang="en-US" sz="3200" dirty="0">
                <a:solidFill>
                  <a:srgbClr val="C00000"/>
                </a:solidFill>
                <a:effectLst>
                  <a:outerShdw blurRad="38100" dist="38100" dir="2700000" algn="tl">
                    <a:srgbClr val="000000"/>
                  </a:outerShdw>
                </a:effectLst>
              </a:rPr>
              <a:t>二、布尔表达式的翻译</a:t>
            </a:r>
          </a:p>
          <a:p>
            <a:pPr>
              <a:spcBef>
                <a:spcPct val="0"/>
              </a:spcBef>
              <a:buFontTx/>
              <a:buNone/>
            </a:pPr>
            <a:r>
              <a:rPr kumimoji="1" lang="zh-CN" altLang="en-US" sz="2400" dirty="0">
                <a:solidFill>
                  <a:srgbClr val="C00000"/>
                </a:solidFill>
                <a:effectLst>
                  <a:outerShdw blurRad="38100" dist="38100" dir="2700000" algn="tl">
                    <a:srgbClr val="000000"/>
                  </a:outerShdw>
                </a:effectLst>
              </a:rPr>
              <a:t>    </a:t>
            </a:r>
            <a:r>
              <a:rPr kumimoji="1" lang="en-US" altLang="zh-CN" sz="2800" dirty="0">
                <a:solidFill>
                  <a:srgbClr val="C00000"/>
                </a:solidFill>
                <a:effectLst>
                  <a:outerShdw blurRad="38100" dist="38100" dir="2700000" algn="tl">
                    <a:srgbClr val="000000"/>
                  </a:outerShdw>
                </a:effectLst>
              </a:rPr>
              <a:t>2.</a:t>
            </a:r>
            <a:r>
              <a:rPr kumimoji="1" lang="zh-CN" altLang="en-US" sz="2800" dirty="0">
                <a:solidFill>
                  <a:srgbClr val="C00000"/>
                </a:solidFill>
                <a:effectLst>
                  <a:outerShdw blurRad="38100" dist="38100" dir="2700000" algn="tl">
                    <a:srgbClr val="000000"/>
                  </a:outerShdw>
                </a:effectLst>
              </a:rPr>
              <a:t>布尔表达式的翻译方法</a:t>
            </a:r>
          </a:p>
          <a:p>
            <a:pPr>
              <a:spcBef>
                <a:spcPct val="0"/>
              </a:spcBef>
              <a:buFontTx/>
              <a:buNone/>
            </a:pPr>
            <a:r>
              <a:rPr kumimoji="1" lang="zh-CN" altLang="en-US" sz="2000" dirty="0">
                <a:effectLst>
                  <a:outerShdw blurRad="38100" dist="38100" dir="2700000" algn="tl">
                    <a:srgbClr val="000000"/>
                  </a:outerShdw>
                </a:effectLst>
              </a:rPr>
              <a:t> </a:t>
            </a:r>
          </a:p>
          <a:p>
            <a:pPr>
              <a:spcBef>
                <a:spcPct val="0"/>
              </a:spcBef>
              <a:buFontTx/>
              <a:buNone/>
            </a:pPr>
            <a:r>
              <a:rPr kumimoji="1" lang="zh-CN" altLang="en-US" sz="2000" dirty="0">
                <a:solidFill>
                  <a:srgbClr val="FF3399"/>
                </a:solidFill>
                <a:effectLst>
                  <a:outerShdw blurRad="38100" dist="38100" dir="2700000" algn="tl">
                    <a:srgbClr val="000000"/>
                  </a:outerShdw>
                </a:effectLst>
              </a:rPr>
              <a:t>（</a:t>
            </a:r>
            <a:r>
              <a:rPr kumimoji="1" lang="en-US" altLang="zh-CN" sz="2000" dirty="0">
                <a:solidFill>
                  <a:srgbClr val="FF3399"/>
                </a:solidFill>
                <a:effectLst>
                  <a:outerShdw blurRad="38100" dist="38100" dir="2700000" algn="tl">
                    <a:srgbClr val="000000"/>
                  </a:outerShdw>
                </a:effectLst>
              </a:rPr>
              <a:t>1</a:t>
            </a:r>
            <a:r>
              <a:rPr kumimoji="1" lang="zh-CN" altLang="en-US" sz="2000" dirty="0">
                <a:solidFill>
                  <a:srgbClr val="FF3399"/>
                </a:solidFill>
                <a:effectLst>
                  <a:outerShdw blurRad="38100" dist="38100" dir="2700000" algn="tl">
                    <a:srgbClr val="000000"/>
                  </a:outerShdw>
                </a:effectLst>
              </a:rPr>
              <a:t>）</a:t>
            </a:r>
            <a:r>
              <a:rPr kumimoji="1" lang="zh-CN" altLang="en-US" sz="2000" dirty="0">
                <a:effectLst>
                  <a:outerShdw blurRad="38100" dist="38100" dir="2700000" algn="tl">
                    <a:srgbClr val="000000"/>
                  </a:outerShdw>
                </a:effectLst>
              </a:rPr>
              <a:t>如同翻译算术表达式一样，用于求值</a:t>
            </a:r>
          </a:p>
          <a:p>
            <a:pPr>
              <a:spcBef>
                <a:spcPct val="0"/>
              </a:spcBef>
              <a:buFontTx/>
              <a:buNone/>
            </a:pPr>
            <a:r>
              <a:rPr kumimoji="1" lang="zh-CN" altLang="en-US" sz="2000" dirty="0">
                <a:effectLst>
                  <a:outerShdw blurRad="38100" dist="38100" dir="2700000" algn="tl">
                    <a:srgbClr val="000000"/>
                  </a:outerShdw>
                </a:effectLst>
              </a:rPr>
              <a:t>       例如， </a:t>
            </a:r>
            <a:r>
              <a:rPr kumimoji="1" lang="zh-CN" altLang="en-US" sz="2000" dirty="0">
                <a:effectLst>
                  <a:outerShdw blurRad="38100" dist="38100" dir="2700000" algn="tl">
                    <a:srgbClr val="000000"/>
                  </a:outerShdw>
                </a:effectLst>
                <a:cs typeface="Courier New" panose="02070309020205020404" pitchFamily="49" charset="0"/>
              </a:rPr>
              <a:t>布尔表达式</a:t>
            </a:r>
            <a:r>
              <a:rPr kumimoji="1" lang="zh-CN" altLang="en-US" sz="2000" dirty="0">
                <a:effectLst>
                  <a:outerShdw blurRad="38100" dist="38100" dir="2700000" algn="tl">
                    <a:srgbClr val="000000"/>
                  </a:outerShdw>
                </a:effectLst>
                <a:sym typeface="Symbol" panose="05050102010706020507" pitchFamily="18" charset="2"/>
              </a:rPr>
              <a:t></a:t>
            </a:r>
            <a:r>
              <a:rPr kumimoji="1" lang="zh-CN" altLang="en-US" sz="2000" dirty="0">
                <a:effectLst>
                  <a:outerShdw blurRad="38100" dist="38100" dir="2700000" algn="tl">
                    <a:srgbClr val="000000"/>
                  </a:outerShdw>
                </a:effectLst>
                <a:cs typeface="Courier New" panose="02070309020205020404" pitchFamily="49" charset="0"/>
              </a:rPr>
              <a:t> </a:t>
            </a:r>
            <a:r>
              <a:rPr kumimoji="1" lang="en-US" altLang="zh-CN" sz="2000" dirty="0">
                <a:effectLst>
                  <a:outerShdw blurRad="38100" dist="38100" dir="2700000" algn="tl">
                    <a:srgbClr val="000000"/>
                  </a:outerShdw>
                </a:effectLst>
                <a:cs typeface="Courier New" panose="02070309020205020404" pitchFamily="49" charset="0"/>
              </a:rPr>
              <a:t>a∧(</a:t>
            </a:r>
            <a:r>
              <a:rPr kumimoji="1" lang="en-US" altLang="zh-CN" sz="2000" dirty="0" err="1">
                <a:effectLst>
                  <a:outerShdw blurRad="38100" dist="38100" dir="2700000" algn="tl">
                    <a:srgbClr val="000000"/>
                  </a:outerShdw>
                </a:effectLst>
                <a:cs typeface="Courier New" panose="02070309020205020404" pitchFamily="49" charset="0"/>
              </a:rPr>
              <a:t>b∨c</a:t>
            </a:r>
            <a:r>
              <a:rPr kumimoji="1" lang="en-US" altLang="zh-CN" sz="2000" dirty="0">
                <a:effectLst>
                  <a:outerShdw blurRad="38100" dist="38100" dir="2700000" algn="tl">
                    <a:srgbClr val="000000"/>
                  </a:outerShdw>
                </a:effectLst>
                <a:cs typeface="Courier New" panose="02070309020205020404" pitchFamily="49" charset="0"/>
              </a:rPr>
              <a:t>=d)</a:t>
            </a:r>
            <a:r>
              <a:rPr kumimoji="1" lang="zh-CN" altLang="en-US" sz="2000" dirty="0">
                <a:effectLst>
                  <a:outerShdw blurRad="38100" dist="38100" dir="2700000" algn="tl">
                    <a:srgbClr val="000000"/>
                  </a:outerShdw>
                </a:effectLst>
                <a:cs typeface="Courier New" panose="02070309020205020404" pitchFamily="49" charset="0"/>
              </a:rPr>
              <a:t>将被翻译成如下四元式：</a:t>
            </a:r>
          </a:p>
          <a:p>
            <a:pPr>
              <a:spcBef>
                <a:spcPct val="0"/>
              </a:spcBef>
              <a:buFontTx/>
              <a:buNone/>
            </a:pPr>
            <a:r>
              <a:rPr kumimoji="1" lang="zh-CN" altLang="en-US" sz="2000" dirty="0">
                <a:effectLst>
                  <a:outerShdw blurRad="38100" dist="38100" dir="2700000" algn="tl">
                    <a:srgbClr val="000000"/>
                  </a:outerShdw>
                </a:effectLst>
                <a:cs typeface="Courier New" panose="02070309020205020404" pitchFamily="49" charset="0"/>
              </a:rPr>
              <a:t>     </a:t>
            </a:r>
            <a:r>
              <a:rPr kumimoji="1" lang="en-US" altLang="zh-CN" sz="2000" dirty="0">
                <a:effectLst>
                  <a:outerShdw blurRad="38100" dist="38100" dir="2700000" algn="tl">
                    <a:srgbClr val="000000"/>
                  </a:outerShdw>
                </a:effectLst>
                <a:cs typeface="Courier New" panose="02070309020205020404" pitchFamily="49" charset="0"/>
              </a:rPr>
              <a:t>1) (</a:t>
            </a:r>
            <a:r>
              <a:rPr kumimoji="1" lang="en-US" altLang="zh-CN" sz="2000" dirty="0">
                <a:effectLst>
                  <a:outerShdw blurRad="38100" dist="38100" dir="2700000" algn="tl">
                    <a:srgbClr val="000000"/>
                  </a:outerShdw>
                </a:effectLst>
                <a:sym typeface="Symbol" panose="05050102010706020507" pitchFamily="18" charset="2"/>
              </a:rPr>
              <a:t></a:t>
            </a:r>
            <a:r>
              <a:rPr kumimoji="1" lang="en-US" altLang="zh-CN" sz="2000" dirty="0">
                <a:effectLst>
                  <a:outerShdw blurRad="38100" dist="38100" dir="2700000" algn="tl">
                    <a:srgbClr val="000000"/>
                  </a:outerShdw>
                </a:effectLst>
                <a:cs typeface="Courier New" panose="02070309020205020404" pitchFamily="49" charset="0"/>
              </a:rPr>
              <a:t> ,a,-,T</a:t>
            </a:r>
            <a:r>
              <a:rPr kumimoji="1" lang="en-US" altLang="zh-CN" sz="2000" baseline="-25000" dirty="0">
                <a:effectLst>
                  <a:outerShdw blurRad="38100" dist="38100" dir="2700000" algn="tl">
                    <a:srgbClr val="000000"/>
                  </a:outerShdw>
                </a:effectLst>
                <a:cs typeface="Courier New" panose="02070309020205020404" pitchFamily="49" charset="0"/>
              </a:rPr>
              <a:t>1</a:t>
            </a:r>
            <a:r>
              <a:rPr kumimoji="1" lang="en-US" altLang="zh-CN" sz="2000" dirty="0">
                <a:effectLst>
                  <a:outerShdw blurRad="38100" dist="38100" dir="2700000" algn="tl">
                    <a:srgbClr val="000000"/>
                  </a:outerShdw>
                </a:effectLst>
                <a:cs typeface="Courier New" panose="02070309020205020404" pitchFamily="49" charset="0"/>
              </a:rPr>
              <a:t>)</a:t>
            </a:r>
          </a:p>
          <a:p>
            <a:pPr>
              <a:spcBef>
                <a:spcPct val="0"/>
              </a:spcBef>
              <a:buFontTx/>
              <a:buNone/>
            </a:pPr>
            <a:r>
              <a:rPr kumimoji="1" lang="en-US" altLang="zh-CN" sz="2000" dirty="0">
                <a:effectLst>
                  <a:outerShdw blurRad="38100" dist="38100" dir="2700000" algn="tl">
                    <a:srgbClr val="000000"/>
                  </a:outerShdw>
                </a:effectLst>
                <a:cs typeface="Courier New" panose="02070309020205020404" pitchFamily="49" charset="0"/>
              </a:rPr>
              <a:t>     2) (=,c,d,T</a:t>
            </a:r>
            <a:r>
              <a:rPr kumimoji="1" lang="en-US" altLang="zh-CN" sz="2000" baseline="-25000" dirty="0">
                <a:effectLst>
                  <a:outerShdw blurRad="38100" dist="38100" dir="2700000" algn="tl">
                    <a:srgbClr val="000000"/>
                  </a:outerShdw>
                </a:effectLst>
                <a:cs typeface="Courier New" panose="02070309020205020404" pitchFamily="49" charset="0"/>
              </a:rPr>
              <a:t>2</a:t>
            </a:r>
            <a:r>
              <a:rPr kumimoji="1" lang="en-US" altLang="zh-CN" sz="2000" dirty="0">
                <a:effectLst>
                  <a:outerShdw blurRad="38100" dist="38100" dir="2700000" algn="tl">
                    <a:srgbClr val="000000"/>
                  </a:outerShdw>
                </a:effectLst>
                <a:cs typeface="Courier New" panose="02070309020205020404" pitchFamily="49" charset="0"/>
              </a:rPr>
              <a:t>)</a:t>
            </a:r>
          </a:p>
          <a:p>
            <a:pPr>
              <a:spcBef>
                <a:spcPct val="0"/>
              </a:spcBef>
              <a:buFontTx/>
              <a:buNone/>
            </a:pPr>
            <a:r>
              <a:rPr kumimoji="1" lang="en-US" altLang="zh-CN" sz="2000" dirty="0">
                <a:effectLst>
                  <a:outerShdw blurRad="38100" dist="38100" dir="2700000" algn="tl">
                    <a:srgbClr val="000000"/>
                  </a:outerShdw>
                </a:effectLst>
                <a:cs typeface="Courier New" panose="02070309020205020404" pitchFamily="49" charset="0"/>
              </a:rPr>
              <a:t>     3) (∨,b,T</a:t>
            </a:r>
            <a:r>
              <a:rPr kumimoji="1" lang="en-US" altLang="zh-CN" sz="2000" baseline="-25000" dirty="0">
                <a:effectLst>
                  <a:outerShdw blurRad="38100" dist="38100" dir="2700000" algn="tl">
                    <a:srgbClr val="000000"/>
                  </a:outerShdw>
                </a:effectLst>
                <a:cs typeface="Courier New" panose="02070309020205020404" pitchFamily="49" charset="0"/>
              </a:rPr>
              <a:t>2</a:t>
            </a:r>
            <a:r>
              <a:rPr kumimoji="1" lang="en-US" altLang="zh-CN" sz="2000" dirty="0">
                <a:effectLst>
                  <a:outerShdw blurRad="38100" dist="38100" dir="2700000" algn="tl">
                    <a:srgbClr val="000000"/>
                  </a:outerShdw>
                </a:effectLst>
                <a:cs typeface="Courier New" panose="02070309020205020404" pitchFamily="49" charset="0"/>
              </a:rPr>
              <a:t>,T</a:t>
            </a:r>
            <a:r>
              <a:rPr kumimoji="1" lang="en-US" altLang="zh-CN" sz="2000" baseline="-25000" dirty="0">
                <a:effectLst>
                  <a:outerShdw blurRad="38100" dist="38100" dir="2700000" algn="tl">
                    <a:srgbClr val="000000"/>
                  </a:outerShdw>
                </a:effectLst>
                <a:cs typeface="Courier New" panose="02070309020205020404" pitchFamily="49" charset="0"/>
              </a:rPr>
              <a:t>3</a:t>
            </a:r>
            <a:r>
              <a:rPr kumimoji="1" lang="en-US" altLang="zh-CN" sz="2000" dirty="0">
                <a:effectLst>
                  <a:outerShdw blurRad="38100" dist="38100" dir="2700000" algn="tl">
                    <a:srgbClr val="000000"/>
                  </a:outerShdw>
                </a:effectLst>
                <a:cs typeface="Courier New" panose="02070309020205020404" pitchFamily="49" charset="0"/>
              </a:rPr>
              <a:t>)</a:t>
            </a:r>
          </a:p>
          <a:p>
            <a:pPr>
              <a:spcBef>
                <a:spcPct val="0"/>
              </a:spcBef>
              <a:buFontTx/>
              <a:buNone/>
            </a:pPr>
            <a:r>
              <a:rPr kumimoji="1" lang="en-US" altLang="zh-CN" sz="2000" dirty="0">
                <a:effectLst>
                  <a:outerShdw blurRad="38100" dist="38100" dir="2700000" algn="tl">
                    <a:srgbClr val="000000"/>
                  </a:outerShdw>
                </a:effectLst>
                <a:cs typeface="Times New Roman" panose="02020603050405020304" pitchFamily="18" charset="0"/>
              </a:rPr>
              <a:t>     4)   (</a:t>
            </a:r>
            <a:r>
              <a:rPr kumimoji="1" lang="en-US" altLang="zh-CN" sz="2000" dirty="0">
                <a:effectLst>
                  <a:outerShdw blurRad="38100" dist="38100" dir="2700000" algn="tl">
                    <a:srgbClr val="000000"/>
                  </a:outerShdw>
                </a:effectLst>
              </a:rPr>
              <a:t>∧</a:t>
            </a:r>
            <a:r>
              <a:rPr kumimoji="1" lang="en-US" altLang="zh-CN" sz="2000" dirty="0">
                <a:effectLst>
                  <a:outerShdw blurRad="38100" dist="38100" dir="2700000" algn="tl">
                    <a:srgbClr val="000000"/>
                  </a:outerShdw>
                </a:effectLst>
                <a:cs typeface="Times New Roman" panose="02020603050405020304" pitchFamily="18" charset="0"/>
              </a:rPr>
              <a:t>,T</a:t>
            </a:r>
            <a:r>
              <a:rPr kumimoji="1" lang="en-US" altLang="zh-CN" sz="2000" baseline="-25000" dirty="0">
                <a:effectLst>
                  <a:outerShdw blurRad="38100" dist="38100" dir="2700000" algn="tl">
                    <a:srgbClr val="000000"/>
                  </a:outerShdw>
                </a:effectLst>
                <a:cs typeface="Courier New" panose="02070309020205020404" pitchFamily="49" charset="0"/>
              </a:rPr>
              <a:t>1</a:t>
            </a:r>
            <a:r>
              <a:rPr kumimoji="1" lang="en-US" altLang="zh-CN" sz="2000" dirty="0">
                <a:effectLst>
                  <a:outerShdw blurRad="38100" dist="38100" dir="2700000" algn="tl">
                    <a:srgbClr val="000000"/>
                  </a:outerShdw>
                </a:effectLst>
                <a:cs typeface="Times New Roman" panose="02020603050405020304" pitchFamily="18" charset="0"/>
              </a:rPr>
              <a:t>,T</a:t>
            </a:r>
            <a:r>
              <a:rPr kumimoji="1" lang="en-US" altLang="zh-CN" sz="2000" baseline="-25000" dirty="0">
                <a:effectLst>
                  <a:outerShdw blurRad="38100" dist="38100" dir="2700000" algn="tl">
                    <a:srgbClr val="000000"/>
                  </a:outerShdw>
                </a:effectLst>
                <a:cs typeface="Courier New" panose="02070309020205020404" pitchFamily="49" charset="0"/>
              </a:rPr>
              <a:t>3</a:t>
            </a:r>
            <a:r>
              <a:rPr kumimoji="1" lang="en-US" altLang="zh-CN" sz="2000" dirty="0">
                <a:effectLst>
                  <a:outerShdw blurRad="38100" dist="38100" dir="2700000" algn="tl">
                    <a:srgbClr val="000000"/>
                  </a:outerShdw>
                </a:effectLst>
                <a:cs typeface="Times New Roman" panose="02020603050405020304" pitchFamily="18" charset="0"/>
              </a:rPr>
              <a:t>,T</a:t>
            </a:r>
            <a:r>
              <a:rPr kumimoji="1" lang="en-US" altLang="zh-CN" sz="2000" baseline="-25000" dirty="0">
                <a:effectLst>
                  <a:outerShdw blurRad="38100" dist="38100" dir="2700000" algn="tl">
                    <a:srgbClr val="000000"/>
                  </a:outerShdw>
                </a:effectLst>
                <a:cs typeface="Courier New" panose="02070309020205020404" pitchFamily="49" charset="0"/>
              </a:rPr>
              <a:t>4</a:t>
            </a:r>
            <a:r>
              <a:rPr kumimoji="1" lang="en-US" altLang="zh-CN" sz="2000" dirty="0">
                <a:effectLst>
                  <a:outerShdw blurRad="38100" dist="38100" dir="2700000" algn="tl">
                    <a:srgbClr val="000000"/>
                  </a:outerShdw>
                </a:effectLst>
                <a:cs typeface="Times New Roman" panose="02020603050405020304" pitchFamily="18" charset="0"/>
              </a:rPr>
              <a:t>)</a:t>
            </a:r>
            <a:r>
              <a:rPr kumimoji="1" lang="en-US" altLang="zh-CN" sz="2000" dirty="0">
                <a:effectLst>
                  <a:outerShdw blurRad="38100" dist="38100" dir="2700000" algn="tl">
                    <a:srgbClr val="000000"/>
                  </a:outerShdw>
                </a:effectLst>
              </a:rPr>
              <a:t> </a:t>
            </a:r>
          </a:p>
        </p:txBody>
      </p:sp>
    </p:spTree>
    <p:extLst>
      <p:ext uri="{BB962C8B-B14F-4D97-AF65-F5344CB8AC3E}">
        <p14:creationId xmlns:p14="http://schemas.microsoft.com/office/powerpoint/2010/main" val="101201945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88482"/>
                                        </p:tgtEl>
                                        <p:attrNameLst>
                                          <p:attrName>style.visibility</p:attrName>
                                        </p:attrNameLst>
                                      </p:cBhvr>
                                      <p:to>
                                        <p:strVal val="visible"/>
                                      </p:to>
                                    </p:set>
                                    <p:anim calcmode="lin" valueType="num">
                                      <p:cBhvr additive="base">
                                        <p:cTn id="7" dur="500" fill="hold"/>
                                        <p:tgtEl>
                                          <p:spTgt spid="788482"/>
                                        </p:tgtEl>
                                        <p:attrNameLst>
                                          <p:attrName>ppt_x</p:attrName>
                                        </p:attrNameLst>
                                      </p:cBhvr>
                                      <p:tavLst>
                                        <p:tav tm="0">
                                          <p:val>
                                            <p:strVal val="0-#ppt_w/2"/>
                                          </p:val>
                                        </p:tav>
                                        <p:tav tm="100000">
                                          <p:val>
                                            <p:strVal val="#ppt_x"/>
                                          </p:val>
                                        </p:tav>
                                      </p:tavLst>
                                    </p:anim>
                                    <p:anim calcmode="lin" valueType="num">
                                      <p:cBhvr additive="base">
                                        <p:cTn id="8" dur="500" fill="hold"/>
                                        <p:tgtEl>
                                          <p:spTgt spid="78848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8482" grpId="0" autoUpdateAnimBg="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506" name="Rectangle 2"/>
          <p:cNvSpPr>
            <a:spLocks noGrp="1" noChangeArrowheads="1"/>
          </p:cNvSpPr>
          <p:nvPr>
            <p:ph type="body" idx="1"/>
          </p:nvPr>
        </p:nvSpPr>
        <p:spPr>
          <a:xfrm>
            <a:off x="1905000" y="609601"/>
            <a:ext cx="8305800" cy="4906963"/>
          </a:xfrm>
        </p:spPr>
        <p:txBody>
          <a:bodyPr/>
          <a:lstStyle/>
          <a:p>
            <a:pPr>
              <a:buFont typeface="Wingdings" panose="05000000000000000000" pitchFamily="2" charset="2"/>
              <a:buNone/>
            </a:pPr>
            <a:r>
              <a:rPr lang="zh-CN" altLang="en-US" sz="1600" b="1">
                <a:latin typeface="Times New Roman" panose="02020603050405020304" pitchFamily="18" charset="0"/>
              </a:rPr>
              <a:t>仿照翻译算术表达式的方法，很容易写出布尔表达式文法</a:t>
            </a:r>
            <a:r>
              <a:rPr lang="en-US" altLang="zh-CN" sz="1600" b="1">
                <a:latin typeface="Times New Roman" panose="02020603050405020304" pitchFamily="18" charset="0"/>
              </a:rPr>
              <a:t>G</a:t>
            </a:r>
            <a:r>
              <a:rPr lang="zh-CN" altLang="en-US" sz="1600" b="1">
                <a:latin typeface="Times New Roman" panose="02020603050405020304" pitchFamily="18" charset="0"/>
              </a:rPr>
              <a:t>［</a:t>
            </a:r>
            <a:r>
              <a:rPr lang="en-US" altLang="zh-CN" sz="1600" b="1">
                <a:latin typeface="Times New Roman" panose="02020603050405020304" pitchFamily="18" charset="0"/>
              </a:rPr>
              <a:t>E</a:t>
            </a:r>
            <a:r>
              <a:rPr lang="zh-CN" altLang="en-US" sz="1600" b="1">
                <a:latin typeface="Times New Roman" panose="02020603050405020304" pitchFamily="18" charset="0"/>
              </a:rPr>
              <a:t>］的</a:t>
            </a:r>
          </a:p>
          <a:p>
            <a:pPr>
              <a:buFont typeface="Wingdings" panose="05000000000000000000" pitchFamily="2" charset="2"/>
              <a:buNone/>
            </a:pPr>
            <a:r>
              <a:rPr lang="zh-CN" altLang="en-US" sz="1600" b="1">
                <a:latin typeface="Times New Roman" panose="02020603050405020304" pitchFamily="18" charset="0"/>
              </a:rPr>
              <a:t>每个规则</a:t>
            </a:r>
            <a:r>
              <a:rPr kumimoji="1" lang="zh-CN" altLang="en-US" sz="1800" b="1">
                <a:latin typeface="Times New Roman" panose="02020603050405020304" pitchFamily="18" charset="0"/>
              </a:rPr>
              <a:t>用于求值的</a:t>
            </a:r>
            <a:r>
              <a:rPr lang="zh-CN" altLang="en-US" sz="1600" b="1">
                <a:latin typeface="Times New Roman" panose="02020603050405020304" pitchFamily="18" charset="0"/>
              </a:rPr>
              <a:t>语义动作 。</a:t>
            </a:r>
          </a:p>
          <a:p>
            <a:pPr algn="just">
              <a:buFont typeface="Wingdings" panose="05000000000000000000" pitchFamily="2" charset="2"/>
              <a:buNone/>
            </a:pPr>
            <a:r>
              <a:rPr lang="en-US" altLang="zh-CN" sz="1800" b="1">
                <a:latin typeface="Times New Roman" panose="02020603050405020304" pitchFamily="18" charset="0"/>
              </a:rPr>
              <a:t>(1) E∷= E</a:t>
            </a:r>
            <a:r>
              <a:rPr lang="en-US" altLang="zh-CN" sz="1800" b="1" baseline="30000">
                <a:latin typeface="Times New Roman" panose="02020603050405020304" pitchFamily="18" charset="0"/>
              </a:rPr>
              <a:t>(1) </a:t>
            </a:r>
            <a:r>
              <a:rPr lang="en-US" altLang="zh-CN" sz="1600" b="1">
                <a:latin typeface="Times New Roman" panose="02020603050405020304" pitchFamily="18" charset="0"/>
              </a:rPr>
              <a:t>∧ </a:t>
            </a:r>
            <a:r>
              <a:rPr lang="en-US" altLang="zh-CN" sz="1800" b="1">
                <a:latin typeface="Times New Roman" panose="02020603050405020304" pitchFamily="18" charset="0"/>
              </a:rPr>
              <a:t>E</a:t>
            </a:r>
            <a:r>
              <a:rPr lang="en-US" altLang="zh-CN" sz="1800" b="1" baseline="30000">
                <a:latin typeface="Times New Roman" panose="02020603050405020304" pitchFamily="18" charset="0"/>
              </a:rPr>
              <a:t>(2)</a:t>
            </a:r>
            <a:r>
              <a:rPr lang="en-US" altLang="zh-CN" sz="1800" b="1">
                <a:latin typeface="Times New Roman" panose="02020603050405020304" pitchFamily="18" charset="0"/>
              </a:rPr>
              <a:t>   {E·PLACE:=NEWTEMP;</a:t>
            </a:r>
          </a:p>
          <a:p>
            <a:pPr algn="just">
              <a:buFont typeface="Wingdings" panose="05000000000000000000" pitchFamily="2" charset="2"/>
              <a:buNone/>
            </a:pPr>
            <a:r>
              <a:rPr lang="en-US" altLang="zh-CN" sz="1800" b="1">
                <a:latin typeface="Times New Roman" panose="02020603050405020304" pitchFamily="18" charset="0"/>
              </a:rPr>
              <a:t>                      GEN(</a:t>
            </a:r>
            <a:r>
              <a:rPr lang="en-US" altLang="zh-CN" sz="1600" b="1">
                <a:latin typeface="Times New Roman" panose="02020603050405020304" pitchFamily="18" charset="0"/>
              </a:rPr>
              <a:t>∧</a:t>
            </a:r>
            <a:r>
              <a:rPr lang="en-US" altLang="zh-CN" sz="1800" b="1">
                <a:latin typeface="Times New Roman" panose="02020603050405020304" pitchFamily="18" charset="0"/>
              </a:rPr>
              <a:t>,E</a:t>
            </a:r>
            <a:r>
              <a:rPr lang="en-US" altLang="zh-CN" sz="1800" b="1" baseline="30000">
                <a:latin typeface="Times New Roman" panose="02020603050405020304" pitchFamily="18" charset="0"/>
              </a:rPr>
              <a:t>(1) </a:t>
            </a:r>
            <a:r>
              <a:rPr lang="en-US" altLang="zh-CN" sz="1800" b="1">
                <a:latin typeface="Times New Roman" panose="02020603050405020304" pitchFamily="18" charset="0"/>
              </a:rPr>
              <a:t>·PLACE, E</a:t>
            </a:r>
            <a:r>
              <a:rPr lang="en-US" altLang="zh-CN" sz="1800" b="1" baseline="30000">
                <a:latin typeface="Times New Roman" panose="02020603050405020304" pitchFamily="18" charset="0"/>
              </a:rPr>
              <a:t>(2)</a:t>
            </a:r>
            <a:r>
              <a:rPr lang="zh-CN" altLang="en-US" sz="1800" b="1" baseline="30000">
                <a:latin typeface="Times New Roman" panose="02020603050405020304" pitchFamily="18" charset="0"/>
              </a:rPr>
              <a:t>。</a:t>
            </a:r>
            <a:r>
              <a:rPr lang="en-US" altLang="zh-CN" sz="1800" b="1">
                <a:latin typeface="Times New Roman" panose="02020603050405020304" pitchFamily="18" charset="0"/>
              </a:rPr>
              <a:t>PLACE ,E·PLACE)}</a:t>
            </a:r>
          </a:p>
          <a:p>
            <a:pPr algn="just">
              <a:buFont typeface="Wingdings" panose="05000000000000000000" pitchFamily="2" charset="2"/>
              <a:buNone/>
            </a:pPr>
            <a:r>
              <a:rPr lang="en-US" altLang="zh-CN" sz="1800" b="1">
                <a:latin typeface="Times New Roman" panose="02020603050405020304" pitchFamily="18" charset="0"/>
              </a:rPr>
              <a:t>(2) E∷= E</a:t>
            </a:r>
            <a:r>
              <a:rPr lang="en-US" altLang="zh-CN" sz="1800" b="1" baseline="30000">
                <a:latin typeface="Times New Roman" panose="02020603050405020304" pitchFamily="18" charset="0"/>
              </a:rPr>
              <a:t>(1) </a:t>
            </a:r>
            <a:r>
              <a:rPr lang="en-US" altLang="zh-CN" sz="1600" b="1">
                <a:latin typeface="Times New Roman" panose="02020603050405020304" pitchFamily="18" charset="0"/>
              </a:rPr>
              <a:t>∨ </a:t>
            </a:r>
            <a:r>
              <a:rPr lang="en-US" altLang="zh-CN" sz="1800" b="1">
                <a:latin typeface="Times New Roman" panose="02020603050405020304" pitchFamily="18" charset="0"/>
              </a:rPr>
              <a:t>E</a:t>
            </a:r>
            <a:r>
              <a:rPr lang="en-US" altLang="zh-CN" sz="1800" b="1" baseline="30000">
                <a:latin typeface="Times New Roman" panose="02020603050405020304" pitchFamily="18" charset="0"/>
              </a:rPr>
              <a:t>(2)    </a:t>
            </a:r>
            <a:r>
              <a:rPr lang="en-US" altLang="zh-CN" sz="1800" b="1">
                <a:latin typeface="Times New Roman" panose="02020603050405020304" pitchFamily="18" charset="0"/>
              </a:rPr>
              <a:t>{E·PLACE:=NEWTEMP;</a:t>
            </a:r>
          </a:p>
          <a:p>
            <a:pPr algn="just">
              <a:buFont typeface="Wingdings" panose="05000000000000000000" pitchFamily="2" charset="2"/>
              <a:buNone/>
            </a:pPr>
            <a:r>
              <a:rPr lang="en-US" altLang="zh-CN" sz="1800" b="1">
                <a:latin typeface="Times New Roman" panose="02020603050405020304" pitchFamily="18" charset="0"/>
              </a:rPr>
              <a:t>                      GEN(</a:t>
            </a:r>
            <a:r>
              <a:rPr lang="en-US" altLang="zh-CN" sz="1600" b="1">
                <a:latin typeface="Times New Roman" panose="02020603050405020304" pitchFamily="18" charset="0"/>
              </a:rPr>
              <a:t>∨</a:t>
            </a:r>
            <a:r>
              <a:rPr lang="en-US" altLang="zh-CN" sz="1800" b="1">
                <a:latin typeface="Times New Roman" panose="02020603050405020304" pitchFamily="18" charset="0"/>
              </a:rPr>
              <a:t>,E</a:t>
            </a:r>
            <a:r>
              <a:rPr lang="en-US" altLang="zh-CN" sz="1800" b="1" baseline="30000">
                <a:latin typeface="Times New Roman" panose="02020603050405020304" pitchFamily="18" charset="0"/>
              </a:rPr>
              <a:t>(1) </a:t>
            </a:r>
            <a:r>
              <a:rPr lang="en-US" altLang="zh-CN" sz="1800" b="1">
                <a:latin typeface="Times New Roman" panose="02020603050405020304" pitchFamily="18" charset="0"/>
              </a:rPr>
              <a:t>·PLACE, E</a:t>
            </a:r>
            <a:r>
              <a:rPr lang="en-US" altLang="zh-CN" sz="1800" b="1" baseline="30000">
                <a:latin typeface="Times New Roman" panose="02020603050405020304" pitchFamily="18" charset="0"/>
              </a:rPr>
              <a:t>(2).</a:t>
            </a:r>
            <a:r>
              <a:rPr lang="en-US" altLang="zh-CN" sz="1800" b="1">
                <a:latin typeface="Times New Roman" panose="02020603050405020304" pitchFamily="18" charset="0"/>
              </a:rPr>
              <a:t>PLACE ,E·PLACE)}</a:t>
            </a:r>
          </a:p>
          <a:p>
            <a:pPr algn="just">
              <a:buFont typeface="Wingdings" panose="05000000000000000000" pitchFamily="2" charset="2"/>
              <a:buNone/>
            </a:pPr>
            <a:r>
              <a:rPr lang="en-US" altLang="zh-CN" sz="1800" b="1">
                <a:latin typeface="Times New Roman" panose="02020603050405020304" pitchFamily="18" charset="0"/>
              </a:rPr>
              <a:t>(3) E∷= </a:t>
            </a:r>
            <a:r>
              <a:rPr lang="en-US" altLang="zh-CN" sz="1600" b="1">
                <a:latin typeface="Times New Roman" panose="02020603050405020304" pitchFamily="18" charset="0"/>
                <a:sym typeface="Symbol" panose="05050102010706020507" pitchFamily="18" charset="2"/>
              </a:rPr>
              <a:t></a:t>
            </a:r>
            <a:r>
              <a:rPr lang="en-US" altLang="zh-CN" sz="1800" b="1">
                <a:latin typeface="Times New Roman" panose="02020603050405020304" pitchFamily="18" charset="0"/>
              </a:rPr>
              <a:t> E</a:t>
            </a:r>
            <a:r>
              <a:rPr lang="en-US" altLang="zh-CN" sz="1800" b="1" baseline="30000">
                <a:latin typeface="Times New Roman" panose="02020603050405020304" pitchFamily="18" charset="0"/>
              </a:rPr>
              <a:t>(1) </a:t>
            </a:r>
            <a:r>
              <a:rPr lang="en-US" altLang="zh-CN" sz="1800" b="1">
                <a:latin typeface="Times New Roman" panose="02020603050405020304" pitchFamily="18" charset="0"/>
              </a:rPr>
              <a:t>       {E·PLACE:=NEWTEMP</a:t>
            </a:r>
            <a:r>
              <a:rPr lang="zh-CN" altLang="en-US" sz="1800" b="1">
                <a:latin typeface="Times New Roman" panose="02020603050405020304" pitchFamily="18" charset="0"/>
              </a:rPr>
              <a:t>；</a:t>
            </a:r>
          </a:p>
          <a:p>
            <a:pPr algn="just">
              <a:buFont typeface="Wingdings" panose="05000000000000000000" pitchFamily="2" charset="2"/>
              <a:buNone/>
            </a:pPr>
            <a:r>
              <a:rPr lang="zh-CN" altLang="en-US" sz="1800" b="1">
                <a:latin typeface="Times New Roman" panose="02020603050405020304" pitchFamily="18" charset="0"/>
              </a:rPr>
              <a:t>                      </a:t>
            </a:r>
            <a:r>
              <a:rPr lang="en-US" altLang="zh-CN" sz="1800" b="1">
                <a:latin typeface="Times New Roman" panose="02020603050405020304" pitchFamily="18" charset="0"/>
              </a:rPr>
              <a:t>GEN</a:t>
            </a:r>
            <a:r>
              <a:rPr lang="zh-CN" altLang="en-US" sz="1800" b="1">
                <a:latin typeface="Times New Roman" panose="02020603050405020304" pitchFamily="18" charset="0"/>
              </a:rPr>
              <a:t>（</a:t>
            </a:r>
            <a:r>
              <a:rPr lang="zh-CN" altLang="en-US" sz="1600" b="1">
                <a:latin typeface="Times New Roman" panose="02020603050405020304" pitchFamily="18" charset="0"/>
                <a:sym typeface="Symbol" panose="05050102010706020507" pitchFamily="18" charset="2"/>
              </a:rPr>
              <a:t></a:t>
            </a:r>
            <a:r>
              <a:rPr lang="zh-CN" altLang="en-US" sz="1800" b="1">
                <a:latin typeface="Times New Roman" panose="02020603050405020304" pitchFamily="18" charset="0"/>
              </a:rPr>
              <a:t> ，</a:t>
            </a:r>
            <a:r>
              <a:rPr lang="en-US" altLang="zh-CN" sz="1800" b="1">
                <a:latin typeface="Times New Roman" panose="02020603050405020304" pitchFamily="18" charset="0"/>
              </a:rPr>
              <a:t>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·PLACE, ,E·PLACE)}</a:t>
            </a:r>
          </a:p>
          <a:p>
            <a:pPr algn="just">
              <a:buFont typeface="Wingdings" panose="05000000000000000000" pitchFamily="2" charset="2"/>
              <a:buNone/>
            </a:pPr>
            <a:r>
              <a:rPr lang="en-US" altLang="zh-CN" sz="1800" b="1">
                <a:latin typeface="Times New Roman" panose="02020603050405020304" pitchFamily="18" charset="0"/>
              </a:rPr>
              <a:t>(4) E∷=</a:t>
            </a:r>
            <a:r>
              <a:rPr lang="zh-CN" altLang="en-US" sz="1800" b="1">
                <a:latin typeface="Times New Roman" panose="02020603050405020304" pitchFamily="18" charset="0"/>
              </a:rPr>
              <a:t>（ </a:t>
            </a:r>
            <a:r>
              <a:rPr lang="en-US" altLang="zh-CN" sz="1800" b="1">
                <a:latin typeface="Times New Roman" panose="02020603050405020304" pitchFamily="18" charset="0"/>
              </a:rPr>
              <a:t>E</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 </a:t>
            </a:r>
            <a:r>
              <a:rPr lang="zh-CN" altLang="en-US" sz="1800" b="1">
                <a:latin typeface="Times New Roman" panose="02020603050405020304" pitchFamily="18" charset="0"/>
              </a:rPr>
              <a:t>）  </a:t>
            </a:r>
            <a:r>
              <a:rPr lang="zh-CN" altLang="en-US" sz="1800" b="1" baseline="30000">
                <a:latin typeface="Times New Roman" panose="02020603050405020304" pitchFamily="18" charset="0"/>
              </a:rPr>
              <a:t>    </a:t>
            </a:r>
            <a:r>
              <a:rPr lang="en-US" altLang="zh-CN" sz="1800" b="1">
                <a:latin typeface="Times New Roman" panose="02020603050405020304" pitchFamily="18" charset="0"/>
              </a:rPr>
              <a:t>{E·PLACE:= E</a:t>
            </a:r>
            <a:r>
              <a:rPr lang="en-US" altLang="zh-CN" sz="1800" b="1" baseline="30000">
                <a:latin typeface="Times New Roman" panose="02020603050405020304" pitchFamily="18" charset="0"/>
              </a:rPr>
              <a:t>(1) </a:t>
            </a:r>
            <a:r>
              <a:rPr lang="en-US" altLang="zh-CN" sz="1800" b="1">
                <a:latin typeface="Times New Roman" panose="02020603050405020304" pitchFamily="18" charset="0"/>
              </a:rPr>
              <a:t>·PLACE }</a:t>
            </a:r>
          </a:p>
          <a:p>
            <a:pPr algn="just">
              <a:buFont typeface="Wingdings" panose="05000000000000000000" pitchFamily="2" charset="2"/>
              <a:buNone/>
            </a:pPr>
            <a:r>
              <a:rPr lang="en-US" altLang="zh-CN" sz="1800" b="1">
                <a:latin typeface="Times New Roman" panose="02020603050405020304" pitchFamily="18" charset="0"/>
              </a:rPr>
              <a:t>(5) E∷=i            {E·PLACE:=ENTRY</a:t>
            </a:r>
            <a:r>
              <a:rPr lang="zh-CN" altLang="en-US" sz="1800" b="1">
                <a:latin typeface="Times New Roman" panose="02020603050405020304" pitchFamily="18" charset="0"/>
              </a:rPr>
              <a:t>（</a:t>
            </a:r>
            <a:r>
              <a:rPr lang="en-US" altLang="zh-CN" sz="1800" b="1">
                <a:latin typeface="Times New Roman" panose="02020603050405020304" pitchFamily="18" charset="0"/>
              </a:rPr>
              <a:t>i</a:t>
            </a:r>
            <a:r>
              <a:rPr lang="zh-CN" altLang="en-US" sz="1800" b="1">
                <a:latin typeface="Times New Roman" panose="02020603050405020304" pitchFamily="18" charset="0"/>
              </a:rPr>
              <a:t>）</a:t>
            </a:r>
            <a:r>
              <a:rPr lang="en-US" altLang="zh-CN" sz="1800" b="1">
                <a:latin typeface="Times New Roman" panose="02020603050405020304" pitchFamily="18" charset="0"/>
              </a:rPr>
              <a:t>}</a:t>
            </a:r>
          </a:p>
          <a:p>
            <a:pPr algn="just">
              <a:buFont typeface="Wingdings" panose="05000000000000000000" pitchFamily="2" charset="2"/>
              <a:buNone/>
            </a:pPr>
            <a:r>
              <a:rPr lang="en-US" altLang="zh-CN" sz="1800" b="1">
                <a:latin typeface="Times New Roman" panose="02020603050405020304" pitchFamily="18" charset="0"/>
              </a:rPr>
              <a:t>(6) E∷=i rop i     {E·PLACE:=NEWTEMP;</a:t>
            </a:r>
          </a:p>
          <a:p>
            <a:pPr algn="just">
              <a:buFont typeface="Wingdings" panose="05000000000000000000" pitchFamily="2" charset="2"/>
              <a:buNone/>
            </a:pPr>
            <a:r>
              <a:rPr lang="en-US" altLang="zh-CN" sz="1800" b="1">
                <a:latin typeface="Times New Roman" panose="02020603050405020304" pitchFamily="18" charset="0"/>
              </a:rPr>
              <a:t>                     GEN(rop,ENTRY(i</a:t>
            </a:r>
            <a:r>
              <a:rPr lang="en-US" altLang="zh-CN" sz="1800" b="1" baseline="30000">
                <a:latin typeface="Times New Roman" panose="02020603050405020304" pitchFamily="18" charset="0"/>
              </a:rPr>
              <a:t>(1)</a:t>
            </a:r>
            <a:r>
              <a:rPr lang="en-US" altLang="zh-CN" sz="1800" b="1">
                <a:latin typeface="Times New Roman" panose="02020603050405020304" pitchFamily="18" charset="0"/>
              </a:rPr>
              <a:t>),ENTRY(i</a:t>
            </a:r>
            <a:r>
              <a:rPr lang="en-US" altLang="zh-CN" sz="1800" b="1" baseline="30000">
                <a:latin typeface="Times New Roman" panose="02020603050405020304" pitchFamily="18" charset="0"/>
              </a:rPr>
              <a:t>(2)</a:t>
            </a:r>
            <a:r>
              <a:rPr lang="en-US" altLang="zh-CN" sz="1800" b="1">
                <a:latin typeface="Times New Roman" panose="02020603050405020304" pitchFamily="18" charset="0"/>
              </a:rPr>
              <a:t>),E.PLACE)}}</a:t>
            </a:r>
          </a:p>
          <a:p>
            <a:pPr algn="just">
              <a:buFont typeface="Wingdings" panose="05000000000000000000" pitchFamily="2" charset="2"/>
              <a:buNone/>
            </a:pPr>
            <a:endParaRPr lang="en-US" altLang="zh-CN" sz="1800" b="1">
              <a:latin typeface="Times New Roman" panose="02020603050405020304" pitchFamily="18" charset="0"/>
            </a:endParaRPr>
          </a:p>
        </p:txBody>
      </p:sp>
    </p:spTree>
    <p:extLst>
      <p:ext uri="{BB962C8B-B14F-4D97-AF65-F5344CB8AC3E}">
        <p14:creationId xmlns:p14="http://schemas.microsoft.com/office/powerpoint/2010/main" val="4228392280"/>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530" name="Rectangle 2"/>
          <p:cNvSpPr>
            <a:spLocks noGrp="1" noChangeArrowheads="1"/>
          </p:cNvSpPr>
          <p:nvPr>
            <p:ph type="body" idx="1"/>
          </p:nvPr>
        </p:nvSpPr>
        <p:spPr>
          <a:xfrm>
            <a:off x="1992314" y="404813"/>
            <a:ext cx="8421687" cy="3276600"/>
          </a:xfrm>
        </p:spPr>
        <p:txBody>
          <a:bodyPr/>
          <a:lstStyle/>
          <a:p>
            <a:pPr>
              <a:lnSpc>
                <a:spcPct val="90000"/>
              </a:lnSpc>
              <a:buFont typeface="Wingdings" panose="05000000000000000000" pitchFamily="2" charset="2"/>
              <a:buNone/>
            </a:pPr>
            <a:r>
              <a:rPr lang="en-US" altLang="zh-CN" sz="1800" b="1" dirty="0">
                <a:solidFill>
                  <a:srgbClr val="FF3399"/>
                </a:solidFill>
                <a:latin typeface="Times New Roman" panose="02020603050405020304" pitchFamily="18" charset="0"/>
              </a:rPr>
              <a:t>(2)</a:t>
            </a:r>
            <a:r>
              <a:rPr lang="zh-CN" altLang="en-US" sz="1800" b="1" dirty="0">
                <a:latin typeface="Times New Roman" panose="02020603050405020304" pitchFamily="18" charset="0"/>
              </a:rPr>
              <a:t>作为条件控制的布尔表达式的翻译 </a:t>
            </a:r>
          </a:p>
          <a:p>
            <a:pPr algn="just">
              <a:lnSpc>
                <a:spcPct val="90000"/>
              </a:lnSpc>
              <a:buFont typeface="Wingdings" panose="05000000000000000000" pitchFamily="2" charset="2"/>
              <a:buNone/>
            </a:pPr>
            <a:r>
              <a:rPr lang="zh-CN" altLang="en-US" sz="1800" b="1" dirty="0">
                <a:solidFill>
                  <a:srgbClr val="C00000"/>
                </a:solidFill>
                <a:latin typeface="Times New Roman" panose="02020603050405020304" pitchFamily="18" charset="0"/>
                <a:cs typeface="Courier New" panose="02070309020205020404" pitchFamily="49" charset="0"/>
              </a:rPr>
              <a:t> </a:t>
            </a:r>
            <a:r>
              <a:rPr lang="en-US" altLang="zh-CN" sz="1800" b="1" dirty="0">
                <a:solidFill>
                  <a:srgbClr val="C00000"/>
                </a:solidFill>
                <a:latin typeface="Times New Roman" panose="02020603050405020304" pitchFamily="18" charset="0"/>
                <a:cs typeface="Courier New" panose="02070309020205020404" pitchFamily="49" charset="0"/>
              </a:rPr>
              <a:t>1)</a:t>
            </a:r>
            <a:r>
              <a:rPr lang="zh-CN" altLang="en-US" sz="1800" b="1" dirty="0">
                <a:latin typeface="Times New Roman" panose="02020603050405020304" pitchFamily="18" charset="0"/>
              </a:rPr>
              <a:t>布尔表达式</a:t>
            </a:r>
            <a:r>
              <a:rPr lang="en-US" altLang="zh-CN" sz="1800" b="1" dirty="0">
                <a:latin typeface="Times New Roman" panose="02020603050405020304" pitchFamily="18" charset="0"/>
              </a:rPr>
              <a:t>E</a:t>
            </a:r>
            <a:r>
              <a:rPr lang="zh-CN" altLang="en-US" sz="1800" b="1" dirty="0">
                <a:latin typeface="Times New Roman" panose="02020603050405020304" pitchFamily="18" charset="0"/>
              </a:rPr>
              <a:t>作为条件控制的代码结构</a:t>
            </a:r>
            <a:endParaRPr lang="zh-CN" altLang="en-US" sz="1800" b="1" dirty="0">
              <a:latin typeface="Times New Roman" panose="02020603050405020304" pitchFamily="18" charset="0"/>
              <a:cs typeface="Courier New" panose="02070309020205020404" pitchFamily="49" charset="0"/>
            </a:endParaRPr>
          </a:p>
          <a:p>
            <a:pPr algn="just">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  对于条件语句</a:t>
            </a:r>
          </a:p>
          <a:p>
            <a:pPr algn="just">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  </a:t>
            </a:r>
            <a:r>
              <a:rPr lang="en-US" altLang="zh-CN" sz="1800" b="1" dirty="0">
                <a:latin typeface="Times New Roman" panose="02020603050405020304" pitchFamily="18" charset="0"/>
                <a:cs typeface="Courier New" panose="02070309020205020404" pitchFamily="49" charset="0"/>
              </a:rPr>
              <a:t>if E then S</a:t>
            </a:r>
            <a:r>
              <a:rPr lang="en-US" altLang="zh-CN" sz="1800" b="1" baseline="-25000" dirty="0">
                <a:latin typeface="Times New Roman" panose="02020603050405020304" pitchFamily="18" charset="0"/>
                <a:cs typeface="Courier New" panose="02070309020205020404" pitchFamily="49" charset="0"/>
              </a:rPr>
              <a:t>1</a:t>
            </a:r>
            <a:r>
              <a:rPr lang="en-US" altLang="zh-CN" sz="1800" b="1" dirty="0">
                <a:latin typeface="Times New Roman" panose="02020603050405020304" pitchFamily="18" charset="0"/>
                <a:cs typeface="Courier New" panose="02070309020205020404" pitchFamily="49" charset="0"/>
              </a:rPr>
              <a:t> else S</a:t>
            </a:r>
            <a:r>
              <a:rPr lang="en-US" altLang="zh-CN" sz="1800" b="1" baseline="-25000" dirty="0">
                <a:latin typeface="Times New Roman" panose="02020603050405020304" pitchFamily="18" charset="0"/>
                <a:cs typeface="Courier New" panose="02070309020205020404" pitchFamily="49" charset="0"/>
              </a:rPr>
              <a:t>2</a:t>
            </a:r>
          </a:p>
          <a:p>
            <a:pPr>
              <a:lnSpc>
                <a:spcPct val="90000"/>
              </a:lnSpc>
              <a:buFont typeface="Wingdings" panose="05000000000000000000" pitchFamily="2" charset="2"/>
              <a:buNone/>
            </a:pPr>
            <a:r>
              <a:rPr lang="zh-CN" altLang="en-US" sz="1800" b="1" dirty="0">
                <a:latin typeface="Times New Roman" panose="02020603050405020304" pitchFamily="18" charset="0"/>
              </a:rPr>
              <a:t>中布尔表达式</a:t>
            </a:r>
            <a:r>
              <a:rPr lang="en-US" altLang="zh-CN" sz="1800" b="1" dirty="0">
                <a:latin typeface="Times New Roman" panose="02020603050405020304" pitchFamily="18" charset="0"/>
              </a:rPr>
              <a:t>E</a:t>
            </a:r>
            <a:r>
              <a:rPr lang="zh-CN" altLang="en-US" sz="1800" b="1" dirty="0">
                <a:latin typeface="Times New Roman" panose="02020603050405020304" pitchFamily="18" charset="0"/>
              </a:rPr>
              <a:t>，它的作用就是控制</a:t>
            </a:r>
            <a:r>
              <a:rPr lang="en-US" altLang="zh-CN" sz="1800" b="1" dirty="0">
                <a:latin typeface="Times New Roman" panose="02020603050405020304" pitchFamily="18" charset="0"/>
              </a:rPr>
              <a:t>S</a:t>
            </a:r>
            <a:r>
              <a:rPr lang="en-US" altLang="zh-CN" sz="1800" b="1" baseline="-25000" dirty="0">
                <a:latin typeface="Times New Roman" panose="02020603050405020304" pitchFamily="18" charset="0"/>
                <a:cs typeface="Courier New" panose="02070309020205020404" pitchFamily="49" charset="0"/>
              </a:rPr>
              <a:t>1</a:t>
            </a:r>
            <a:r>
              <a:rPr lang="zh-CN" altLang="en-US" sz="1800" b="1" dirty="0">
                <a:latin typeface="Times New Roman" panose="02020603050405020304" pitchFamily="18" charset="0"/>
              </a:rPr>
              <a:t>和</a:t>
            </a:r>
            <a:r>
              <a:rPr lang="en-US" altLang="zh-CN" sz="1800" b="1" dirty="0">
                <a:latin typeface="Times New Roman" panose="02020603050405020304" pitchFamily="18" charset="0"/>
              </a:rPr>
              <a:t>S</a:t>
            </a:r>
            <a:r>
              <a:rPr lang="en-US" altLang="zh-CN" sz="1800" b="1" baseline="-25000" dirty="0">
                <a:latin typeface="Times New Roman" panose="02020603050405020304" pitchFamily="18" charset="0"/>
                <a:cs typeface="Courier New" panose="02070309020205020404" pitchFamily="49" charset="0"/>
              </a:rPr>
              <a:t>2</a:t>
            </a:r>
            <a:r>
              <a:rPr lang="zh-CN" altLang="en-US" sz="1800" b="1" dirty="0">
                <a:latin typeface="Times New Roman" panose="02020603050405020304" pitchFamily="18" charset="0"/>
              </a:rPr>
              <a:t>的选择，</a:t>
            </a:r>
            <a:r>
              <a:rPr lang="zh-CN" altLang="en-US" sz="1800" b="1" dirty="0">
                <a:latin typeface="Times New Roman" panose="02020603050405020304" pitchFamily="18" charset="0"/>
                <a:cs typeface="Courier New" panose="02070309020205020404" pitchFamily="49" charset="0"/>
              </a:rPr>
              <a:t>我们赋于</a:t>
            </a:r>
            <a:r>
              <a:rPr lang="en-US" altLang="zh-CN" sz="1800" b="1" dirty="0">
                <a:latin typeface="Times New Roman" panose="02020603050405020304" pitchFamily="18" charset="0"/>
                <a:cs typeface="Courier New" panose="02070309020205020404" pitchFamily="49" charset="0"/>
              </a:rPr>
              <a:t>E</a:t>
            </a:r>
            <a:r>
              <a:rPr lang="zh-CN" altLang="en-US" sz="1800" b="1" dirty="0">
                <a:latin typeface="Times New Roman" panose="02020603050405020304" pitchFamily="18" charset="0"/>
                <a:cs typeface="Courier New" panose="02070309020205020404" pitchFamily="49" charset="0"/>
              </a:rPr>
              <a:t>代码</a:t>
            </a:r>
          </a:p>
          <a:p>
            <a:pPr>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两种出口，其一为“真出口”，另一个是“假出口”，它们分别指出</a:t>
            </a:r>
          </a:p>
          <a:p>
            <a:pPr>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当</a:t>
            </a:r>
            <a:r>
              <a:rPr lang="en-US" altLang="zh-CN" sz="1800" b="1" dirty="0">
                <a:latin typeface="Times New Roman" panose="02020603050405020304" pitchFamily="18" charset="0"/>
                <a:cs typeface="Courier New" panose="02070309020205020404" pitchFamily="49" charset="0"/>
              </a:rPr>
              <a:t>E</a:t>
            </a:r>
            <a:r>
              <a:rPr lang="zh-CN" altLang="en-US" sz="1800" b="1" dirty="0">
                <a:latin typeface="Times New Roman" panose="02020603050405020304" pitchFamily="18" charset="0"/>
                <a:cs typeface="Courier New" panose="02070309020205020404" pitchFamily="49" charset="0"/>
              </a:rPr>
              <a:t>值为</a:t>
            </a:r>
            <a:r>
              <a:rPr lang="en-US" altLang="zh-CN" sz="1800" b="1" dirty="0">
                <a:latin typeface="Times New Roman" panose="02020603050405020304" pitchFamily="18" charset="0"/>
                <a:cs typeface="Courier New" panose="02070309020205020404" pitchFamily="49" charset="0"/>
              </a:rPr>
              <a:t>true</a:t>
            </a:r>
            <a:r>
              <a:rPr lang="zh-CN" altLang="en-US" sz="1800" b="1" dirty="0">
                <a:latin typeface="Times New Roman" panose="02020603050405020304" pitchFamily="18" charset="0"/>
                <a:cs typeface="Courier New" panose="02070309020205020404" pitchFamily="49" charset="0"/>
              </a:rPr>
              <a:t>和</a:t>
            </a:r>
            <a:r>
              <a:rPr lang="en-US" altLang="zh-CN" sz="1800" b="1" dirty="0">
                <a:latin typeface="Times New Roman" panose="02020603050405020304" pitchFamily="18" charset="0"/>
                <a:cs typeface="Courier New" panose="02070309020205020404" pitchFamily="49" charset="0"/>
              </a:rPr>
              <a:t>false</a:t>
            </a:r>
            <a:r>
              <a:rPr lang="zh-CN" altLang="en-US" sz="1800" b="1" dirty="0">
                <a:latin typeface="Times New Roman" panose="02020603050405020304" pitchFamily="18" charset="0"/>
                <a:cs typeface="Courier New" panose="02070309020205020404" pitchFamily="49" charset="0"/>
              </a:rPr>
              <a:t>时，控制转向的目标</a:t>
            </a:r>
            <a:r>
              <a:rPr lang="en-US" altLang="zh-CN" sz="1800" b="1" dirty="0">
                <a:latin typeface="Times New Roman" panose="02020603050405020304" pitchFamily="18" charset="0"/>
                <a:cs typeface="Courier New" panose="02070309020205020404" pitchFamily="49" charset="0"/>
              </a:rPr>
              <a:t>(</a:t>
            </a:r>
            <a:r>
              <a:rPr lang="zh-CN" altLang="en-US" sz="1800" b="1" dirty="0">
                <a:latin typeface="Times New Roman" panose="02020603050405020304" pitchFamily="18" charset="0"/>
                <a:cs typeface="Courier New" panose="02070309020205020404" pitchFamily="49" charset="0"/>
              </a:rPr>
              <a:t>即某一四元式所在位置或</a:t>
            </a:r>
          </a:p>
          <a:p>
            <a:pPr>
              <a:lnSpc>
                <a:spcPct val="90000"/>
              </a:lnSpc>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序号</a:t>
            </a:r>
            <a:r>
              <a:rPr lang="en-US" altLang="zh-CN" sz="1800" b="1" dirty="0">
                <a:latin typeface="Times New Roman" panose="02020603050405020304" pitchFamily="18" charset="0"/>
                <a:cs typeface="Courier New" panose="02070309020205020404" pitchFamily="49" charset="0"/>
              </a:rPr>
              <a:t>)</a:t>
            </a:r>
            <a:r>
              <a:rPr lang="zh-CN" altLang="en-US" sz="1800" b="1" dirty="0">
                <a:latin typeface="Times New Roman" panose="02020603050405020304" pitchFamily="18" charset="0"/>
                <a:cs typeface="Courier New" panose="02070309020205020404" pitchFamily="49" charset="0"/>
              </a:rPr>
              <a:t>。条件语句可翻译成如</a:t>
            </a:r>
            <a:r>
              <a:rPr lang="zh-CN" altLang="en-US" sz="1800" b="1" dirty="0">
                <a:latin typeface="Times New Roman" panose="02020603050405020304" pitchFamily="18" charset="0"/>
              </a:rPr>
              <a:t>下图：</a:t>
            </a:r>
          </a:p>
        </p:txBody>
      </p:sp>
      <p:sp>
        <p:nvSpPr>
          <p:cNvPr id="790531" name="Rectangle 3"/>
          <p:cNvSpPr>
            <a:spLocks noChangeArrowheads="1"/>
          </p:cNvSpPr>
          <p:nvPr/>
        </p:nvSpPr>
        <p:spPr bwMode="auto">
          <a:xfrm>
            <a:off x="5664201" y="3716338"/>
            <a:ext cx="1584325" cy="476250"/>
          </a:xfrm>
          <a:prstGeom prst="rect">
            <a:avLst/>
          </a:prstGeom>
          <a:solidFill>
            <a:srgbClr val="6600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spcBef>
                <a:spcPct val="0"/>
              </a:spcBef>
              <a:buFontTx/>
              <a:buNone/>
            </a:pPr>
            <a:r>
              <a:rPr lang="en-US" altLang="zh-CN" sz="2000">
                <a:effectLst>
                  <a:outerShdw blurRad="38100" dist="38100" dir="2700000" algn="tl">
                    <a:srgbClr val="000000"/>
                  </a:outerShdw>
                </a:effectLst>
                <a:latin typeface="Arial" panose="020B0604020202020204" pitchFamily="34" charset="0"/>
              </a:rPr>
              <a:t>E</a:t>
            </a:r>
            <a:r>
              <a:rPr lang="zh-CN" altLang="en-US" sz="2000">
                <a:effectLst>
                  <a:outerShdw blurRad="38100" dist="38100" dir="2700000" algn="tl">
                    <a:srgbClr val="000000"/>
                  </a:outerShdw>
                </a:effectLst>
                <a:latin typeface="Arial" panose="020B0604020202020204" pitchFamily="34" charset="0"/>
              </a:rPr>
              <a:t>的代码</a:t>
            </a:r>
          </a:p>
        </p:txBody>
      </p:sp>
      <p:sp>
        <p:nvSpPr>
          <p:cNvPr id="790532" name="Rectangle 4"/>
          <p:cNvSpPr>
            <a:spLocks noChangeArrowheads="1"/>
          </p:cNvSpPr>
          <p:nvPr/>
        </p:nvSpPr>
        <p:spPr bwMode="auto">
          <a:xfrm>
            <a:off x="5664201" y="4652963"/>
            <a:ext cx="1584325" cy="476250"/>
          </a:xfrm>
          <a:prstGeom prst="rect">
            <a:avLst/>
          </a:prstGeom>
          <a:solidFill>
            <a:srgbClr val="6600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spcBef>
                <a:spcPct val="0"/>
              </a:spcBef>
              <a:buFontTx/>
              <a:buNone/>
            </a:pPr>
            <a:r>
              <a:rPr lang="en-US" altLang="zh-CN" sz="2000">
                <a:effectLst>
                  <a:outerShdw blurRad="38100" dist="38100" dir="2700000" algn="tl">
                    <a:srgbClr val="000000"/>
                  </a:outerShdw>
                </a:effectLst>
                <a:latin typeface="Arial" panose="020B0604020202020204" pitchFamily="34" charset="0"/>
              </a:rPr>
              <a:t>S</a:t>
            </a:r>
            <a:r>
              <a:rPr lang="en-US" altLang="zh-CN" sz="2000" baseline="-25000">
                <a:effectLst>
                  <a:outerShdw blurRad="38100" dist="38100" dir="2700000" algn="tl">
                    <a:srgbClr val="000000"/>
                  </a:outerShdw>
                </a:effectLst>
                <a:latin typeface="Arial" panose="020B0604020202020204" pitchFamily="34" charset="0"/>
              </a:rPr>
              <a:t>1</a:t>
            </a:r>
            <a:r>
              <a:rPr lang="zh-CN" altLang="en-US" sz="2000">
                <a:effectLst>
                  <a:outerShdw blurRad="38100" dist="38100" dir="2700000" algn="tl">
                    <a:srgbClr val="000000"/>
                  </a:outerShdw>
                </a:effectLst>
                <a:latin typeface="Arial" panose="020B0604020202020204" pitchFamily="34" charset="0"/>
              </a:rPr>
              <a:t>的代码</a:t>
            </a:r>
          </a:p>
        </p:txBody>
      </p:sp>
      <p:sp>
        <p:nvSpPr>
          <p:cNvPr id="790533" name="Line 5"/>
          <p:cNvSpPr>
            <a:spLocks noChangeShapeType="1"/>
          </p:cNvSpPr>
          <p:nvPr/>
        </p:nvSpPr>
        <p:spPr bwMode="auto">
          <a:xfrm>
            <a:off x="4995864" y="3833813"/>
            <a:ext cx="860425" cy="0"/>
          </a:xfrm>
          <a:prstGeom prst="line">
            <a:avLst/>
          </a:prstGeom>
          <a:noFill/>
          <a:ln w="38100">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90534" name="Line 6"/>
          <p:cNvSpPr>
            <a:spLocks noChangeShapeType="1"/>
          </p:cNvSpPr>
          <p:nvPr/>
        </p:nvSpPr>
        <p:spPr bwMode="auto">
          <a:xfrm>
            <a:off x="4368800" y="4049713"/>
            <a:ext cx="1485900" cy="0"/>
          </a:xfrm>
          <a:prstGeom prst="line">
            <a:avLst/>
          </a:prstGeom>
          <a:noFill/>
          <a:ln w="38100">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90535" name="Line 7"/>
          <p:cNvSpPr>
            <a:spLocks noChangeShapeType="1"/>
          </p:cNvSpPr>
          <p:nvPr/>
        </p:nvSpPr>
        <p:spPr bwMode="auto">
          <a:xfrm flipH="1">
            <a:off x="4994275" y="3833813"/>
            <a:ext cx="0" cy="10795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90536" name="Line 8"/>
          <p:cNvSpPr>
            <a:spLocks noChangeShapeType="1"/>
          </p:cNvSpPr>
          <p:nvPr/>
        </p:nvSpPr>
        <p:spPr bwMode="auto">
          <a:xfrm>
            <a:off x="4994275" y="4913313"/>
            <a:ext cx="70485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90537" name="Text Box 9"/>
          <p:cNvSpPr txBox="1">
            <a:spLocks noChangeArrowheads="1"/>
          </p:cNvSpPr>
          <p:nvPr/>
        </p:nvSpPr>
        <p:spPr bwMode="auto">
          <a:xfrm flipH="1">
            <a:off x="5019676" y="4552950"/>
            <a:ext cx="86042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sz="1600">
                <a:latin typeface="Arial" panose="020B0604020202020204" pitchFamily="34" charset="0"/>
              </a:rPr>
              <a:t>true</a:t>
            </a:r>
          </a:p>
        </p:txBody>
      </p:sp>
      <p:sp>
        <p:nvSpPr>
          <p:cNvPr id="790538" name="Line 10"/>
          <p:cNvSpPr>
            <a:spLocks noChangeShapeType="1"/>
          </p:cNvSpPr>
          <p:nvPr/>
        </p:nvSpPr>
        <p:spPr bwMode="auto">
          <a:xfrm flipH="1">
            <a:off x="4368800" y="4049713"/>
            <a:ext cx="0" cy="172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90539" name="Line 11"/>
          <p:cNvSpPr>
            <a:spLocks noChangeShapeType="1"/>
          </p:cNvSpPr>
          <p:nvPr/>
        </p:nvSpPr>
        <p:spPr bwMode="auto">
          <a:xfrm>
            <a:off x="4368800" y="5776913"/>
            <a:ext cx="12954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90540" name="Text Box 12"/>
          <p:cNvSpPr txBox="1">
            <a:spLocks noChangeArrowheads="1"/>
          </p:cNvSpPr>
          <p:nvPr/>
        </p:nvSpPr>
        <p:spPr bwMode="auto">
          <a:xfrm flipH="1">
            <a:off x="4945064" y="5440363"/>
            <a:ext cx="86042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sz="1600">
                <a:latin typeface="Arial" panose="020B0604020202020204" pitchFamily="34" charset="0"/>
              </a:rPr>
              <a:t>false</a:t>
            </a:r>
          </a:p>
        </p:txBody>
      </p:sp>
      <p:sp>
        <p:nvSpPr>
          <p:cNvPr id="790541" name="Rectangle 13"/>
          <p:cNvSpPr>
            <a:spLocks noChangeArrowheads="1"/>
          </p:cNvSpPr>
          <p:nvPr/>
        </p:nvSpPr>
        <p:spPr bwMode="auto">
          <a:xfrm>
            <a:off x="5664201" y="5516563"/>
            <a:ext cx="1584325" cy="476250"/>
          </a:xfrm>
          <a:prstGeom prst="rect">
            <a:avLst/>
          </a:prstGeom>
          <a:solidFill>
            <a:srgbClr val="6600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spcBef>
                <a:spcPct val="0"/>
              </a:spcBef>
              <a:buFontTx/>
              <a:buNone/>
            </a:pPr>
            <a:r>
              <a:rPr lang="en-US" altLang="zh-CN" sz="2000">
                <a:effectLst>
                  <a:outerShdw blurRad="38100" dist="38100" dir="2700000" algn="tl">
                    <a:srgbClr val="000000"/>
                  </a:outerShdw>
                </a:effectLst>
                <a:latin typeface="Arial" panose="020B0604020202020204" pitchFamily="34" charset="0"/>
              </a:rPr>
              <a:t>S</a:t>
            </a:r>
            <a:r>
              <a:rPr lang="en-US" altLang="zh-CN" sz="2000" baseline="-25000">
                <a:effectLst>
                  <a:outerShdw blurRad="38100" dist="38100" dir="2700000" algn="tl">
                    <a:srgbClr val="000000"/>
                  </a:outerShdw>
                </a:effectLst>
                <a:latin typeface="Arial" panose="020B0604020202020204" pitchFamily="34" charset="0"/>
              </a:rPr>
              <a:t>2</a:t>
            </a:r>
            <a:r>
              <a:rPr lang="zh-CN" altLang="en-US" sz="2000">
                <a:effectLst>
                  <a:outerShdw blurRad="38100" dist="38100" dir="2700000" algn="tl">
                    <a:srgbClr val="000000"/>
                  </a:outerShdw>
                </a:effectLst>
                <a:latin typeface="Arial" panose="020B0604020202020204" pitchFamily="34" charset="0"/>
              </a:rPr>
              <a:t>的代码</a:t>
            </a:r>
          </a:p>
        </p:txBody>
      </p:sp>
      <p:sp>
        <p:nvSpPr>
          <p:cNvPr id="790542" name="Line 14"/>
          <p:cNvSpPr>
            <a:spLocks noChangeShapeType="1"/>
          </p:cNvSpPr>
          <p:nvPr/>
        </p:nvSpPr>
        <p:spPr bwMode="auto">
          <a:xfrm>
            <a:off x="4079875" y="5345113"/>
            <a:ext cx="2305050" cy="0"/>
          </a:xfrm>
          <a:prstGeom prst="line">
            <a:avLst/>
          </a:prstGeom>
          <a:noFill/>
          <a:ln w="38100">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90543" name="Line 15"/>
          <p:cNvSpPr>
            <a:spLocks noChangeShapeType="1"/>
          </p:cNvSpPr>
          <p:nvPr/>
        </p:nvSpPr>
        <p:spPr bwMode="auto">
          <a:xfrm flipH="1">
            <a:off x="4079875" y="5346700"/>
            <a:ext cx="0" cy="93503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90544" name="Line 16"/>
          <p:cNvSpPr>
            <a:spLocks noChangeShapeType="1"/>
          </p:cNvSpPr>
          <p:nvPr/>
        </p:nvSpPr>
        <p:spPr bwMode="auto">
          <a:xfrm>
            <a:off x="4079875" y="6281738"/>
            <a:ext cx="230505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Tree>
    <p:extLst>
      <p:ext uri="{BB962C8B-B14F-4D97-AF65-F5344CB8AC3E}">
        <p14:creationId xmlns:p14="http://schemas.microsoft.com/office/powerpoint/2010/main" val="4136826201"/>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1554" name="Rectangle 2"/>
          <p:cNvSpPr>
            <a:spLocks noGrp="1" noChangeArrowheads="1"/>
          </p:cNvSpPr>
          <p:nvPr>
            <p:ph type="body" idx="1"/>
          </p:nvPr>
        </p:nvSpPr>
        <p:spPr>
          <a:xfrm>
            <a:off x="1828800" y="685800"/>
            <a:ext cx="8650288" cy="4343400"/>
          </a:xfrm>
        </p:spPr>
        <p:txBody>
          <a:bodyPr/>
          <a:lstStyle/>
          <a:p>
            <a:pPr>
              <a:buFont typeface="Wingdings" panose="05000000000000000000" pitchFamily="2" charset="2"/>
              <a:buNone/>
            </a:pPr>
            <a:r>
              <a:rPr lang="en-US" altLang="zh-CN" sz="2400" b="1" dirty="0">
                <a:solidFill>
                  <a:srgbClr val="C00000"/>
                </a:solidFill>
                <a:latin typeface="Times New Roman" panose="02020603050405020304" pitchFamily="18" charset="0"/>
              </a:rPr>
              <a:t>2)</a:t>
            </a:r>
            <a:r>
              <a:rPr lang="zh-CN" altLang="en-US" sz="2400" b="1" dirty="0">
                <a:latin typeface="Times New Roman" panose="02020603050405020304" pitchFamily="18" charset="0"/>
              </a:rPr>
              <a:t>三种形式的四元式</a:t>
            </a:r>
          </a:p>
          <a:p>
            <a:pPr>
              <a:buFont typeface="Wingdings" panose="05000000000000000000" pitchFamily="2" charset="2"/>
              <a:buNone/>
            </a:pPr>
            <a:r>
              <a:rPr lang="zh-CN" altLang="en-US" sz="2400" b="1" dirty="0">
                <a:latin typeface="Times New Roman" panose="02020603050405020304" pitchFamily="18" charset="0"/>
              </a:rPr>
              <a:t>作为条件控制的布尔表达式</a:t>
            </a:r>
            <a:r>
              <a:rPr lang="en-US" altLang="zh-CN" sz="2400" b="1" dirty="0">
                <a:latin typeface="Times New Roman" panose="02020603050405020304" pitchFamily="18" charset="0"/>
              </a:rPr>
              <a:t>E</a:t>
            </a:r>
            <a:r>
              <a:rPr lang="zh-CN" altLang="en-US" sz="2400" b="1" dirty="0">
                <a:latin typeface="Times New Roman" panose="02020603050405020304" pitchFamily="18" charset="0"/>
              </a:rPr>
              <a:t>的翻译归纳起来只有三种形式的四元式</a:t>
            </a:r>
            <a:r>
              <a:rPr lang="zh-CN" altLang="en-US" sz="2400" b="1" dirty="0">
                <a:latin typeface="Times New Roman" panose="02020603050405020304" pitchFamily="18" charset="0"/>
                <a:cs typeface="Courier New" panose="02070309020205020404" pitchFamily="49" charset="0"/>
              </a:rPr>
              <a:t> </a:t>
            </a:r>
          </a:p>
          <a:p>
            <a:pPr>
              <a:buFont typeface="Wingdings" panose="05000000000000000000" pitchFamily="2" charset="2"/>
              <a:buNone/>
            </a:pPr>
            <a:r>
              <a:rPr lang="zh-CN" altLang="en-US" sz="2400" b="1"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a:t>
            </a:r>
            <a:r>
              <a:rPr lang="en-US" altLang="zh-CN" sz="2400" b="1" dirty="0" err="1">
                <a:latin typeface="Times New Roman" panose="02020603050405020304" pitchFamily="18" charset="0"/>
                <a:cs typeface="Times New Roman" panose="02020603050405020304" pitchFamily="18" charset="0"/>
              </a:rPr>
              <a:t>jnz</a:t>
            </a:r>
            <a:r>
              <a:rPr lang="en-US" altLang="zh-CN" sz="2400" b="1" dirty="0">
                <a:latin typeface="Times New Roman" panose="02020603050405020304" pitchFamily="18" charset="0"/>
                <a:cs typeface="Times New Roman" panose="02020603050405020304" pitchFamily="18" charset="0"/>
              </a:rPr>
              <a:t>, a</a:t>
            </a:r>
            <a:r>
              <a:rPr lang="en-US" altLang="zh-CN" sz="2400" b="1" baseline="-25000" dirty="0">
                <a:latin typeface="Times New Roman" panose="02020603050405020304" pitchFamily="18" charset="0"/>
                <a:cs typeface="Times New Roman" panose="02020603050405020304" pitchFamily="18" charset="0"/>
              </a:rPr>
              <a:t>1</a:t>
            </a:r>
            <a:r>
              <a:rPr lang="en-US" altLang="zh-CN" sz="2400" b="1" dirty="0">
                <a:latin typeface="Times New Roman" panose="02020603050405020304" pitchFamily="18" charset="0"/>
                <a:cs typeface="Times New Roman" panose="02020603050405020304" pitchFamily="18" charset="0"/>
              </a:rPr>
              <a:t>, ,p) </a:t>
            </a:r>
            <a:r>
              <a:rPr lang="zh-CN" altLang="en-US" sz="2400" b="1" dirty="0">
                <a:latin typeface="Times New Roman" panose="02020603050405020304" pitchFamily="18" charset="0"/>
              </a:rPr>
              <a:t>若</a:t>
            </a:r>
            <a:r>
              <a:rPr lang="en-US" altLang="zh-CN" sz="2400" b="1" dirty="0">
                <a:latin typeface="Times New Roman" panose="02020603050405020304" pitchFamily="18" charset="0"/>
                <a:cs typeface="Times New Roman" panose="02020603050405020304" pitchFamily="18" charset="0"/>
              </a:rPr>
              <a:t>a</a:t>
            </a:r>
            <a:r>
              <a:rPr lang="en-US" altLang="zh-CN" sz="2400" b="1" baseline="-25000" dirty="0">
                <a:latin typeface="Times New Roman" panose="02020603050405020304" pitchFamily="18" charset="0"/>
                <a:cs typeface="Times New Roman" panose="02020603050405020304" pitchFamily="18" charset="0"/>
              </a:rPr>
              <a:t>1</a:t>
            </a:r>
            <a:r>
              <a:rPr lang="zh-CN" altLang="en-US" sz="2400" b="1" dirty="0">
                <a:latin typeface="Times New Roman" panose="02020603050405020304" pitchFamily="18" charset="0"/>
              </a:rPr>
              <a:t>为真时</a:t>
            </a:r>
            <a:r>
              <a:rPr lang="en-US" altLang="zh-CN" sz="2400" b="1" dirty="0">
                <a:latin typeface="Times New Roman" panose="02020603050405020304" pitchFamily="18" charset="0"/>
                <a:cs typeface="Times New Roman" panose="02020603050405020304" pitchFamily="18" charset="0"/>
              </a:rPr>
              <a:t>,</a:t>
            </a:r>
            <a:r>
              <a:rPr lang="zh-CN" altLang="en-US" sz="2400" b="1" dirty="0">
                <a:latin typeface="Times New Roman" panose="02020603050405020304" pitchFamily="18" charset="0"/>
              </a:rPr>
              <a:t>则转向第</a:t>
            </a:r>
            <a:r>
              <a:rPr lang="en-US" altLang="zh-CN" sz="2400" b="1" dirty="0">
                <a:latin typeface="Times New Roman" panose="02020603050405020304" pitchFamily="18" charset="0"/>
                <a:cs typeface="Times New Roman" panose="02020603050405020304" pitchFamily="18" charset="0"/>
              </a:rPr>
              <a:t>p</a:t>
            </a:r>
            <a:r>
              <a:rPr lang="zh-CN" altLang="en-US" sz="2400" b="1" dirty="0">
                <a:latin typeface="Times New Roman" panose="02020603050405020304" pitchFamily="18" charset="0"/>
              </a:rPr>
              <a:t>个四元式。</a:t>
            </a:r>
          </a:p>
          <a:p>
            <a:pPr>
              <a:buFont typeface="Wingdings" panose="05000000000000000000" pitchFamily="2" charset="2"/>
              <a:buNone/>
            </a:pPr>
            <a:r>
              <a:rPr lang="zh-CN" altLang="en-US" sz="2400" b="1" dirty="0">
                <a:latin typeface="Times New Roman" panose="02020603050405020304" pitchFamily="18" charset="0"/>
              </a:rPr>
              <a:t>   </a:t>
            </a:r>
            <a:r>
              <a:rPr lang="en-US" altLang="zh-CN" sz="2400" b="1" dirty="0">
                <a:latin typeface="Times New Roman" panose="02020603050405020304" pitchFamily="18" charset="0"/>
              </a:rPr>
              <a:t>(jrop,a</a:t>
            </a:r>
            <a:r>
              <a:rPr lang="en-US" altLang="zh-CN" sz="2400" b="1" baseline="-25000" dirty="0">
                <a:latin typeface="Times New Roman" panose="02020603050405020304" pitchFamily="18" charset="0"/>
                <a:cs typeface="Times New Roman" panose="02020603050405020304" pitchFamily="18" charset="0"/>
              </a:rPr>
              <a:t>1</a:t>
            </a:r>
            <a:r>
              <a:rPr lang="en-US" altLang="zh-CN" sz="2400" b="1" dirty="0">
                <a:latin typeface="Times New Roman" panose="02020603050405020304" pitchFamily="18" charset="0"/>
              </a:rPr>
              <a:t>,a</a:t>
            </a:r>
            <a:r>
              <a:rPr lang="en-US" altLang="zh-CN" sz="2400" b="1" baseline="-25000" dirty="0">
                <a:latin typeface="Times New Roman" panose="02020603050405020304" pitchFamily="18" charset="0"/>
                <a:cs typeface="Times New Roman" panose="02020603050405020304" pitchFamily="18" charset="0"/>
              </a:rPr>
              <a:t>2</a:t>
            </a:r>
            <a:r>
              <a:rPr lang="en-US" altLang="zh-CN" sz="2400" b="1" dirty="0">
                <a:latin typeface="Times New Roman" panose="02020603050405020304" pitchFamily="18" charset="0"/>
              </a:rPr>
              <a:t>, p) </a:t>
            </a:r>
            <a:r>
              <a:rPr lang="zh-CN" altLang="en-US" sz="2400" b="1" dirty="0">
                <a:latin typeface="Times New Roman" panose="02020603050405020304" pitchFamily="18" charset="0"/>
              </a:rPr>
              <a:t>若关系</a:t>
            </a:r>
            <a:r>
              <a:rPr lang="en-US" altLang="zh-CN" sz="2400" b="1" dirty="0">
                <a:latin typeface="Times New Roman" panose="02020603050405020304" pitchFamily="18" charset="0"/>
              </a:rPr>
              <a:t>a</a:t>
            </a:r>
            <a:r>
              <a:rPr lang="en-US" altLang="zh-CN" sz="2400" b="1" baseline="-25000" dirty="0">
                <a:latin typeface="Times New Roman" panose="02020603050405020304" pitchFamily="18" charset="0"/>
                <a:cs typeface="Times New Roman" panose="02020603050405020304" pitchFamily="18" charset="0"/>
              </a:rPr>
              <a:t>1</a:t>
            </a:r>
            <a:r>
              <a:rPr lang="en-US" altLang="zh-CN" sz="2400" b="1" dirty="0">
                <a:latin typeface="Times New Roman" panose="02020603050405020304" pitchFamily="18" charset="0"/>
              </a:rPr>
              <a:t> </a:t>
            </a:r>
            <a:r>
              <a:rPr lang="en-US" altLang="zh-CN" sz="2400" b="1" dirty="0" err="1">
                <a:latin typeface="Times New Roman" panose="02020603050405020304" pitchFamily="18" charset="0"/>
              </a:rPr>
              <a:t>rop</a:t>
            </a:r>
            <a:r>
              <a:rPr lang="en-US" altLang="zh-CN" sz="2400" b="1" dirty="0">
                <a:latin typeface="Times New Roman" panose="02020603050405020304" pitchFamily="18" charset="0"/>
              </a:rPr>
              <a:t> a</a:t>
            </a:r>
            <a:r>
              <a:rPr lang="en-US" altLang="zh-CN" sz="2400" b="1" baseline="-25000" dirty="0">
                <a:latin typeface="Times New Roman" panose="02020603050405020304" pitchFamily="18" charset="0"/>
                <a:cs typeface="Times New Roman" panose="02020603050405020304" pitchFamily="18" charset="0"/>
              </a:rPr>
              <a:t>2</a:t>
            </a:r>
            <a:r>
              <a:rPr lang="zh-CN" altLang="en-US" sz="2400" b="1" dirty="0">
                <a:latin typeface="Times New Roman" panose="02020603050405020304" pitchFamily="18" charset="0"/>
              </a:rPr>
              <a:t>成立时</a:t>
            </a:r>
            <a:r>
              <a:rPr lang="en-US" altLang="zh-CN" sz="2400" b="1" dirty="0">
                <a:latin typeface="Times New Roman" panose="02020603050405020304" pitchFamily="18" charset="0"/>
              </a:rPr>
              <a:t>,</a:t>
            </a:r>
            <a:r>
              <a:rPr lang="zh-CN" altLang="en-US" sz="2400" b="1" dirty="0">
                <a:latin typeface="Times New Roman" panose="02020603050405020304" pitchFamily="18" charset="0"/>
              </a:rPr>
              <a:t>转向第</a:t>
            </a:r>
            <a:r>
              <a:rPr lang="en-US" altLang="zh-CN" sz="2400" b="1" dirty="0">
                <a:latin typeface="Times New Roman" panose="02020603050405020304" pitchFamily="18" charset="0"/>
              </a:rPr>
              <a:t>p</a:t>
            </a:r>
            <a:r>
              <a:rPr lang="zh-CN" altLang="en-US" sz="2400" b="1" dirty="0">
                <a:latin typeface="Times New Roman" panose="02020603050405020304" pitchFamily="18" charset="0"/>
              </a:rPr>
              <a:t>个四元式。 </a:t>
            </a:r>
          </a:p>
          <a:p>
            <a:pPr algn="just">
              <a:buFont typeface="Wingdings" panose="05000000000000000000" pitchFamily="2" charset="2"/>
              <a:buNone/>
            </a:pPr>
            <a:r>
              <a:rPr lang="zh-CN" altLang="en-US" sz="2400" b="1" dirty="0">
                <a:latin typeface="Times New Roman" panose="02020603050405020304" pitchFamily="18" charset="0"/>
                <a:cs typeface="Courier New" panose="02070309020205020404" pitchFamily="49" charset="0"/>
              </a:rPr>
              <a:t>   </a:t>
            </a:r>
            <a:r>
              <a:rPr lang="en-US" altLang="zh-CN" sz="2400" b="1" dirty="0">
                <a:latin typeface="Times New Roman" panose="02020603050405020304" pitchFamily="18" charset="0"/>
                <a:cs typeface="Courier New" panose="02070309020205020404" pitchFamily="49" charset="0"/>
              </a:rPr>
              <a:t>(j, , ,p)  </a:t>
            </a:r>
            <a:r>
              <a:rPr lang="zh-CN" altLang="en-US" sz="2400" b="1" dirty="0">
                <a:latin typeface="Times New Roman" panose="02020603050405020304" pitchFamily="18" charset="0"/>
                <a:cs typeface="Courier New" panose="02070309020205020404" pitchFamily="49" charset="0"/>
              </a:rPr>
              <a:t>无条件转向第</a:t>
            </a:r>
            <a:r>
              <a:rPr lang="en-US" altLang="zh-CN" sz="2400" b="1" dirty="0">
                <a:latin typeface="Times New Roman" panose="02020603050405020304" pitchFamily="18" charset="0"/>
                <a:cs typeface="Courier New" panose="02070309020205020404" pitchFamily="49" charset="0"/>
              </a:rPr>
              <a:t>p</a:t>
            </a:r>
            <a:r>
              <a:rPr lang="zh-CN" altLang="en-US" sz="2400" b="1" dirty="0">
                <a:latin typeface="Times New Roman" panose="02020603050405020304" pitchFamily="18" charset="0"/>
                <a:cs typeface="Courier New" panose="02070309020205020404" pitchFamily="49" charset="0"/>
              </a:rPr>
              <a:t>个四元式。</a:t>
            </a:r>
          </a:p>
          <a:p>
            <a:pPr algn="just">
              <a:buFont typeface="Wingdings" panose="05000000000000000000" pitchFamily="2" charset="2"/>
              <a:buNone/>
            </a:pPr>
            <a:r>
              <a:rPr lang="zh-CN" altLang="en-US" sz="2400" b="1" dirty="0">
                <a:latin typeface="Times New Roman" panose="02020603050405020304" pitchFamily="18" charset="0"/>
              </a:rPr>
              <a:t>除上述两种真转外，可用无条件表示假转</a:t>
            </a:r>
          </a:p>
        </p:txBody>
      </p:sp>
    </p:spTree>
    <p:extLst>
      <p:ext uri="{BB962C8B-B14F-4D97-AF65-F5344CB8AC3E}">
        <p14:creationId xmlns:p14="http://schemas.microsoft.com/office/powerpoint/2010/main" val="2153756115"/>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2578" name="Rectangle 2"/>
          <p:cNvSpPr>
            <a:spLocks noGrp="1" noChangeArrowheads="1"/>
          </p:cNvSpPr>
          <p:nvPr>
            <p:ph type="body" idx="1"/>
          </p:nvPr>
        </p:nvSpPr>
        <p:spPr>
          <a:xfrm>
            <a:off x="2286001" y="914400"/>
            <a:ext cx="3922713" cy="4724400"/>
          </a:xfrm>
        </p:spPr>
        <p:txBody>
          <a:bodyPr/>
          <a:lstStyle/>
          <a:p>
            <a:pPr algn="just">
              <a:buFont typeface="Wingdings" panose="05000000000000000000" pitchFamily="2" charset="2"/>
              <a:buNone/>
            </a:pPr>
            <a:r>
              <a:rPr lang="zh-CN" altLang="en-US" sz="1800" b="1">
                <a:latin typeface="Times New Roman" panose="02020603050405020304" pitchFamily="18" charset="0"/>
              </a:rPr>
              <a:t>例如</a:t>
            </a:r>
            <a:r>
              <a:rPr lang="en-US" altLang="zh-CN" sz="1800" b="1">
                <a:latin typeface="Times New Roman" panose="02020603050405020304" pitchFamily="18" charset="0"/>
              </a:rPr>
              <a:t>,</a:t>
            </a:r>
            <a:r>
              <a:rPr lang="zh-CN" altLang="en-US" sz="1800" b="1">
                <a:latin typeface="Times New Roman" panose="02020603050405020304" pitchFamily="18" charset="0"/>
              </a:rPr>
              <a:t>对于条件语句</a:t>
            </a:r>
          </a:p>
          <a:p>
            <a:pPr algn="just">
              <a:buFont typeface="Wingdings" panose="05000000000000000000" pitchFamily="2" charset="2"/>
              <a:buNone/>
            </a:pPr>
            <a:r>
              <a:rPr lang="zh-CN" altLang="en-US" sz="1800" b="1">
                <a:latin typeface="Times New Roman" panose="02020603050405020304" pitchFamily="18" charset="0"/>
              </a:rPr>
              <a:t>  </a:t>
            </a:r>
            <a:r>
              <a:rPr lang="en-US" altLang="zh-CN" sz="1800" b="1">
                <a:latin typeface="Times New Roman" panose="02020603050405020304" pitchFamily="18" charset="0"/>
              </a:rPr>
              <a:t>if a∨b &lt; c then S1 else S2</a:t>
            </a:r>
          </a:p>
          <a:p>
            <a:pPr algn="just">
              <a:buFont typeface="Wingdings" panose="05000000000000000000" pitchFamily="2" charset="2"/>
              <a:buNone/>
            </a:pPr>
            <a:r>
              <a:rPr lang="zh-CN" altLang="en-US" sz="1800" b="1">
                <a:latin typeface="Times New Roman" panose="02020603050405020304" pitchFamily="18" charset="0"/>
              </a:rPr>
              <a:t>经翻译后，可得如下四元式序列：</a:t>
            </a:r>
          </a:p>
          <a:p>
            <a:pPr algn="just">
              <a:buFont typeface="Wingdings" panose="05000000000000000000" pitchFamily="2" charset="2"/>
              <a:buNone/>
            </a:pPr>
            <a:r>
              <a:rPr lang="en-US" altLang="zh-CN" sz="1800" b="1">
                <a:latin typeface="Times New Roman" panose="02020603050405020304" pitchFamily="18" charset="0"/>
              </a:rPr>
              <a:t>(1) (jnz,a, ,5)</a:t>
            </a:r>
          </a:p>
          <a:p>
            <a:pPr algn="just">
              <a:buFont typeface="Wingdings" panose="05000000000000000000" pitchFamily="2" charset="2"/>
              <a:buNone/>
            </a:pPr>
            <a:r>
              <a:rPr lang="en-US" altLang="zh-CN" sz="1800" b="1">
                <a:latin typeface="Times New Roman" panose="02020603050405020304" pitchFamily="18" charset="0"/>
              </a:rPr>
              <a:t>(2) (j, , ,3)</a:t>
            </a:r>
          </a:p>
          <a:p>
            <a:pPr algn="just">
              <a:buFont typeface="Wingdings" panose="05000000000000000000" pitchFamily="2" charset="2"/>
              <a:buNone/>
            </a:pPr>
            <a:r>
              <a:rPr lang="en-US" altLang="zh-CN" sz="1800" b="1">
                <a:latin typeface="Times New Roman" panose="02020603050405020304" pitchFamily="18" charset="0"/>
              </a:rPr>
              <a:t>(3) (j&lt;,b,c,5)</a:t>
            </a:r>
          </a:p>
          <a:p>
            <a:pPr algn="just">
              <a:buFont typeface="Wingdings" panose="05000000000000000000" pitchFamily="2" charset="2"/>
              <a:buNone/>
            </a:pPr>
            <a:r>
              <a:rPr lang="en-US" altLang="zh-CN" sz="1800" b="1">
                <a:latin typeface="Times New Roman" panose="02020603050405020304" pitchFamily="18" charset="0"/>
              </a:rPr>
              <a:t>(4) (j, , ,p+1)</a:t>
            </a:r>
          </a:p>
          <a:p>
            <a:pPr algn="just">
              <a:buFont typeface="Wingdings" panose="05000000000000000000" pitchFamily="2" charset="2"/>
              <a:buNone/>
            </a:pPr>
            <a:r>
              <a:rPr lang="en-US" altLang="zh-CN" sz="1800" b="1">
                <a:latin typeface="Times New Roman" panose="02020603050405020304" pitchFamily="18" charset="0"/>
              </a:rPr>
              <a:t>(5) (</a:t>
            </a:r>
            <a:r>
              <a:rPr lang="zh-CN" altLang="en-US" sz="1800" b="1">
                <a:latin typeface="Times New Roman" panose="02020603050405020304" pitchFamily="18" charset="0"/>
              </a:rPr>
              <a:t>关于</a:t>
            </a:r>
            <a:r>
              <a:rPr lang="en-US" altLang="zh-CN" sz="1800" b="1">
                <a:latin typeface="Times New Roman" panose="02020603050405020304" pitchFamily="18" charset="0"/>
              </a:rPr>
              <a:t>S1</a:t>
            </a:r>
            <a:r>
              <a:rPr lang="zh-CN" altLang="en-US" sz="1800" b="1">
                <a:latin typeface="Times New Roman" panose="02020603050405020304" pitchFamily="18" charset="0"/>
              </a:rPr>
              <a:t>的四元式序列</a:t>
            </a:r>
            <a:r>
              <a:rPr lang="en-US" altLang="zh-CN" sz="1800" b="1">
                <a:latin typeface="Times New Roman" panose="02020603050405020304" pitchFamily="18" charset="0"/>
              </a:rPr>
              <a:t>)</a:t>
            </a:r>
          </a:p>
          <a:p>
            <a:pPr algn="just">
              <a:buFont typeface="Wingdings" panose="05000000000000000000" pitchFamily="2" charset="2"/>
              <a:buNone/>
            </a:pPr>
            <a:r>
              <a:rPr lang="en-US" altLang="zh-CN" sz="1800" b="1">
                <a:latin typeface="Times New Roman" panose="02020603050405020304" pitchFamily="18" charset="0"/>
              </a:rPr>
              <a:t>(P) (j, , ,q)</a:t>
            </a:r>
          </a:p>
          <a:p>
            <a:pPr algn="just">
              <a:buFont typeface="Wingdings" panose="05000000000000000000" pitchFamily="2" charset="2"/>
              <a:buNone/>
            </a:pPr>
            <a:r>
              <a:rPr lang="en-US" altLang="zh-CN" sz="1800" b="1">
                <a:latin typeface="Times New Roman" panose="02020603050405020304" pitchFamily="18" charset="0"/>
              </a:rPr>
              <a:t>(p+1) (</a:t>
            </a:r>
            <a:r>
              <a:rPr lang="zh-CN" altLang="en-US" sz="1800" b="1">
                <a:latin typeface="Times New Roman" panose="02020603050405020304" pitchFamily="18" charset="0"/>
              </a:rPr>
              <a:t>关于</a:t>
            </a:r>
            <a:r>
              <a:rPr lang="en-US" altLang="zh-CN" sz="1800" b="1">
                <a:latin typeface="Times New Roman" panose="02020603050405020304" pitchFamily="18" charset="0"/>
              </a:rPr>
              <a:t>S2</a:t>
            </a:r>
            <a:r>
              <a:rPr lang="zh-CN" altLang="en-US" sz="1800" b="1">
                <a:latin typeface="Times New Roman" panose="02020603050405020304" pitchFamily="18" charset="0"/>
              </a:rPr>
              <a:t>的四元式序列</a:t>
            </a:r>
            <a:r>
              <a:rPr lang="en-US" altLang="zh-CN" sz="1800" b="1">
                <a:latin typeface="Times New Roman" panose="02020603050405020304" pitchFamily="18" charset="0"/>
              </a:rPr>
              <a:t>)</a:t>
            </a:r>
          </a:p>
          <a:p>
            <a:pPr>
              <a:buFont typeface="Wingdings" panose="05000000000000000000" pitchFamily="2" charset="2"/>
              <a:buNone/>
            </a:pPr>
            <a:r>
              <a:rPr lang="en-US" altLang="zh-CN" sz="1800" b="1">
                <a:latin typeface="Times New Roman" panose="02020603050405020304" pitchFamily="18" charset="0"/>
              </a:rPr>
              <a:t>(q) </a:t>
            </a:r>
          </a:p>
        </p:txBody>
      </p:sp>
      <p:sp>
        <p:nvSpPr>
          <p:cNvPr id="792579" name="Text Box 3"/>
          <p:cNvSpPr txBox="1">
            <a:spLocks noChangeArrowheads="1"/>
          </p:cNvSpPr>
          <p:nvPr/>
        </p:nvSpPr>
        <p:spPr bwMode="auto">
          <a:xfrm>
            <a:off x="5880100" y="2590801"/>
            <a:ext cx="4559300" cy="338772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a:effectLst>
                  <a:outerShdw blurRad="38100" dist="38100" dir="2700000" algn="tl">
                    <a:srgbClr val="000000"/>
                  </a:outerShdw>
                </a:effectLst>
              </a:rPr>
              <a:t>（</a:t>
            </a:r>
            <a:r>
              <a:rPr kumimoji="1" lang="en-US" altLang="zh-CN">
                <a:effectLst>
                  <a:outerShdw blurRad="38100" dist="38100" dir="2700000" algn="tl">
                    <a:srgbClr val="000000"/>
                  </a:outerShdw>
                </a:effectLst>
              </a:rPr>
              <a:t>1</a:t>
            </a:r>
            <a:r>
              <a:rPr kumimoji="1" lang="zh-CN" altLang="en-US">
                <a:effectLst>
                  <a:outerShdw blurRad="38100" dist="38100" dir="2700000" algn="tl">
                    <a:srgbClr val="000000"/>
                  </a:outerShdw>
                </a:effectLst>
              </a:rPr>
              <a:t>）</a:t>
            </a:r>
            <a:r>
              <a:rPr kumimoji="1" lang="en-US" altLang="zh-CN">
                <a:effectLst>
                  <a:outerShdw blurRad="38100" dist="38100" dir="2700000" algn="tl">
                    <a:srgbClr val="000000"/>
                  </a:outerShdw>
                </a:effectLst>
              </a:rPr>
              <a:t>a</a:t>
            </a:r>
            <a:r>
              <a:rPr kumimoji="1" lang="zh-CN" altLang="en-US">
                <a:effectLst>
                  <a:outerShdw blurRad="38100" dist="38100" dir="2700000" algn="tl">
                    <a:srgbClr val="000000"/>
                  </a:outerShdw>
                </a:effectLst>
              </a:rPr>
              <a:t>为真， </a:t>
            </a:r>
            <a:r>
              <a:rPr kumimoji="1" lang="en-US" altLang="zh-CN">
                <a:effectLst>
                  <a:outerShdw blurRad="38100" dist="38100" dir="2700000" algn="tl">
                    <a:srgbClr val="000000"/>
                  </a:outerShdw>
                </a:effectLst>
              </a:rPr>
              <a:t>a∨b&lt;c</a:t>
            </a:r>
            <a:r>
              <a:rPr kumimoji="1" lang="zh-CN" altLang="en-US">
                <a:effectLst>
                  <a:outerShdw blurRad="38100" dist="38100" dir="2700000" algn="tl">
                    <a:srgbClr val="000000"/>
                  </a:outerShdw>
                </a:effectLst>
              </a:rPr>
              <a:t>就为真，转</a:t>
            </a:r>
            <a:r>
              <a:rPr kumimoji="1" lang="en-US" altLang="zh-CN">
                <a:effectLst>
                  <a:outerShdw blurRad="38100" dist="38100" dir="2700000" algn="tl">
                    <a:srgbClr val="000000"/>
                  </a:outerShdw>
                </a:effectLst>
              </a:rPr>
              <a:t>5</a:t>
            </a:r>
            <a:r>
              <a:rPr kumimoji="1" lang="zh-CN" altLang="en-US">
                <a:effectLst>
                  <a:outerShdw blurRad="38100" dist="38100" dir="2700000" algn="tl">
                    <a:srgbClr val="000000"/>
                  </a:outerShdw>
                </a:effectLst>
              </a:rPr>
              <a:t>执行</a:t>
            </a:r>
          </a:p>
          <a:p>
            <a:pPr>
              <a:spcBef>
                <a:spcPct val="0"/>
              </a:spcBef>
              <a:buFontTx/>
              <a:buNone/>
            </a:pPr>
            <a:r>
              <a:rPr kumimoji="1" lang="zh-CN" altLang="en-US">
                <a:effectLst>
                  <a:outerShdw blurRad="38100" dist="38100" dir="2700000" algn="tl">
                    <a:srgbClr val="000000"/>
                  </a:outerShdw>
                </a:effectLst>
              </a:rPr>
              <a:t>（</a:t>
            </a:r>
            <a:r>
              <a:rPr kumimoji="1" lang="en-US" altLang="zh-CN">
                <a:effectLst>
                  <a:outerShdw blurRad="38100" dist="38100" dir="2700000" algn="tl">
                    <a:srgbClr val="000000"/>
                  </a:outerShdw>
                </a:effectLst>
              </a:rPr>
              <a:t>2</a:t>
            </a:r>
            <a:r>
              <a:rPr kumimoji="1" lang="zh-CN" altLang="en-US">
                <a:effectLst>
                  <a:outerShdw blurRad="38100" dist="38100" dir="2700000" algn="tl">
                    <a:srgbClr val="000000"/>
                  </a:outerShdw>
                </a:effectLst>
              </a:rPr>
              <a:t>）</a:t>
            </a:r>
            <a:r>
              <a:rPr kumimoji="1" lang="en-US" altLang="zh-CN">
                <a:effectLst>
                  <a:outerShdw blurRad="38100" dist="38100" dir="2700000" algn="tl">
                    <a:srgbClr val="000000"/>
                  </a:outerShdw>
                </a:effectLst>
              </a:rPr>
              <a:t>a</a:t>
            </a:r>
            <a:r>
              <a:rPr kumimoji="1" lang="zh-CN" altLang="en-US">
                <a:effectLst>
                  <a:outerShdw blurRad="38100" dist="38100" dir="2700000" algn="tl">
                    <a:srgbClr val="000000"/>
                  </a:outerShdw>
                </a:effectLst>
              </a:rPr>
              <a:t>为假， </a:t>
            </a:r>
            <a:r>
              <a:rPr kumimoji="1" lang="en-US" altLang="zh-CN">
                <a:effectLst>
                  <a:outerShdw blurRad="38100" dist="38100" dir="2700000" algn="tl">
                    <a:srgbClr val="000000"/>
                  </a:outerShdw>
                </a:effectLst>
              </a:rPr>
              <a:t>a∨b&lt;c</a:t>
            </a:r>
            <a:r>
              <a:rPr kumimoji="1" lang="zh-CN" altLang="en-US">
                <a:effectLst>
                  <a:outerShdw blurRad="38100" dist="38100" dir="2700000" algn="tl">
                    <a:srgbClr val="000000"/>
                  </a:outerShdw>
                </a:effectLst>
              </a:rPr>
              <a:t>的值取决于</a:t>
            </a:r>
            <a:r>
              <a:rPr kumimoji="1" lang="en-US" altLang="zh-CN">
                <a:effectLst>
                  <a:outerShdw blurRad="38100" dist="38100" dir="2700000" algn="tl">
                    <a:srgbClr val="000000"/>
                  </a:outerShdw>
                </a:effectLst>
              </a:rPr>
              <a:t>b&lt;c</a:t>
            </a:r>
            <a:r>
              <a:rPr kumimoji="1" lang="zh-CN" altLang="en-US">
                <a:effectLst>
                  <a:outerShdw blurRad="38100" dist="38100" dir="2700000" algn="tl">
                    <a:srgbClr val="000000"/>
                  </a:outerShdw>
                </a:effectLst>
              </a:rPr>
              <a:t>的值，所以转</a:t>
            </a:r>
            <a:r>
              <a:rPr kumimoji="1" lang="en-US" altLang="zh-CN">
                <a:effectLst>
                  <a:outerShdw blurRad="38100" dist="38100" dir="2700000" algn="tl">
                    <a:srgbClr val="000000"/>
                  </a:outerShdw>
                </a:effectLst>
              </a:rPr>
              <a:t>3</a:t>
            </a:r>
            <a:r>
              <a:rPr kumimoji="1" lang="zh-CN" altLang="en-US">
                <a:effectLst>
                  <a:outerShdw blurRad="38100" dist="38100" dir="2700000" algn="tl">
                    <a:srgbClr val="000000"/>
                  </a:outerShdw>
                </a:effectLst>
              </a:rPr>
              <a:t>执行 </a:t>
            </a:r>
          </a:p>
          <a:p>
            <a:pPr>
              <a:spcBef>
                <a:spcPct val="0"/>
              </a:spcBef>
              <a:buFontTx/>
              <a:buNone/>
            </a:pPr>
            <a:r>
              <a:rPr kumimoji="1" lang="zh-CN" altLang="en-US">
                <a:effectLst>
                  <a:outerShdw blurRad="38100" dist="38100" dir="2700000" algn="tl">
                    <a:srgbClr val="000000"/>
                  </a:outerShdw>
                </a:effectLst>
              </a:rPr>
              <a:t>（</a:t>
            </a:r>
            <a:r>
              <a:rPr kumimoji="1" lang="en-US" altLang="zh-CN">
                <a:effectLst>
                  <a:outerShdw blurRad="38100" dist="38100" dir="2700000" algn="tl">
                    <a:srgbClr val="000000"/>
                  </a:outerShdw>
                </a:effectLst>
              </a:rPr>
              <a:t>3</a:t>
            </a:r>
            <a:r>
              <a:rPr kumimoji="1" lang="zh-CN" altLang="en-US">
                <a:effectLst>
                  <a:outerShdw blurRad="38100" dist="38100" dir="2700000" algn="tl">
                    <a:srgbClr val="000000"/>
                  </a:outerShdw>
                </a:effectLst>
              </a:rPr>
              <a:t>） </a:t>
            </a:r>
            <a:r>
              <a:rPr kumimoji="1" lang="en-US" altLang="zh-CN">
                <a:effectLst>
                  <a:outerShdw blurRad="38100" dist="38100" dir="2700000" algn="tl">
                    <a:srgbClr val="000000"/>
                  </a:outerShdw>
                </a:effectLst>
              </a:rPr>
              <a:t>a</a:t>
            </a:r>
            <a:r>
              <a:rPr kumimoji="1" lang="zh-CN" altLang="en-US">
                <a:effectLst>
                  <a:outerShdw blurRad="38100" dist="38100" dir="2700000" algn="tl">
                    <a:srgbClr val="000000"/>
                  </a:outerShdw>
                </a:effectLst>
              </a:rPr>
              <a:t>为假，且</a:t>
            </a:r>
            <a:r>
              <a:rPr kumimoji="1" lang="en-US" altLang="zh-CN">
                <a:effectLst>
                  <a:outerShdw blurRad="38100" dist="38100" dir="2700000" algn="tl">
                    <a:srgbClr val="000000"/>
                  </a:outerShdw>
                </a:effectLst>
              </a:rPr>
              <a:t>b&lt;c</a:t>
            </a:r>
            <a:r>
              <a:rPr kumimoji="1" lang="zh-CN" altLang="en-US">
                <a:effectLst>
                  <a:outerShdw blurRad="38100" dist="38100" dir="2700000" algn="tl">
                    <a:srgbClr val="000000"/>
                  </a:outerShdw>
                </a:effectLst>
              </a:rPr>
              <a:t>，则</a:t>
            </a:r>
            <a:r>
              <a:rPr kumimoji="1" lang="en-US" altLang="zh-CN">
                <a:effectLst>
                  <a:outerShdw blurRad="38100" dist="38100" dir="2700000" algn="tl">
                    <a:srgbClr val="000000"/>
                  </a:outerShdw>
                </a:effectLst>
              </a:rPr>
              <a:t>a∨b&lt;c</a:t>
            </a:r>
            <a:r>
              <a:rPr kumimoji="1" lang="zh-CN" altLang="en-US">
                <a:effectLst>
                  <a:outerShdw blurRad="38100" dist="38100" dir="2700000" algn="tl">
                    <a:srgbClr val="000000"/>
                  </a:outerShdw>
                </a:effectLst>
              </a:rPr>
              <a:t>为真，转</a:t>
            </a:r>
            <a:r>
              <a:rPr kumimoji="1" lang="en-US" altLang="zh-CN">
                <a:effectLst>
                  <a:outerShdw blurRad="38100" dist="38100" dir="2700000" algn="tl">
                    <a:srgbClr val="000000"/>
                  </a:outerShdw>
                </a:effectLst>
              </a:rPr>
              <a:t>5</a:t>
            </a:r>
            <a:r>
              <a:rPr kumimoji="1" lang="zh-CN" altLang="en-US">
                <a:effectLst>
                  <a:outerShdw blurRad="38100" dist="38100" dir="2700000" algn="tl">
                    <a:srgbClr val="000000"/>
                  </a:outerShdw>
                </a:effectLst>
              </a:rPr>
              <a:t>执行</a:t>
            </a:r>
          </a:p>
          <a:p>
            <a:pPr>
              <a:spcBef>
                <a:spcPct val="0"/>
              </a:spcBef>
              <a:buFontTx/>
              <a:buNone/>
            </a:pPr>
            <a:r>
              <a:rPr kumimoji="1" lang="zh-CN" altLang="en-US">
                <a:effectLst>
                  <a:outerShdw blurRad="38100" dist="38100" dir="2700000" algn="tl">
                    <a:srgbClr val="000000"/>
                  </a:outerShdw>
                </a:effectLst>
              </a:rPr>
              <a:t>（</a:t>
            </a:r>
            <a:r>
              <a:rPr kumimoji="1" lang="en-US" altLang="zh-CN">
                <a:effectLst>
                  <a:outerShdw blurRad="38100" dist="38100" dir="2700000" algn="tl">
                    <a:srgbClr val="000000"/>
                  </a:outerShdw>
                </a:effectLst>
              </a:rPr>
              <a:t>4</a:t>
            </a:r>
            <a:r>
              <a:rPr kumimoji="1" lang="zh-CN" altLang="en-US">
                <a:effectLst>
                  <a:outerShdw blurRad="38100" dist="38100" dir="2700000" algn="tl">
                    <a:srgbClr val="000000"/>
                  </a:outerShdw>
                </a:effectLst>
              </a:rPr>
              <a:t>） </a:t>
            </a:r>
            <a:r>
              <a:rPr kumimoji="1" lang="en-US" altLang="zh-CN">
                <a:effectLst>
                  <a:outerShdw blurRad="38100" dist="38100" dir="2700000" algn="tl">
                    <a:srgbClr val="000000"/>
                  </a:outerShdw>
                </a:effectLst>
              </a:rPr>
              <a:t>a</a:t>
            </a:r>
            <a:r>
              <a:rPr kumimoji="1" lang="zh-CN" altLang="en-US">
                <a:effectLst>
                  <a:outerShdw blurRad="38100" dist="38100" dir="2700000" algn="tl">
                    <a:srgbClr val="000000"/>
                  </a:outerShdw>
                </a:effectLst>
              </a:rPr>
              <a:t>为假，且</a:t>
            </a:r>
            <a:r>
              <a:rPr kumimoji="1" lang="en-US" altLang="zh-CN">
                <a:effectLst>
                  <a:outerShdw blurRad="38100" dist="38100" dir="2700000" algn="tl">
                    <a:srgbClr val="000000"/>
                  </a:outerShdw>
                </a:effectLst>
              </a:rPr>
              <a:t>b&lt;c</a:t>
            </a:r>
            <a:r>
              <a:rPr kumimoji="1" lang="zh-CN" altLang="en-US">
                <a:effectLst>
                  <a:outerShdw blurRad="38100" dist="38100" dir="2700000" algn="tl">
                    <a:srgbClr val="000000"/>
                  </a:outerShdw>
                </a:effectLst>
              </a:rPr>
              <a:t>也是假，则</a:t>
            </a:r>
            <a:r>
              <a:rPr kumimoji="1" lang="en-US" altLang="zh-CN">
                <a:effectLst>
                  <a:outerShdw blurRad="38100" dist="38100" dir="2700000" algn="tl">
                    <a:srgbClr val="000000"/>
                  </a:outerShdw>
                </a:effectLst>
              </a:rPr>
              <a:t>a∨b&lt;c</a:t>
            </a:r>
            <a:r>
              <a:rPr kumimoji="1" lang="zh-CN" altLang="en-US">
                <a:effectLst>
                  <a:outerShdw blurRad="38100" dist="38100" dir="2700000" algn="tl">
                    <a:srgbClr val="000000"/>
                  </a:outerShdw>
                </a:effectLst>
              </a:rPr>
              <a:t>为假，执行</a:t>
            </a:r>
            <a:r>
              <a:rPr kumimoji="1" lang="en-US" altLang="zh-CN">
                <a:effectLst>
                  <a:outerShdw blurRad="38100" dist="38100" dir="2700000" algn="tl">
                    <a:srgbClr val="000000"/>
                  </a:outerShdw>
                </a:effectLst>
              </a:rPr>
              <a:t>S2</a:t>
            </a:r>
            <a:r>
              <a:rPr kumimoji="1" lang="zh-CN" altLang="en-US">
                <a:effectLst>
                  <a:outerShdw blurRad="38100" dist="38100" dir="2700000" algn="tl">
                    <a:srgbClr val="000000"/>
                  </a:outerShdw>
                </a:effectLst>
              </a:rPr>
              <a:t>语句，即应转</a:t>
            </a:r>
            <a:r>
              <a:rPr kumimoji="1" lang="en-US" altLang="zh-CN">
                <a:effectLst>
                  <a:outerShdw blurRad="38100" dist="38100" dir="2700000" algn="tl">
                    <a:srgbClr val="000000"/>
                  </a:outerShdw>
                </a:effectLst>
              </a:rPr>
              <a:t>p+1</a:t>
            </a:r>
            <a:r>
              <a:rPr kumimoji="1" lang="zh-CN" altLang="en-US">
                <a:effectLst>
                  <a:outerShdw blurRad="38100" dist="38100" dir="2700000" algn="tl">
                    <a:srgbClr val="000000"/>
                  </a:outerShdw>
                </a:effectLst>
              </a:rPr>
              <a:t>执行</a:t>
            </a:r>
          </a:p>
          <a:p>
            <a:pPr>
              <a:spcBef>
                <a:spcPct val="0"/>
              </a:spcBef>
              <a:buFontTx/>
              <a:buNone/>
            </a:pPr>
            <a:r>
              <a:rPr kumimoji="1" lang="zh-CN" altLang="en-US">
                <a:effectLst>
                  <a:outerShdw blurRad="38100" dist="38100" dir="2700000" algn="tl">
                    <a:srgbClr val="000000"/>
                  </a:outerShdw>
                </a:effectLst>
              </a:rPr>
              <a:t>（</a:t>
            </a:r>
            <a:r>
              <a:rPr kumimoji="1" lang="en-US" altLang="zh-CN">
                <a:effectLst>
                  <a:outerShdw blurRad="38100" dist="38100" dir="2700000" algn="tl">
                    <a:srgbClr val="000000"/>
                  </a:outerShdw>
                </a:effectLst>
              </a:rPr>
              <a:t>p</a:t>
            </a:r>
            <a:r>
              <a:rPr kumimoji="1" lang="zh-CN" altLang="en-US">
                <a:effectLst>
                  <a:outerShdw blurRad="38100" dist="38100" dir="2700000" algn="tl">
                    <a:srgbClr val="000000"/>
                  </a:outerShdw>
                </a:effectLst>
              </a:rPr>
              <a:t>）执行完</a:t>
            </a:r>
            <a:r>
              <a:rPr kumimoji="1" lang="en-US" altLang="zh-CN">
                <a:effectLst>
                  <a:outerShdw blurRad="38100" dist="38100" dir="2700000" algn="tl">
                    <a:srgbClr val="000000"/>
                  </a:outerShdw>
                </a:effectLst>
              </a:rPr>
              <a:t>S1</a:t>
            </a:r>
            <a:r>
              <a:rPr kumimoji="1" lang="zh-CN" altLang="en-US">
                <a:effectLst>
                  <a:outerShdw blurRad="38100" dist="38100" dir="2700000" algn="tl">
                    <a:srgbClr val="000000"/>
                  </a:outerShdw>
                </a:effectLst>
              </a:rPr>
              <a:t>（对应四元式为（</a:t>
            </a:r>
            <a:r>
              <a:rPr kumimoji="1" lang="en-US" altLang="zh-CN">
                <a:effectLst>
                  <a:outerShdw blurRad="38100" dist="38100" dir="2700000" algn="tl">
                    <a:srgbClr val="000000"/>
                  </a:outerShdw>
                </a:effectLst>
              </a:rPr>
              <a:t>5</a:t>
            </a:r>
            <a:r>
              <a:rPr kumimoji="1" lang="zh-CN" altLang="en-US">
                <a:effectLst>
                  <a:outerShdw blurRad="38100" dist="38100" dir="2700000" algn="tl">
                    <a:srgbClr val="000000"/>
                  </a:outerShdw>
                </a:effectLst>
              </a:rPr>
              <a:t>））则应转到条件语句的下一条语句执行，所以无条件跳转到（</a:t>
            </a:r>
            <a:r>
              <a:rPr kumimoji="1" lang="en-US" altLang="zh-CN">
                <a:effectLst>
                  <a:outerShdw blurRad="38100" dist="38100" dir="2700000" algn="tl">
                    <a:srgbClr val="000000"/>
                  </a:outerShdw>
                </a:effectLst>
              </a:rPr>
              <a:t>q</a:t>
            </a:r>
            <a:r>
              <a:rPr kumimoji="1" lang="zh-CN" altLang="en-US">
                <a:effectLst>
                  <a:outerShdw blurRad="38100" dist="38100" dir="2700000" algn="tl">
                    <a:srgbClr val="000000"/>
                  </a:outerShdw>
                </a:effectLst>
              </a:rPr>
              <a:t>）执行。</a:t>
            </a:r>
          </a:p>
          <a:p>
            <a:pPr>
              <a:spcBef>
                <a:spcPct val="0"/>
              </a:spcBef>
              <a:buFontTx/>
              <a:buNone/>
            </a:pPr>
            <a:r>
              <a:rPr kumimoji="1" lang="zh-CN" altLang="en-US">
                <a:effectLst>
                  <a:outerShdw blurRad="38100" dist="38100" dir="2700000" algn="tl">
                    <a:srgbClr val="000000"/>
                  </a:outerShdw>
                </a:effectLst>
              </a:rPr>
              <a:t>四元式</a:t>
            </a:r>
            <a:r>
              <a:rPr kumimoji="1" lang="en-US" altLang="zh-CN">
                <a:effectLst>
                  <a:outerShdw blurRad="38100" dist="38100" dir="2700000" algn="tl">
                    <a:srgbClr val="000000"/>
                  </a:outerShdw>
                </a:effectLst>
                <a:cs typeface="Times New Roman" panose="02020603050405020304" pitchFamily="18" charset="0"/>
              </a:rPr>
              <a:t>(1)</a:t>
            </a:r>
            <a:r>
              <a:rPr kumimoji="1" lang="zh-CN" altLang="en-US">
                <a:effectLst>
                  <a:outerShdw blurRad="38100" dist="38100" dir="2700000" algn="tl">
                    <a:srgbClr val="000000"/>
                  </a:outerShdw>
                </a:effectLst>
              </a:rPr>
              <a:t>～</a:t>
            </a:r>
            <a:r>
              <a:rPr kumimoji="1" lang="en-US" altLang="zh-CN">
                <a:effectLst>
                  <a:outerShdw blurRad="38100" dist="38100" dir="2700000" algn="tl">
                    <a:srgbClr val="000000"/>
                  </a:outerShdw>
                </a:effectLst>
                <a:cs typeface="Times New Roman" panose="02020603050405020304" pitchFamily="18" charset="0"/>
              </a:rPr>
              <a:t>(4)</a:t>
            </a:r>
            <a:r>
              <a:rPr kumimoji="1" lang="zh-CN" altLang="en-US">
                <a:effectLst>
                  <a:outerShdw blurRad="38100" dist="38100" dir="2700000" algn="tl">
                    <a:srgbClr val="000000"/>
                  </a:outerShdw>
                </a:effectLst>
              </a:rPr>
              <a:t>中显然含有多余的四元式，如</a:t>
            </a:r>
            <a:r>
              <a:rPr kumimoji="1" lang="en-US" altLang="zh-CN">
                <a:effectLst>
                  <a:outerShdw blurRad="38100" dist="38100" dir="2700000" algn="tl">
                    <a:srgbClr val="000000"/>
                  </a:outerShdw>
                </a:effectLst>
                <a:cs typeface="Times New Roman" panose="02020603050405020304" pitchFamily="18" charset="0"/>
              </a:rPr>
              <a:t>(2)</a:t>
            </a:r>
            <a:r>
              <a:rPr kumimoji="1" lang="zh-CN" altLang="en-US">
                <a:effectLst>
                  <a:outerShdw blurRad="38100" dist="38100" dir="2700000" algn="tl">
                    <a:srgbClr val="000000"/>
                  </a:outerShdw>
                </a:effectLst>
              </a:rPr>
              <a:t>显然是不需要 。</a:t>
            </a:r>
            <a:r>
              <a:rPr kumimoji="1" lang="zh-CN" altLang="en-US">
                <a:effectLst>
                  <a:outerShdw blurRad="38100" dist="38100" dir="2700000" algn="tl">
                    <a:srgbClr val="000000"/>
                  </a:outerShdw>
                </a:effectLst>
                <a:latin typeface="宋体" panose="02010600030101010101" pitchFamily="2" charset="-122"/>
              </a:rPr>
              <a:t>                     </a:t>
            </a:r>
          </a:p>
        </p:txBody>
      </p:sp>
    </p:spTree>
    <p:extLst>
      <p:ext uri="{BB962C8B-B14F-4D97-AF65-F5344CB8AC3E}">
        <p14:creationId xmlns:p14="http://schemas.microsoft.com/office/powerpoint/2010/main" val="389551910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792579"/>
                                        </p:tgtEl>
                                        <p:attrNameLst>
                                          <p:attrName>style.visibility</p:attrName>
                                        </p:attrNameLst>
                                      </p:cBhvr>
                                      <p:to>
                                        <p:strVal val="visible"/>
                                      </p:to>
                                    </p:set>
                                    <p:anim calcmode="lin" valueType="num">
                                      <p:cBhvr additive="base">
                                        <p:cTn id="7" dur="500" fill="hold"/>
                                        <p:tgtEl>
                                          <p:spTgt spid="792579"/>
                                        </p:tgtEl>
                                        <p:attrNameLst>
                                          <p:attrName>ppt_x</p:attrName>
                                        </p:attrNameLst>
                                      </p:cBhvr>
                                      <p:tavLst>
                                        <p:tav tm="0">
                                          <p:val>
                                            <p:strVal val="1+#ppt_w/2"/>
                                          </p:val>
                                        </p:tav>
                                        <p:tav tm="100000">
                                          <p:val>
                                            <p:strVal val="#ppt_x"/>
                                          </p:val>
                                        </p:tav>
                                      </p:tavLst>
                                    </p:anim>
                                    <p:anim calcmode="lin" valueType="num">
                                      <p:cBhvr additive="base">
                                        <p:cTn id="8" dur="500" fill="hold"/>
                                        <p:tgtEl>
                                          <p:spTgt spid="7925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2579" grpId="0" animBg="1" autoUpdateAnimBg="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4626" name="Rectangle 2"/>
          <p:cNvSpPr>
            <a:spLocks noGrp="1" noChangeArrowheads="1"/>
          </p:cNvSpPr>
          <p:nvPr>
            <p:ph type="body" idx="1"/>
          </p:nvPr>
        </p:nvSpPr>
        <p:spPr>
          <a:xfrm>
            <a:off x="1905000" y="373064"/>
            <a:ext cx="8574088" cy="5432425"/>
          </a:xfrm>
        </p:spPr>
        <p:txBody>
          <a:bodyPr/>
          <a:lstStyle/>
          <a:p>
            <a:pPr>
              <a:spcBef>
                <a:spcPct val="0"/>
              </a:spcBef>
              <a:buFontTx/>
              <a:buNone/>
            </a:pPr>
            <a:r>
              <a:rPr kumimoji="1" lang="en-US" altLang="zh-CN" sz="3200" b="1" dirty="0">
                <a:solidFill>
                  <a:srgbClr val="FF3399"/>
                </a:solidFill>
                <a:latin typeface="Times New Roman" panose="02020603050405020304" pitchFamily="18" charset="0"/>
              </a:rPr>
              <a:t>§5.3 </a:t>
            </a:r>
            <a:r>
              <a:rPr kumimoji="1" lang="zh-CN" altLang="en-US" sz="3200" b="1" dirty="0">
                <a:solidFill>
                  <a:srgbClr val="FF3399"/>
                </a:solidFill>
                <a:latin typeface="Times New Roman" panose="02020603050405020304" pitchFamily="18" charset="0"/>
              </a:rPr>
              <a:t>自底向上语法制导翻译</a:t>
            </a:r>
          </a:p>
          <a:p>
            <a:pPr>
              <a:spcBef>
                <a:spcPct val="0"/>
              </a:spcBef>
              <a:buFontTx/>
              <a:buNone/>
            </a:pPr>
            <a:r>
              <a:rPr kumimoji="1" lang="zh-CN" altLang="en-US" b="1" dirty="0">
                <a:solidFill>
                  <a:srgbClr val="C00000"/>
                </a:solidFill>
                <a:latin typeface="Times New Roman" panose="02020603050405020304" pitchFamily="18" charset="0"/>
              </a:rPr>
              <a:t>  二、布尔表达式的翻译</a:t>
            </a:r>
          </a:p>
          <a:p>
            <a:pPr>
              <a:spcBef>
                <a:spcPct val="0"/>
              </a:spcBef>
              <a:buFontTx/>
              <a:buNone/>
            </a:pPr>
            <a:r>
              <a:rPr lang="zh-CN" altLang="en-US" sz="1800" dirty="0">
                <a:solidFill>
                  <a:srgbClr val="C00000"/>
                </a:solidFill>
                <a:latin typeface="Times New Roman" panose="02020603050405020304" pitchFamily="18" charset="0"/>
              </a:rPr>
              <a:t>     </a:t>
            </a:r>
            <a:r>
              <a:rPr lang="en-US" altLang="zh-CN" sz="2400" b="1" dirty="0">
                <a:solidFill>
                  <a:srgbClr val="C00000"/>
                </a:solidFill>
                <a:latin typeface="Times New Roman" panose="02020603050405020304" pitchFamily="18" charset="0"/>
              </a:rPr>
              <a:t>3.</a:t>
            </a:r>
            <a:r>
              <a:rPr lang="zh-CN" altLang="en-US" sz="2400" b="1" dirty="0">
                <a:solidFill>
                  <a:srgbClr val="C00000"/>
                </a:solidFill>
                <a:latin typeface="Times New Roman" panose="02020603050405020304" pitchFamily="18" charset="0"/>
              </a:rPr>
              <a:t>翻译成四元式的实现</a:t>
            </a:r>
          </a:p>
          <a:p>
            <a:pPr>
              <a:buFont typeface="Wingdings" panose="05000000000000000000" pitchFamily="2" charset="2"/>
              <a:buNone/>
            </a:pPr>
            <a:r>
              <a:rPr lang="zh-CN" altLang="en-US" sz="1800" b="1" dirty="0">
                <a:solidFill>
                  <a:srgbClr val="FF3399"/>
                </a:solidFill>
                <a:latin typeface="Times New Roman" panose="02020603050405020304" pitchFamily="18" charset="0"/>
              </a:rPr>
              <a:t>（</a:t>
            </a:r>
            <a:r>
              <a:rPr lang="en-US" altLang="zh-CN" sz="1800" b="1" dirty="0">
                <a:solidFill>
                  <a:srgbClr val="FF3399"/>
                </a:solidFill>
                <a:latin typeface="Times New Roman" panose="02020603050405020304" pitchFamily="18" charset="0"/>
              </a:rPr>
              <a:t>1</a:t>
            </a:r>
            <a:r>
              <a:rPr lang="zh-CN" altLang="en-US" sz="1800" b="1" dirty="0">
                <a:solidFill>
                  <a:srgbClr val="FF3399"/>
                </a:solidFill>
                <a:latin typeface="Times New Roman" panose="02020603050405020304" pitchFamily="18" charset="0"/>
              </a:rPr>
              <a:t>）</a:t>
            </a:r>
            <a:r>
              <a:rPr lang="zh-CN" altLang="en-US" sz="1800" b="1" dirty="0">
                <a:latin typeface="Times New Roman" panose="02020603050405020304" pitchFamily="18" charset="0"/>
              </a:rPr>
              <a:t>回填</a:t>
            </a: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   </a:t>
            </a: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  在自底向上的语法制导翻译过程中，在产生一个条件或无条件转移</a:t>
            </a: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四元式时，它所要转移到的那个四元式尚未产生，故无法立即产生一</a:t>
            </a: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个完全控制转移四元式</a:t>
            </a:r>
            <a:r>
              <a:rPr lang="zh-CN" altLang="en-US" sz="1800" b="1" dirty="0">
                <a:latin typeface="Times New Roman" panose="02020603050405020304" pitchFamily="18" charset="0"/>
              </a:rPr>
              <a:t>。</a:t>
            </a:r>
            <a:r>
              <a:rPr lang="zh-CN" altLang="en-US" sz="1800" b="1" dirty="0">
                <a:latin typeface="Times New Roman" panose="02020603050405020304" pitchFamily="18" charset="0"/>
                <a:cs typeface="Courier New" panose="02070309020205020404" pitchFamily="49" charset="0"/>
              </a:rPr>
              <a:t>例如，对于上例，在产生第一个四元式时，</a:t>
            </a: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因为语句</a:t>
            </a:r>
            <a:r>
              <a:rPr lang="en-US" altLang="zh-CN" sz="1800" b="1" dirty="0">
                <a:latin typeface="Times New Roman" panose="02020603050405020304" pitchFamily="18" charset="0"/>
                <a:cs typeface="Courier New" panose="02070309020205020404" pitchFamily="49" charset="0"/>
              </a:rPr>
              <a:t>S1</a:t>
            </a:r>
            <a:r>
              <a:rPr lang="zh-CN" altLang="en-US" sz="1800" b="1" dirty="0">
                <a:latin typeface="Times New Roman" panose="02020603050405020304" pitchFamily="18" charset="0"/>
                <a:cs typeface="Courier New" panose="02070309020205020404" pitchFamily="49" charset="0"/>
              </a:rPr>
              <a:t>的中间代码尚未产生，故此时只得产生一个空缺转移目标</a:t>
            </a: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的四元式</a:t>
            </a:r>
            <a:r>
              <a:rPr lang="en-US" altLang="zh-CN" sz="1800" b="1" dirty="0">
                <a:latin typeface="Times New Roman" panose="02020603050405020304" pitchFamily="18" charset="0"/>
                <a:cs typeface="Courier New" panose="02070309020205020404" pitchFamily="49" charset="0"/>
              </a:rPr>
              <a:t>(</a:t>
            </a:r>
            <a:r>
              <a:rPr lang="en-US" altLang="zh-CN" sz="1800" b="1" dirty="0" err="1">
                <a:latin typeface="Times New Roman" panose="02020603050405020304" pitchFamily="18" charset="0"/>
                <a:cs typeface="Courier New" panose="02070309020205020404" pitchFamily="49" charset="0"/>
              </a:rPr>
              <a:t>jnz,a</a:t>
            </a:r>
            <a:r>
              <a:rPr lang="en-US" altLang="zh-CN" sz="1800" b="1" dirty="0">
                <a:latin typeface="Times New Roman" panose="02020603050405020304" pitchFamily="18" charset="0"/>
                <a:cs typeface="Courier New" panose="02070309020205020404" pitchFamily="49" charset="0"/>
              </a:rPr>
              <a:t>, ,0)</a:t>
            </a:r>
            <a:r>
              <a:rPr lang="zh-CN" altLang="en-US" sz="1800" b="1" dirty="0">
                <a:latin typeface="Times New Roman" panose="02020603050405020304" pitchFamily="18" charset="0"/>
                <a:cs typeface="Courier New" panose="02070309020205020404" pitchFamily="49" charset="0"/>
              </a:rPr>
              <a:t>，且将此四元式的序号作为语义信息存起来，</a:t>
            </a: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待开始翻译语句</a:t>
            </a:r>
            <a:r>
              <a:rPr lang="en-US" altLang="zh-CN" sz="1800" b="1" dirty="0">
                <a:latin typeface="Times New Roman" panose="02020603050405020304" pitchFamily="18" charset="0"/>
                <a:cs typeface="Courier New" panose="02070309020205020404" pitchFamily="49" charset="0"/>
              </a:rPr>
              <a:t>S1</a:t>
            </a:r>
            <a:r>
              <a:rPr lang="zh-CN" altLang="en-US" sz="1800" b="1" dirty="0">
                <a:latin typeface="Times New Roman" panose="02020603050405020304" pitchFamily="18" charset="0"/>
                <a:cs typeface="Courier New" panose="02070309020205020404" pitchFamily="49" charset="0"/>
              </a:rPr>
              <a:t>时，再将</a:t>
            </a:r>
            <a:r>
              <a:rPr lang="en-US" altLang="zh-CN" sz="1800" b="1" dirty="0">
                <a:latin typeface="Times New Roman" panose="02020603050405020304" pitchFamily="18" charset="0"/>
                <a:cs typeface="Courier New" panose="02070309020205020404" pitchFamily="49" charset="0"/>
              </a:rPr>
              <a:t>S1</a:t>
            </a:r>
            <a:r>
              <a:rPr lang="zh-CN" altLang="en-US" sz="1800" b="1" dirty="0">
                <a:latin typeface="Times New Roman" panose="02020603050405020304" pitchFamily="18" charset="0"/>
                <a:cs typeface="Courier New" panose="02070309020205020404" pitchFamily="49" charset="0"/>
              </a:rPr>
              <a:t>的第一个四元式序号</a:t>
            </a:r>
            <a:r>
              <a:rPr lang="en-US" altLang="zh-CN" sz="1800" b="1" dirty="0">
                <a:latin typeface="Times New Roman" panose="02020603050405020304" pitchFamily="18" charset="0"/>
                <a:cs typeface="Courier New" panose="02070309020205020404" pitchFamily="49" charset="0"/>
              </a:rPr>
              <a:t>(</a:t>
            </a:r>
            <a:r>
              <a:rPr lang="zh-CN" altLang="en-US" sz="1800" b="1" dirty="0">
                <a:latin typeface="Times New Roman" panose="02020603050405020304" pitchFamily="18" charset="0"/>
                <a:cs typeface="Courier New" panose="02070309020205020404" pitchFamily="49" charset="0"/>
              </a:rPr>
              <a:t>即</a:t>
            </a:r>
            <a:r>
              <a:rPr lang="en-US" altLang="zh-CN" sz="1800" b="1" dirty="0">
                <a:latin typeface="Times New Roman" panose="02020603050405020304" pitchFamily="18" charset="0"/>
                <a:cs typeface="Courier New" panose="02070309020205020404" pitchFamily="49" charset="0"/>
              </a:rPr>
              <a:t>5)</a:t>
            </a:r>
            <a:r>
              <a:rPr lang="zh-CN" altLang="en-US" sz="1800" b="1" dirty="0">
                <a:latin typeface="Times New Roman" panose="02020603050405020304" pitchFamily="18" charset="0"/>
                <a:cs typeface="Courier New" panose="02070309020205020404" pitchFamily="49" charset="0"/>
              </a:rPr>
              <a:t>填入这个不</a:t>
            </a: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完全条件转移四</a:t>
            </a:r>
            <a:r>
              <a:rPr lang="zh-CN" altLang="en-US" sz="1800" b="1" dirty="0">
                <a:latin typeface="Times New Roman" panose="02020603050405020304" pitchFamily="18" charset="0"/>
              </a:rPr>
              <a:t>元式中。</a:t>
            </a:r>
            <a:r>
              <a:rPr lang="zh-CN" altLang="en-US" sz="1800" b="1" dirty="0">
                <a:solidFill>
                  <a:srgbClr val="C00000"/>
                </a:solidFill>
                <a:latin typeface="Times New Roman" panose="02020603050405020304" pitchFamily="18" charset="0"/>
              </a:rPr>
              <a:t>我们把这种事后再填转移目标叫做回填</a:t>
            </a:r>
            <a:r>
              <a:rPr lang="zh-CN" altLang="en-US" sz="1800" b="1" dirty="0">
                <a:solidFill>
                  <a:srgbClr val="FFFF00"/>
                </a:solidFill>
                <a:latin typeface="Times New Roman" panose="02020603050405020304" pitchFamily="18" charset="0"/>
              </a:rPr>
              <a:t>。</a:t>
            </a:r>
          </a:p>
          <a:p>
            <a:pPr algn="just">
              <a:buFont typeface="Wingdings" panose="05000000000000000000" pitchFamily="2" charset="2"/>
              <a:buNone/>
            </a:pPr>
            <a:r>
              <a:rPr lang="zh-CN" altLang="en-US" sz="1800" dirty="0">
                <a:latin typeface="Times New Roman" panose="02020603050405020304" pitchFamily="18" charset="0"/>
              </a:rPr>
              <a:t>        </a:t>
            </a:r>
          </a:p>
        </p:txBody>
      </p:sp>
    </p:spTree>
    <p:extLst>
      <p:ext uri="{BB962C8B-B14F-4D97-AF65-F5344CB8AC3E}">
        <p14:creationId xmlns:p14="http://schemas.microsoft.com/office/powerpoint/2010/main" val="1211433858"/>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5650" name="Rectangle 2"/>
          <p:cNvSpPr>
            <a:spLocks noGrp="1" noChangeArrowheads="1"/>
          </p:cNvSpPr>
          <p:nvPr>
            <p:ph type="body" idx="1"/>
          </p:nvPr>
        </p:nvSpPr>
        <p:spPr>
          <a:xfrm>
            <a:off x="1703388" y="2420938"/>
            <a:ext cx="5715000" cy="2819400"/>
          </a:xfrm>
        </p:spPr>
        <p:txBody>
          <a:bodyPr/>
          <a:lstStyle/>
          <a:p>
            <a:pPr>
              <a:buFont typeface="Wingdings" panose="05000000000000000000" pitchFamily="2" charset="2"/>
              <a:buNone/>
            </a:pPr>
            <a:r>
              <a:rPr lang="zh-CN" altLang="en-US" sz="1800" b="1">
                <a:solidFill>
                  <a:srgbClr val="FF3399"/>
                </a:solidFill>
                <a:latin typeface="Times New Roman" panose="02020603050405020304" pitchFamily="18" charset="0"/>
              </a:rPr>
              <a:t>（</a:t>
            </a:r>
            <a:r>
              <a:rPr lang="en-US" altLang="zh-CN" sz="1800" b="1">
                <a:solidFill>
                  <a:srgbClr val="FF3399"/>
                </a:solidFill>
                <a:latin typeface="Times New Roman" panose="02020603050405020304" pitchFamily="18" charset="0"/>
              </a:rPr>
              <a:t>2</a:t>
            </a:r>
            <a:r>
              <a:rPr lang="zh-CN" altLang="en-US" sz="1800" b="1">
                <a:solidFill>
                  <a:srgbClr val="FF3399"/>
                </a:solidFill>
                <a:latin typeface="Times New Roman" panose="02020603050405020304" pitchFamily="18" charset="0"/>
              </a:rPr>
              <a:t>）</a:t>
            </a:r>
            <a:r>
              <a:rPr lang="zh-CN" altLang="en-US" sz="1800" b="1">
                <a:latin typeface="Times New Roman" panose="02020603050405020304" pitchFamily="18" charset="0"/>
              </a:rPr>
              <a:t>真链</a:t>
            </a:r>
            <a:r>
              <a:rPr lang="en-US" altLang="zh-CN" sz="1800" b="1">
                <a:latin typeface="Times New Roman" panose="02020603050405020304" pitchFamily="18" charset="0"/>
              </a:rPr>
              <a:t>T</a:t>
            </a:r>
            <a:r>
              <a:rPr lang="zh-CN" altLang="en-US" sz="1800" b="1">
                <a:latin typeface="Times New Roman" panose="02020603050405020304" pitchFamily="18" charset="0"/>
              </a:rPr>
              <a:t>和假链</a:t>
            </a:r>
            <a:r>
              <a:rPr lang="en-US" altLang="zh-CN" sz="1800" b="1">
                <a:latin typeface="Times New Roman" panose="02020603050405020304" pitchFamily="18" charset="0"/>
              </a:rPr>
              <a:t>F</a:t>
            </a:r>
          </a:p>
          <a:p>
            <a:pPr algn="just">
              <a:buFont typeface="Wingdings" panose="05000000000000000000" pitchFamily="2" charset="2"/>
              <a:buNone/>
            </a:pPr>
            <a:r>
              <a:rPr lang="en-US" altLang="zh-CN" sz="1800" b="1">
                <a:latin typeface="Times New Roman" panose="02020603050405020304" pitchFamily="18" charset="0"/>
              </a:rPr>
              <a:t>        </a:t>
            </a:r>
            <a:r>
              <a:rPr lang="zh-CN" altLang="en-US" sz="1800" b="1">
                <a:latin typeface="Times New Roman" panose="02020603050405020304" pitchFamily="18" charset="0"/>
              </a:rPr>
              <a:t>在翻译过程中，有时会存在着若干个转移四元式</a:t>
            </a:r>
            <a:r>
              <a:rPr lang="en-US" altLang="zh-CN" sz="1800" b="1">
                <a:latin typeface="Times New Roman" panose="02020603050405020304" pitchFamily="18" charset="0"/>
              </a:rPr>
              <a:t>,</a:t>
            </a:r>
            <a:r>
              <a:rPr lang="zh-CN" altLang="en-US" sz="1800" b="1">
                <a:latin typeface="Times New Roman" panose="02020603050405020304" pitchFamily="18" charset="0"/>
              </a:rPr>
              <a:t>如例中的</a:t>
            </a:r>
            <a:r>
              <a:rPr lang="en-US" altLang="zh-CN" sz="1800" b="1">
                <a:solidFill>
                  <a:srgbClr val="FF3399"/>
                </a:solidFill>
                <a:latin typeface="Times New Roman" panose="02020603050405020304" pitchFamily="18" charset="0"/>
              </a:rPr>
              <a:t>1</a:t>
            </a:r>
            <a:r>
              <a:rPr lang="zh-CN" altLang="en-US" sz="1800" b="1">
                <a:latin typeface="Times New Roman" panose="02020603050405020304" pitchFamily="18" charset="0"/>
              </a:rPr>
              <a:t>和</a:t>
            </a:r>
            <a:r>
              <a:rPr lang="en-US" altLang="zh-CN" sz="1800" b="1">
                <a:solidFill>
                  <a:srgbClr val="FF3399"/>
                </a:solidFill>
                <a:latin typeface="Times New Roman" panose="02020603050405020304" pitchFamily="18" charset="0"/>
              </a:rPr>
              <a:t>3</a:t>
            </a:r>
            <a:r>
              <a:rPr lang="zh-CN" altLang="en-US" sz="1800" b="1">
                <a:latin typeface="Times New Roman" panose="02020603050405020304" pitchFamily="18" charset="0"/>
              </a:rPr>
              <a:t>两个四元式，它们有同一个转移目标</a:t>
            </a:r>
            <a:r>
              <a:rPr lang="en-US" altLang="zh-CN" sz="1800" b="1">
                <a:solidFill>
                  <a:srgbClr val="FF3399"/>
                </a:solidFill>
                <a:latin typeface="Times New Roman" panose="02020603050405020304" pitchFamily="18" charset="0"/>
              </a:rPr>
              <a:t>5</a:t>
            </a:r>
            <a:r>
              <a:rPr lang="zh-CN" altLang="en-US" sz="1800" b="1">
                <a:latin typeface="Times New Roman" panose="02020603050405020304" pitchFamily="18" charset="0"/>
              </a:rPr>
              <a:t>，但此目标的具体位置在形成四元式时还不知道，此时，我们将这些四元式链接起来，并且用一个指示器指示这条链的链头，以后，便可以从链头开始，沿着这条链逐个为其中各四元式填入转移目标。</a:t>
            </a:r>
            <a:r>
              <a:rPr lang="zh-CN" altLang="en-US" sz="1800" b="1">
                <a:solidFill>
                  <a:schemeClr val="tx2"/>
                </a:solidFill>
                <a:latin typeface="Times New Roman" panose="02020603050405020304" pitchFamily="18" charset="0"/>
              </a:rPr>
              <a:t> </a:t>
            </a:r>
            <a:r>
              <a:rPr lang="zh-CN" altLang="en-US" sz="1800" b="1">
                <a:latin typeface="Times New Roman" panose="02020603050405020304" pitchFamily="18" charset="0"/>
              </a:rPr>
              <a:t></a:t>
            </a:r>
            <a:r>
              <a:rPr lang="zh-CN" altLang="en-US" sz="1800">
                <a:latin typeface="Times New Roman" panose="02020603050405020304" pitchFamily="18" charset="0"/>
              </a:rPr>
              <a:t> </a:t>
            </a:r>
          </a:p>
        </p:txBody>
      </p:sp>
      <p:sp>
        <p:nvSpPr>
          <p:cNvPr id="795651" name="Text Box 3"/>
          <p:cNvSpPr txBox="1">
            <a:spLocks noChangeArrowheads="1"/>
          </p:cNvSpPr>
          <p:nvPr/>
        </p:nvSpPr>
        <p:spPr bwMode="auto">
          <a:xfrm flipH="1">
            <a:off x="7751764" y="2286001"/>
            <a:ext cx="2763837"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buClr>
                <a:schemeClr val="hlink"/>
              </a:buClr>
              <a:buSzPct val="80000"/>
            </a:pPr>
            <a:r>
              <a:rPr lang="en-US" altLang="zh-CN" sz="2000">
                <a:effectLst>
                  <a:outerShdw blurRad="38100" dist="38100" dir="2700000" algn="tl">
                    <a:srgbClr val="000000"/>
                  </a:outerShdw>
                </a:effectLst>
              </a:rPr>
              <a:t>(1) (jnz,a, ,5)</a:t>
            </a:r>
          </a:p>
          <a:p>
            <a:pPr algn="just">
              <a:buClr>
                <a:schemeClr val="hlink"/>
              </a:buClr>
              <a:buSzPct val="80000"/>
            </a:pPr>
            <a:r>
              <a:rPr lang="en-US" altLang="zh-CN" sz="2000">
                <a:effectLst>
                  <a:outerShdw blurRad="38100" dist="38100" dir="2700000" algn="tl">
                    <a:srgbClr val="000000"/>
                  </a:outerShdw>
                </a:effectLst>
              </a:rPr>
              <a:t>(2) (j, , ,3)</a:t>
            </a:r>
          </a:p>
          <a:p>
            <a:pPr algn="just">
              <a:buClr>
                <a:schemeClr val="hlink"/>
              </a:buClr>
              <a:buSzPct val="80000"/>
            </a:pPr>
            <a:r>
              <a:rPr lang="en-US" altLang="zh-CN" sz="2000">
                <a:effectLst>
                  <a:outerShdw blurRad="38100" dist="38100" dir="2700000" algn="tl">
                    <a:srgbClr val="000000"/>
                  </a:outerShdw>
                </a:effectLst>
              </a:rPr>
              <a:t>(3) (j&lt;,b,c,5)</a:t>
            </a:r>
          </a:p>
          <a:p>
            <a:pPr algn="just">
              <a:buClr>
                <a:schemeClr val="hlink"/>
              </a:buClr>
              <a:buSzPct val="80000"/>
            </a:pPr>
            <a:r>
              <a:rPr lang="en-US" altLang="zh-CN" sz="2000">
                <a:effectLst>
                  <a:outerShdw blurRad="38100" dist="38100" dir="2700000" algn="tl">
                    <a:srgbClr val="000000"/>
                  </a:outerShdw>
                </a:effectLst>
              </a:rPr>
              <a:t>(4) (j, , ,p+1)</a:t>
            </a:r>
          </a:p>
          <a:p>
            <a:pPr algn="just">
              <a:buClr>
                <a:schemeClr val="hlink"/>
              </a:buClr>
              <a:buSzPct val="80000"/>
            </a:pPr>
            <a:r>
              <a:rPr lang="en-US" altLang="zh-CN" sz="2000">
                <a:effectLst>
                  <a:outerShdw blurRad="38100" dist="38100" dir="2700000" algn="tl">
                    <a:srgbClr val="000000"/>
                  </a:outerShdw>
                </a:effectLst>
              </a:rPr>
              <a:t>(5) (</a:t>
            </a:r>
            <a:r>
              <a:rPr lang="zh-CN" altLang="en-US" sz="2000">
                <a:effectLst>
                  <a:outerShdw blurRad="38100" dist="38100" dir="2700000" algn="tl">
                    <a:srgbClr val="000000"/>
                  </a:outerShdw>
                </a:effectLst>
              </a:rPr>
              <a:t>关于</a:t>
            </a:r>
            <a:r>
              <a:rPr lang="en-US" altLang="zh-CN" sz="2000">
                <a:effectLst>
                  <a:outerShdw blurRad="38100" dist="38100" dir="2700000" algn="tl">
                    <a:srgbClr val="000000"/>
                  </a:outerShdw>
                </a:effectLst>
              </a:rPr>
              <a:t>S1</a:t>
            </a:r>
            <a:r>
              <a:rPr lang="zh-CN" altLang="en-US" sz="2000">
                <a:effectLst>
                  <a:outerShdw blurRad="38100" dist="38100" dir="2700000" algn="tl">
                    <a:srgbClr val="000000"/>
                  </a:outerShdw>
                </a:effectLst>
              </a:rPr>
              <a:t>的四元   </a:t>
            </a:r>
          </a:p>
          <a:p>
            <a:pPr algn="just">
              <a:buClr>
                <a:schemeClr val="hlink"/>
              </a:buClr>
              <a:buSzPct val="80000"/>
            </a:pPr>
            <a:r>
              <a:rPr lang="zh-CN" altLang="en-US" sz="2000">
                <a:effectLst>
                  <a:outerShdw blurRad="38100" dist="38100" dir="2700000" algn="tl">
                    <a:srgbClr val="000000"/>
                  </a:outerShdw>
                </a:effectLst>
              </a:rPr>
              <a:t>      式序列</a:t>
            </a:r>
            <a:r>
              <a:rPr lang="en-US" altLang="zh-CN" sz="2000">
                <a:effectLst>
                  <a:outerShdw blurRad="38100" dist="38100" dir="2700000" algn="tl">
                    <a:srgbClr val="000000"/>
                  </a:outerShdw>
                </a:effectLst>
              </a:rPr>
              <a:t>)</a:t>
            </a:r>
          </a:p>
          <a:p>
            <a:pPr algn="just">
              <a:buClr>
                <a:schemeClr val="hlink"/>
              </a:buClr>
              <a:buSzPct val="80000"/>
            </a:pPr>
            <a:r>
              <a:rPr lang="en-US" altLang="zh-CN" sz="2000">
                <a:effectLst>
                  <a:outerShdw blurRad="38100" dist="38100" dir="2700000" algn="tl">
                    <a:srgbClr val="000000"/>
                  </a:outerShdw>
                </a:effectLst>
              </a:rPr>
              <a:t>(P) (j, , ,q)</a:t>
            </a:r>
          </a:p>
          <a:p>
            <a:pPr algn="just">
              <a:buClr>
                <a:schemeClr val="hlink"/>
              </a:buClr>
              <a:buSzPct val="80000"/>
            </a:pPr>
            <a:r>
              <a:rPr lang="en-US" altLang="zh-CN" sz="2000">
                <a:effectLst>
                  <a:outerShdw blurRad="38100" dist="38100" dir="2700000" algn="tl">
                    <a:srgbClr val="000000"/>
                  </a:outerShdw>
                </a:effectLst>
              </a:rPr>
              <a:t>(p+1) (</a:t>
            </a:r>
            <a:r>
              <a:rPr lang="zh-CN" altLang="en-US" sz="2000">
                <a:effectLst>
                  <a:outerShdw blurRad="38100" dist="38100" dir="2700000" algn="tl">
                    <a:srgbClr val="000000"/>
                  </a:outerShdw>
                </a:effectLst>
              </a:rPr>
              <a:t>关于</a:t>
            </a:r>
            <a:r>
              <a:rPr lang="en-US" altLang="zh-CN" sz="2000">
                <a:effectLst>
                  <a:outerShdw blurRad="38100" dist="38100" dir="2700000" algn="tl">
                    <a:srgbClr val="000000"/>
                  </a:outerShdw>
                </a:effectLst>
              </a:rPr>
              <a:t>S2</a:t>
            </a:r>
            <a:r>
              <a:rPr lang="zh-CN" altLang="en-US" sz="2000">
                <a:effectLst>
                  <a:outerShdw blurRad="38100" dist="38100" dir="2700000" algn="tl">
                    <a:srgbClr val="000000"/>
                  </a:outerShdw>
                </a:effectLst>
              </a:rPr>
              <a:t>的四  </a:t>
            </a:r>
          </a:p>
          <a:p>
            <a:pPr algn="just">
              <a:buClr>
                <a:schemeClr val="hlink"/>
              </a:buClr>
              <a:buSzPct val="80000"/>
            </a:pPr>
            <a:r>
              <a:rPr lang="zh-CN" altLang="en-US" sz="2000">
                <a:effectLst>
                  <a:outerShdw blurRad="38100" dist="38100" dir="2700000" algn="tl">
                    <a:srgbClr val="000000"/>
                  </a:outerShdw>
                </a:effectLst>
              </a:rPr>
              <a:t>     元式序列</a:t>
            </a:r>
            <a:r>
              <a:rPr lang="en-US" altLang="zh-CN" sz="2000">
                <a:effectLst>
                  <a:outerShdw blurRad="38100" dist="38100" dir="2700000" algn="tl">
                    <a:srgbClr val="000000"/>
                  </a:outerShdw>
                </a:effectLst>
              </a:rPr>
              <a:t>)</a:t>
            </a:r>
          </a:p>
          <a:p>
            <a:pPr>
              <a:buClr>
                <a:schemeClr val="hlink"/>
              </a:buClr>
              <a:buSzPct val="80000"/>
            </a:pPr>
            <a:r>
              <a:rPr lang="en-US" altLang="zh-CN" sz="2000">
                <a:effectLst>
                  <a:outerShdw blurRad="38100" dist="38100" dir="2700000" algn="tl">
                    <a:srgbClr val="000000"/>
                  </a:outerShdw>
                </a:effectLst>
              </a:rPr>
              <a:t>(q)</a:t>
            </a:r>
          </a:p>
        </p:txBody>
      </p:sp>
      <p:sp>
        <p:nvSpPr>
          <p:cNvPr id="795652" name="Text Box 4"/>
          <p:cNvSpPr txBox="1">
            <a:spLocks noChangeArrowheads="1"/>
          </p:cNvSpPr>
          <p:nvPr/>
        </p:nvSpPr>
        <p:spPr bwMode="auto">
          <a:xfrm>
            <a:off x="1889126" y="250826"/>
            <a:ext cx="176847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endParaRPr lang="zh-CN" altLang="zh-CN">
              <a:latin typeface="Arial" panose="020B0604020202020204" pitchFamily="34" charset="0"/>
            </a:endParaRPr>
          </a:p>
        </p:txBody>
      </p:sp>
      <p:sp>
        <p:nvSpPr>
          <p:cNvPr id="795653" name="Text Box 5"/>
          <p:cNvSpPr txBox="1">
            <a:spLocks noChangeArrowheads="1"/>
          </p:cNvSpPr>
          <p:nvPr/>
        </p:nvSpPr>
        <p:spPr bwMode="auto">
          <a:xfrm>
            <a:off x="2063751" y="404813"/>
            <a:ext cx="6645275" cy="1555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3600" dirty="0">
                <a:solidFill>
                  <a:srgbClr val="FF3399"/>
                </a:solidFill>
                <a:effectLst>
                  <a:outerShdw blurRad="38100" dist="38100" dir="2700000" algn="tl">
                    <a:srgbClr val="000000"/>
                  </a:outerShdw>
                </a:effectLst>
              </a:rPr>
              <a:t>§5.3  </a:t>
            </a:r>
            <a:r>
              <a:rPr kumimoji="1" lang="zh-CN" altLang="en-US" sz="3600" dirty="0">
                <a:solidFill>
                  <a:srgbClr val="FF3399"/>
                </a:solidFill>
                <a:effectLst>
                  <a:outerShdw blurRad="38100" dist="38100" dir="2700000" algn="tl">
                    <a:srgbClr val="000000"/>
                  </a:outerShdw>
                </a:effectLst>
              </a:rPr>
              <a:t>自底向上语法制导翻译</a:t>
            </a:r>
          </a:p>
          <a:p>
            <a:pPr>
              <a:spcBef>
                <a:spcPct val="0"/>
              </a:spcBef>
              <a:buFontTx/>
              <a:buNone/>
            </a:pPr>
            <a:r>
              <a:rPr kumimoji="1" lang="zh-CN" altLang="en-US" sz="3200" dirty="0">
                <a:solidFill>
                  <a:srgbClr val="FFFF00"/>
                </a:solidFill>
                <a:effectLst>
                  <a:outerShdw blurRad="38100" dist="38100" dir="2700000" algn="tl">
                    <a:srgbClr val="000000"/>
                  </a:outerShdw>
                </a:effectLst>
              </a:rPr>
              <a:t>  </a:t>
            </a:r>
            <a:r>
              <a:rPr kumimoji="1" lang="zh-CN" altLang="en-US" sz="3200" dirty="0">
                <a:solidFill>
                  <a:srgbClr val="C00000"/>
                </a:solidFill>
                <a:effectLst>
                  <a:outerShdw blurRad="38100" dist="38100" dir="2700000" algn="tl">
                    <a:srgbClr val="000000"/>
                  </a:outerShdw>
                </a:effectLst>
              </a:rPr>
              <a:t>二、布尔表达式的翻译</a:t>
            </a:r>
          </a:p>
          <a:p>
            <a:pPr>
              <a:spcBef>
                <a:spcPct val="0"/>
              </a:spcBef>
              <a:buFontTx/>
              <a:buNone/>
            </a:pPr>
            <a:r>
              <a:rPr lang="zh-CN" altLang="en-US" sz="2000" dirty="0">
                <a:solidFill>
                  <a:srgbClr val="C00000"/>
                </a:solidFill>
                <a:effectLst>
                  <a:outerShdw blurRad="38100" dist="38100" dir="2700000" algn="tl">
                    <a:srgbClr val="000000"/>
                  </a:outerShdw>
                </a:effectLst>
              </a:rPr>
              <a:t>    </a:t>
            </a:r>
            <a:r>
              <a:rPr lang="en-US" altLang="zh-CN" sz="2800" dirty="0">
                <a:solidFill>
                  <a:srgbClr val="C00000"/>
                </a:solidFill>
                <a:effectLst>
                  <a:outerShdw blurRad="38100" dist="38100" dir="2700000" algn="tl">
                    <a:srgbClr val="000000"/>
                  </a:outerShdw>
                </a:effectLst>
              </a:rPr>
              <a:t>3.</a:t>
            </a:r>
            <a:r>
              <a:rPr lang="zh-CN" altLang="en-US" sz="2800" dirty="0">
                <a:solidFill>
                  <a:srgbClr val="C00000"/>
                </a:solidFill>
                <a:effectLst>
                  <a:outerShdw blurRad="38100" dist="38100" dir="2700000" algn="tl">
                    <a:srgbClr val="000000"/>
                  </a:outerShdw>
                </a:effectLst>
              </a:rPr>
              <a:t>翻译成四元式的实现</a:t>
            </a:r>
          </a:p>
        </p:txBody>
      </p:sp>
    </p:spTree>
    <p:extLst>
      <p:ext uri="{BB962C8B-B14F-4D97-AF65-F5344CB8AC3E}">
        <p14:creationId xmlns:p14="http://schemas.microsoft.com/office/powerpoint/2010/main" val="132852353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6674" name="Rectangle 2"/>
          <p:cNvSpPr>
            <a:spLocks noGrp="1" noChangeArrowheads="1"/>
          </p:cNvSpPr>
          <p:nvPr>
            <p:ph type="body" idx="1"/>
          </p:nvPr>
        </p:nvSpPr>
        <p:spPr>
          <a:xfrm>
            <a:off x="1981200" y="381000"/>
            <a:ext cx="8458200" cy="1752600"/>
          </a:xfrm>
        </p:spPr>
        <p:txBody>
          <a:bodyPr>
            <a:normAutofit lnSpcReduction="10000"/>
          </a:bodyPr>
          <a:lstStyle/>
          <a:p>
            <a:pPr>
              <a:lnSpc>
                <a:spcPct val="90000"/>
              </a:lnSpc>
              <a:buFont typeface="Wingdings" panose="05000000000000000000" pitchFamily="2" charset="2"/>
              <a:buNone/>
            </a:pPr>
            <a:r>
              <a:rPr lang="zh-CN" altLang="en-US" sz="1800" b="1" dirty="0">
                <a:latin typeface="Times New Roman" panose="02020603050405020304" pitchFamily="18" charset="0"/>
              </a:rPr>
              <a:t>在实际操作时，</a:t>
            </a:r>
          </a:p>
          <a:p>
            <a:pPr>
              <a:lnSpc>
                <a:spcPct val="90000"/>
              </a:lnSpc>
              <a:buFont typeface="Wingdings" panose="05000000000000000000" pitchFamily="2" charset="2"/>
              <a:buNone/>
            </a:pPr>
            <a:r>
              <a:rPr lang="en-US" altLang="zh-CN" sz="1800" b="1" dirty="0">
                <a:solidFill>
                  <a:srgbClr val="C00000"/>
                </a:solidFill>
                <a:latin typeface="Times New Roman" panose="02020603050405020304" pitchFamily="18" charset="0"/>
              </a:rPr>
              <a:t>1</a:t>
            </a:r>
            <a:r>
              <a:rPr lang="zh-CN" altLang="en-US" sz="1800" b="1" dirty="0">
                <a:solidFill>
                  <a:srgbClr val="C00000"/>
                </a:solidFill>
                <a:latin typeface="Times New Roman" panose="02020603050405020304" pitchFamily="18" charset="0"/>
              </a:rPr>
              <a:t>）</a:t>
            </a:r>
            <a:r>
              <a:rPr lang="zh-CN" altLang="en-US" sz="1800" b="1" dirty="0">
                <a:latin typeface="Times New Roman" panose="02020603050405020304" pitchFamily="18" charset="0"/>
              </a:rPr>
              <a:t>将要填真出口的各四元式链接起来，组成一个链称</a:t>
            </a:r>
            <a:r>
              <a:rPr lang="zh-CN" altLang="en-US" sz="1800" b="1" dirty="0">
                <a:solidFill>
                  <a:srgbClr val="C00000"/>
                </a:solidFill>
                <a:latin typeface="Times New Roman" panose="02020603050405020304" pitchFamily="18" charset="0"/>
              </a:rPr>
              <a:t>真链</a:t>
            </a:r>
            <a:r>
              <a:rPr lang="en-US" altLang="zh-CN" sz="1800" b="1" dirty="0">
                <a:solidFill>
                  <a:srgbClr val="C00000"/>
                </a:solidFill>
                <a:latin typeface="Times New Roman" panose="02020603050405020304" pitchFamily="18" charset="0"/>
              </a:rPr>
              <a:t>T </a:t>
            </a:r>
            <a:r>
              <a:rPr lang="zh-CN" altLang="en-US" sz="1800" b="1" dirty="0">
                <a:latin typeface="Times New Roman" panose="02020603050405020304" pitchFamily="18" charset="0"/>
              </a:rPr>
              <a:t>，记为</a:t>
            </a:r>
            <a:r>
              <a:rPr lang="en-US" altLang="zh-CN" sz="1800" b="1" dirty="0">
                <a:latin typeface="Times New Roman" panose="02020603050405020304" pitchFamily="18" charset="0"/>
              </a:rPr>
              <a:t>TC</a:t>
            </a:r>
          </a:p>
          <a:p>
            <a:pPr>
              <a:lnSpc>
                <a:spcPct val="90000"/>
              </a:lnSpc>
              <a:buFont typeface="Wingdings" panose="05000000000000000000" pitchFamily="2" charset="2"/>
              <a:buNone/>
            </a:pPr>
            <a:r>
              <a:rPr lang="en-US" altLang="zh-CN" sz="1800" b="1" dirty="0">
                <a:solidFill>
                  <a:srgbClr val="C00000"/>
                </a:solidFill>
                <a:latin typeface="Times New Roman" panose="02020603050405020304" pitchFamily="18" charset="0"/>
              </a:rPr>
              <a:t>2</a:t>
            </a:r>
            <a:r>
              <a:rPr lang="zh-CN" altLang="en-US" sz="1800" b="1" dirty="0">
                <a:solidFill>
                  <a:srgbClr val="C00000"/>
                </a:solidFill>
                <a:latin typeface="Times New Roman" panose="02020603050405020304" pitchFamily="18" charset="0"/>
              </a:rPr>
              <a:t>）</a:t>
            </a:r>
            <a:r>
              <a:rPr lang="zh-CN" altLang="en-US" sz="1800" b="1" dirty="0">
                <a:latin typeface="Times New Roman" panose="02020603050405020304" pitchFamily="18" charset="0"/>
              </a:rPr>
              <a:t>将要填假出口的各四元式链接起来，组成一个链称</a:t>
            </a:r>
            <a:r>
              <a:rPr lang="zh-CN" altLang="en-US" sz="1800" b="1" dirty="0">
                <a:solidFill>
                  <a:srgbClr val="C00000"/>
                </a:solidFill>
                <a:latin typeface="Times New Roman" panose="02020603050405020304" pitchFamily="18" charset="0"/>
              </a:rPr>
              <a:t>假链</a:t>
            </a:r>
            <a:r>
              <a:rPr lang="en-US" altLang="zh-CN" sz="1800" b="1" dirty="0">
                <a:solidFill>
                  <a:srgbClr val="C00000"/>
                </a:solidFill>
                <a:latin typeface="Times New Roman" panose="02020603050405020304" pitchFamily="18" charset="0"/>
              </a:rPr>
              <a:t>F </a:t>
            </a:r>
            <a:r>
              <a:rPr lang="zh-CN" altLang="en-US" sz="1800" b="1" dirty="0">
                <a:latin typeface="Times New Roman" panose="02020603050405020304" pitchFamily="18" charset="0"/>
              </a:rPr>
              <a:t>，记为</a:t>
            </a:r>
            <a:r>
              <a:rPr lang="en-US" altLang="zh-CN" sz="1800" b="1" dirty="0">
                <a:latin typeface="Times New Roman" panose="02020603050405020304" pitchFamily="18" charset="0"/>
              </a:rPr>
              <a:t>FC</a:t>
            </a:r>
          </a:p>
          <a:p>
            <a:pPr>
              <a:lnSpc>
                <a:spcPct val="90000"/>
              </a:lnSpc>
              <a:buFont typeface="Wingdings" panose="05000000000000000000" pitchFamily="2" charset="2"/>
              <a:buNone/>
            </a:pPr>
            <a:r>
              <a:rPr lang="en-US" altLang="zh-CN" sz="1800" b="1" dirty="0">
                <a:latin typeface="Times New Roman" panose="02020603050405020304" pitchFamily="18" charset="0"/>
              </a:rPr>
              <a:t> </a:t>
            </a:r>
            <a:r>
              <a:rPr lang="zh-CN" altLang="en-US" sz="1800" b="1" dirty="0">
                <a:latin typeface="Times New Roman" panose="02020603050405020304" pitchFamily="18" charset="0"/>
              </a:rPr>
              <a:t>首先定义两个语义变量</a:t>
            </a:r>
            <a:r>
              <a:rPr lang="en-US" altLang="zh-CN" sz="1800" b="1" dirty="0">
                <a:latin typeface="Times New Roman" panose="02020603050405020304" pitchFamily="18" charset="0"/>
              </a:rPr>
              <a:t>E.TC</a:t>
            </a:r>
            <a:r>
              <a:rPr lang="zh-CN" altLang="en-US" sz="1800" b="1" dirty="0">
                <a:latin typeface="Times New Roman" panose="02020603050405020304" pitchFamily="18" charset="0"/>
              </a:rPr>
              <a:t>和</a:t>
            </a:r>
            <a:r>
              <a:rPr lang="en-US" altLang="zh-CN" sz="1800" b="1" dirty="0">
                <a:latin typeface="Times New Roman" panose="02020603050405020304" pitchFamily="18" charset="0"/>
              </a:rPr>
              <a:t>E.FC</a:t>
            </a:r>
            <a:r>
              <a:rPr lang="zh-CN" altLang="en-US" sz="1800" b="1" dirty="0">
                <a:latin typeface="Times New Roman" panose="02020603050405020304" pitchFamily="18" charset="0"/>
              </a:rPr>
              <a:t>分别指示</a:t>
            </a:r>
            <a:r>
              <a:rPr lang="en-US" altLang="zh-CN" sz="1800" b="1" dirty="0">
                <a:latin typeface="Times New Roman" panose="02020603050405020304" pitchFamily="18" charset="0"/>
              </a:rPr>
              <a:t>T</a:t>
            </a:r>
            <a:r>
              <a:rPr lang="zh-CN" altLang="en-US" sz="1800" b="1" dirty="0">
                <a:latin typeface="Times New Roman" panose="02020603050405020304" pitchFamily="18" charset="0"/>
              </a:rPr>
              <a:t>链和</a:t>
            </a:r>
            <a:r>
              <a:rPr lang="en-US" altLang="zh-CN" sz="1800" b="1" dirty="0">
                <a:latin typeface="Times New Roman" panose="02020603050405020304" pitchFamily="18" charset="0"/>
              </a:rPr>
              <a:t>F</a:t>
            </a:r>
            <a:r>
              <a:rPr lang="zh-CN" altLang="en-US" sz="1800" b="1" dirty="0">
                <a:latin typeface="Times New Roman" panose="02020603050405020304" pitchFamily="18" charset="0"/>
              </a:rPr>
              <a:t>链的链头。</a:t>
            </a:r>
          </a:p>
          <a:p>
            <a:pPr>
              <a:lnSpc>
                <a:spcPct val="90000"/>
              </a:lnSpc>
              <a:buFont typeface="Wingdings" panose="05000000000000000000" pitchFamily="2" charset="2"/>
              <a:buNone/>
            </a:pPr>
            <a:r>
              <a:rPr lang="zh-CN" altLang="en-US" sz="1800" b="1" dirty="0">
                <a:latin typeface="Times New Roman" panose="02020603050405020304" pitchFamily="18" charset="0"/>
              </a:rPr>
              <a:t>如下图：</a:t>
            </a:r>
            <a:endParaRPr lang="zh-CN" altLang="en-US" sz="1800" b="1" dirty="0">
              <a:solidFill>
                <a:schemeClr val="hlink"/>
              </a:solidFill>
              <a:latin typeface="Times New Roman" panose="02020603050405020304" pitchFamily="18" charset="0"/>
            </a:endParaRPr>
          </a:p>
        </p:txBody>
      </p:sp>
      <p:sp>
        <p:nvSpPr>
          <p:cNvPr id="796675" name="Rectangle 3"/>
          <p:cNvSpPr>
            <a:spLocks noChangeArrowheads="1"/>
          </p:cNvSpPr>
          <p:nvPr/>
        </p:nvSpPr>
        <p:spPr bwMode="auto">
          <a:xfrm>
            <a:off x="2135188" y="5229225"/>
            <a:ext cx="8208962" cy="915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90000"/>
              </a:lnSpc>
              <a:buClr>
                <a:schemeClr val="hlink"/>
              </a:buClr>
              <a:buSzPct val="80000"/>
            </a:pPr>
            <a:r>
              <a:rPr lang="en-US" altLang="zh-CN" sz="2000">
                <a:effectLst>
                  <a:outerShdw blurRad="38100" dist="38100" dir="2700000" algn="tl">
                    <a:srgbClr val="000000"/>
                  </a:outerShdw>
                </a:effectLst>
                <a:cs typeface="Courier New" panose="02070309020205020404" pitchFamily="49" charset="0"/>
              </a:rPr>
              <a:t>    </a:t>
            </a:r>
            <a:r>
              <a:rPr lang="zh-CN" altLang="en-US" sz="2000">
                <a:effectLst>
                  <a:outerShdw blurRad="38100" dist="38100" dir="2700000" algn="tl">
                    <a:srgbClr val="000000"/>
                  </a:outerShdw>
                </a:effectLst>
                <a:cs typeface="Courier New" panose="02070309020205020404" pitchFamily="49" charset="0"/>
              </a:rPr>
              <a:t>链中各个四元式</a:t>
            </a:r>
            <a:r>
              <a:rPr lang="en-US" altLang="zh-CN" sz="2000">
                <a:effectLst>
                  <a:outerShdw blurRad="38100" dist="38100" dir="2700000" algn="tl">
                    <a:srgbClr val="000000"/>
                  </a:outerShdw>
                </a:effectLst>
                <a:cs typeface="Courier New" panose="02070309020205020404" pitchFamily="49" charset="0"/>
              </a:rPr>
              <a:t>RESULT</a:t>
            </a:r>
            <a:r>
              <a:rPr lang="zh-CN" altLang="en-US" sz="2000">
                <a:effectLst>
                  <a:outerShdw blurRad="38100" dist="38100" dir="2700000" algn="tl">
                    <a:srgbClr val="000000"/>
                  </a:outerShdw>
                </a:effectLst>
                <a:cs typeface="Courier New" panose="02070309020205020404" pitchFamily="49" charset="0"/>
              </a:rPr>
              <a:t>字段为相应结点指针字段，当其不为零时，它是</a:t>
            </a:r>
            <a:r>
              <a:rPr lang="zh-CN" altLang="en-US" sz="2000">
                <a:effectLst>
                  <a:outerShdw blurRad="38100" dist="38100" dir="2700000" algn="tl">
                    <a:srgbClr val="000000"/>
                  </a:outerShdw>
                </a:effectLst>
              </a:rPr>
              <a:t>链中后继四元式的序号如（</a:t>
            </a:r>
            <a:r>
              <a:rPr lang="en-US" altLang="zh-CN" sz="2000">
                <a:effectLst>
                  <a:outerShdw blurRad="38100" dist="38100" dir="2700000" algn="tl">
                    <a:srgbClr val="000000"/>
                  </a:outerShdw>
                </a:effectLst>
              </a:rPr>
              <a:t>3</a:t>
            </a:r>
            <a:r>
              <a:rPr lang="zh-CN" altLang="en-US" sz="2000">
                <a:effectLst>
                  <a:outerShdw blurRad="38100" dist="38100" dir="2700000" algn="tl">
                    <a:srgbClr val="000000"/>
                  </a:outerShdw>
                </a:effectLst>
              </a:rPr>
              <a:t>）中的</a:t>
            </a:r>
            <a:r>
              <a:rPr lang="en-US" altLang="zh-CN" sz="2000">
                <a:effectLst>
                  <a:outerShdw blurRad="38100" dist="38100" dir="2700000" algn="tl">
                    <a:srgbClr val="000000"/>
                  </a:outerShdw>
                </a:effectLst>
              </a:rPr>
              <a:t>1</a:t>
            </a:r>
            <a:r>
              <a:rPr lang="zh-CN" altLang="en-US" sz="2000">
                <a:effectLst>
                  <a:outerShdw blurRad="38100" dist="38100" dir="2700000" algn="tl">
                    <a:srgbClr val="000000"/>
                  </a:outerShdw>
                </a:effectLst>
              </a:rPr>
              <a:t>，否则，相应四元式是链尾结点，如（</a:t>
            </a:r>
            <a:r>
              <a:rPr lang="en-US" altLang="zh-CN" sz="2000">
                <a:effectLst>
                  <a:outerShdw blurRad="38100" dist="38100" dir="2700000" algn="tl">
                    <a:srgbClr val="000000"/>
                  </a:outerShdw>
                </a:effectLst>
              </a:rPr>
              <a:t>1</a:t>
            </a:r>
            <a:r>
              <a:rPr lang="zh-CN" altLang="en-US" sz="2000">
                <a:effectLst>
                  <a:outerShdw blurRad="38100" dist="38100" dir="2700000" algn="tl">
                    <a:srgbClr val="000000"/>
                  </a:outerShdw>
                </a:effectLst>
              </a:rPr>
              <a:t>）中的</a:t>
            </a:r>
            <a:r>
              <a:rPr lang="en-US" altLang="zh-CN" sz="2000">
                <a:effectLst>
                  <a:outerShdw blurRad="38100" dist="38100" dir="2700000" algn="tl">
                    <a:srgbClr val="000000"/>
                  </a:outerShdw>
                </a:effectLst>
              </a:rPr>
              <a:t>0</a:t>
            </a:r>
            <a:r>
              <a:rPr lang="en-US" altLang="zh-CN" sz="2000">
                <a:solidFill>
                  <a:schemeClr val="hlink"/>
                </a:solidFill>
                <a:effectLst>
                  <a:outerShdw blurRad="38100" dist="38100" dir="2700000" algn="tl">
                    <a:srgbClr val="000000"/>
                  </a:outerShdw>
                </a:effectLst>
                <a:latin typeface="宋体" panose="02010600030101010101" pitchFamily="2" charset="-122"/>
              </a:rPr>
              <a:t> </a:t>
            </a:r>
          </a:p>
        </p:txBody>
      </p:sp>
      <p:graphicFrame>
        <p:nvGraphicFramePr>
          <p:cNvPr id="796676" name="Group 4"/>
          <p:cNvGraphicFramePr>
            <a:graphicFrameLocks noGrp="1"/>
          </p:cNvGraphicFramePr>
          <p:nvPr/>
        </p:nvGraphicFramePr>
        <p:xfrm>
          <a:off x="2422525" y="2636839"/>
          <a:ext cx="6096000" cy="2047875"/>
        </p:xfrm>
        <a:graphic>
          <a:graphicData uri="http://schemas.openxmlformats.org/drawingml/2006/table">
            <a:tbl>
              <a:tblPr/>
              <a:tblGrid>
                <a:gridCol w="2032000">
                  <a:extLst>
                    <a:ext uri="{9D8B030D-6E8A-4147-A177-3AD203B41FA5}">
                      <a16:colId xmlns:a16="http://schemas.microsoft.com/office/drawing/2014/main" val="2891558676"/>
                    </a:ext>
                  </a:extLst>
                </a:gridCol>
                <a:gridCol w="2032000">
                  <a:extLst>
                    <a:ext uri="{9D8B030D-6E8A-4147-A177-3AD203B41FA5}">
                      <a16:colId xmlns:a16="http://schemas.microsoft.com/office/drawing/2014/main" val="32263146"/>
                    </a:ext>
                  </a:extLst>
                </a:gridCol>
                <a:gridCol w="2032000">
                  <a:extLst>
                    <a:ext uri="{9D8B030D-6E8A-4147-A177-3AD203B41FA5}">
                      <a16:colId xmlns:a16="http://schemas.microsoft.com/office/drawing/2014/main" val="1030864379"/>
                    </a:ext>
                  </a:extLst>
                </a:gridCol>
              </a:tblGrid>
              <a:tr h="4095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cap="flat">
                      <a:noFill/>
                    </a:lnL>
                    <a:lnR>
                      <a:noFill/>
                    </a:lnR>
                    <a:lnT cap="flat">
                      <a:noFill/>
                    </a:lnT>
                    <a:lnB>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p>
                  </a:txBody>
                  <a:tcPr horzOverflow="overflow">
                    <a:lnL>
                      <a:noFill/>
                    </a:lnL>
                    <a:lnR>
                      <a:noFill/>
                    </a:lnR>
                    <a:lnT cap="flat">
                      <a:noFill/>
                    </a:lnT>
                    <a:lnB>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(jnz, a,   , 0)</a:t>
                      </a:r>
                    </a:p>
                  </a:txBody>
                  <a:tcPr horzOverflow="overflow">
                    <a:lnL>
                      <a:noFill/>
                    </a:lnL>
                    <a:lnR cap="flat">
                      <a:noFill/>
                    </a:lnR>
                    <a:lnT cap="flat">
                      <a:noFill/>
                    </a:lnT>
                    <a:lnB>
                      <a:noFill/>
                    </a:lnB>
                    <a:lnTlToBr>
                      <a:noFill/>
                    </a:lnTlToBr>
                    <a:lnBlToTr>
                      <a:noFill/>
                    </a:lnBlToTr>
                    <a:noFill/>
                  </a:tcPr>
                </a:tc>
                <a:extLst>
                  <a:ext uri="{0D108BD9-81ED-4DB2-BD59-A6C34878D82A}">
                    <a16:rowId xmlns:a16="http://schemas.microsoft.com/office/drawing/2014/main" val="561144865"/>
                  </a:ext>
                </a:extLst>
              </a:tr>
              <a:tr h="4095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cap="flat">
                      <a:noFill/>
                    </a:lnL>
                    <a:lnR>
                      <a:noFill/>
                    </a:lnR>
                    <a:lnT>
                      <a:noFill/>
                    </a:lnT>
                    <a:lnB>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p>
                  </a:txBody>
                  <a:tcPr horzOverflow="overflow">
                    <a:lnL>
                      <a:noFill/>
                    </a:lnL>
                    <a:lnR>
                      <a:noFill/>
                    </a:lnR>
                    <a:lnT>
                      <a:noFill/>
                    </a:lnT>
                    <a:lnB>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(j   ,   ,   ,3)</a:t>
                      </a:r>
                    </a:p>
                  </a:txBody>
                  <a:tcPr horzOverflow="overflow">
                    <a:lnL>
                      <a:noFill/>
                    </a:lnL>
                    <a:lnR cap="flat">
                      <a:noFill/>
                    </a:lnR>
                    <a:lnT>
                      <a:noFill/>
                    </a:lnT>
                    <a:lnB>
                      <a:noFill/>
                    </a:lnB>
                    <a:lnTlToBr>
                      <a:noFill/>
                    </a:lnTlToBr>
                    <a:lnBlToTr>
                      <a:noFill/>
                    </a:lnBlToTr>
                    <a:noFill/>
                  </a:tcPr>
                </a:tc>
                <a:extLst>
                  <a:ext uri="{0D108BD9-81ED-4DB2-BD59-A6C34878D82A}">
                    <a16:rowId xmlns:a16="http://schemas.microsoft.com/office/drawing/2014/main" val="2651323638"/>
                  </a:ext>
                </a:extLst>
              </a:tr>
              <a:tr h="4095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E·TC →</a:t>
                      </a:r>
                    </a:p>
                  </a:txBody>
                  <a:tcPr horzOverflow="overflow">
                    <a:lnL cap="flat">
                      <a:noFill/>
                    </a:lnL>
                    <a:lnR>
                      <a:noFill/>
                    </a:lnR>
                    <a:lnT>
                      <a:noFill/>
                    </a:lnT>
                    <a:lnB>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a:t>
                      </a:r>
                    </a:p>
                  </a:txBody>
                  <a:tcPr horzOverflow="overflow">
                    <a:lnL>
                      <a:noFill/>
                    </a:lnL>
                    <a:lnR>
                      <a:noFill/>
                    </a:lnR>
                    <a:lnT>
                      <a:noFill/>
                    </a:lnT>
                    <a:lnB>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(j&lt;, b, c, 1)</a:t>
                      </a:r>
                    </a:p>
                  </a:txBody>
                  <a:tcPr horzOverflow="overflow">
                    <a:lnL>
                      <a:noFill/>
                    </a:lnL>
                    <a:lnR cap="flat">
                      <a:noFill/>
                    </a:lnR>
                    <a:lnT>
                      <a:noFill/>
                    </a:lnT>
                    <a:lnB>
                      <a:noFill/>
                    </a:lnB>
                    <a:lnTlToBr>
                      <a:noFill/>
                    </a:lnTlToBr>
                    <a:lnBlToTr>
                      <a:noFill/>
                    </a:lnBlToTr>
                    <a:noFill/>
                  </a:tcPr>
                </a:tc>
                <a:extLst>
                  <a:ext uri="{0D108BD9-81ED-4DB2-BD59-A6C34878D82A}">
                    <a16:rowId xmlns:a16="http://schemas.microsoft.com/office/drawing/2014/main" val="2419893277"/>
                  </a:ext>
                </a:extLst>
              </a:tr>
              <a:tr h="4095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E·FC →</a:t>
                      </a:r>
                    </a:p>
                  </a:txBody>
                  <a:tcPr horzOverflow="overflow">
                    <a:lnL cap="flat">
                      <a:noFill/>
                    </a:lnL>
                    <a:lnR>
                      <a:noFill/>
                    </a:lnR>
                    <a:lnT>
                      <a:noFill/>
                    </a:lnT>
                    <a:lnB>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a:t>
                      </a:r>
                    </a:p>
                  </a:txBody>
                  <a:tcPr horzOverflow="overflow">
                    <a:lnL>
                      <a:noFill/>
                    </a:lnL>
                    <a:lnR>
                      <a:noFill/>
                    </a:lnR>
                    <a:lnT>
                      <a:noFill/>
                    </a:lnT>
                    <a:lnB>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(j   ,   ,   ,0)</a:t>
                      </a:r>
                    </a:p>
                  </a:txBody>
                  <a:tcPr horzOverflow="overflow">
                    <a:lnL>
                      <a:noFill/>
                    </a:lnL>
                    <a:lnR cap="flat">
                      <a:noFill/>
                    </a:lnR>
                    <a:lnT>
                      <a:noFill/>
                    </a:lnT>
                    <a:lnB>
                      <a:noFill/>
                    </a:lnB>
                    <a:lnTlToBr>
                      <a:noFill/>
                    </a:lnTlToBr>
                    <a:lnBlToTr>
                      <a:noFill/>
                    </a:lnBlToTr>
                    <a:noFill/>
                  </a:tcPr>
                </a:tc>
                <a:extLst>
                  <a:ext uri="{0D108BD9-81ED-4DB2-BD59-A6C34878D82A}">
                    <a16:rowId xmlns:a16="http://schemas.microsoft.com/office/drawing/2014/main" val="4166870158"/>
                  </a:ext>
                </a:extLst>
              </a:tr>
              <a:tr h="4095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cap="flat">
                      <a:noFill/>
                    </a:lnL>
                    <a:lnR>
                      <a:noFill/>
                    </a:lnR>
                    <a:lnT>
                      <a:noFill/>
                    </a:lnT>
                    <a:lnB cap="flat">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(5)</a:t>
                      </a:r>
                    </a:p>
                  </a:txBody>
                  <a:tcPr horzOverflow="overflow">
                    <a:lnL>
                      <a:noFill/>
                    </a:lnL>
                    <a:lnR>
                      <a:noFill/>
                    </a:lnR>
                    <a:lnT>
                      <a:noFill/>
                    </a:lnT>
                    <a:lnB cap="flat">
                      <a:noFill/>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a:noFill/>
                    </a:lnL>
                    <a:lnR cap="flat">
                      <a:noFill/>
                    </a:lnR>
                    <a:lnT>
                      <a:noFill/>
                    </a:lnT>
                    <a:lnB cap="flat">
                      <a:noFill/>
                    </a:lnB>
                    <a:lnTlToBr>
                      <a:noFill/>
                    </a:lnTlToBr>
                    <a:lnBlToTr>
                      <a:noFill/>
                    </a:lnBlToTr>
                    <a:noFill/>
                  </a:tcPr>
                </a:tc>
                <a:extLst>
                  <a:ext uri="{0D108BD9-81ED-4DB2-BD59-A6C34878D82A}">
                    <a16:rowId xmlns:a16="http://schemas.microsoft.com/office/drawing/2014/main" val="1476314335"/>
                  </a:ext>
                </a:extLst>
              </a:tr>
            </a:tbl>
          </a:graphicData>
        </a:graphic>
      </p:graphicFrame>
      <p:sp>
        <p:nvSpPr>
          <p:cNvPr id="796708" name="Line 36"/>
          <p:cNvSpPr>
            <a:spLocks noChangeShapeType="1"/>
          </p:cNvSpPr>
          <p:nvPr/>
        </p:nvSpPr>
        <p:spPr bwMode="auto">
          <a:xfrm>
            <a:off x="8543926" y="3644900"/>
            <a:ext cx="504825"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96709" name="Line 37"/>
          <p:cNvSpPr>
            <a:spLocks noChangeShapeType="1"/>
          </p:cNvSpPr>
          <p:nvPr/>
        </p:nvSpPr>
        <p:spPr bwMode="auto">
          <a:xfrm flipV="1">
            <a:off x="9048750" y="2205038"/>
            <a:ext cx="0" cy="1439862"/>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96710" name="Line 38"/>
          <p:cNvSpPr>
            <a:spLocks noChangeShapeType="1"/>
          </p:cNvSpPr>
          <p:nvPr/>
        </p:nvSpPr>
        <p:spPr bwMode="auto">
          <a:xfrm flipH="1">
            <a:off x="4656138" y="2205038"/>
            <a:ext cx="4392612"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796711" name="Line 39"/>
          <p:cNvSpPr>
            <a:spLocks noChangeShapeType="1"/>
          </p:cNvSpPr>
          <p:nvPr/>
        </p:nvSpPr>
        <p:spPr bwMode="auto">
          <a:xfrm>
            <a:off x="4656138" y="2205039"/>
            <a:ext cx="0" cy="503237"/>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Tree>
    <p:extLst>
      <p:ext uri="{BB962C8B-B14F-4D97-AF65-F5344CB8AC3E}">
        <p14:creationId xmlns:p14="http://schemas.microsoft.com/office/powerpoint/2010/main" val="1937318087"/>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7698" name="Text Box 2"/>
          <p:cNvSpPr txBox="1">
            <a:spLocks noChangeArrowheads="1"/>
          </p:cNvSpPr>
          <p:nvPr/>
        </p:nvSpPr>
        <p:spPr bwMode="auto">
          <a:xfrm>
            <a:off x="2208213" y="1125539"/>
            <a:ext cx="7550150" cy="3662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Clr>
                <a:schemeClr val="folHlink"/>
              </a:buClr>
              <a:buSzPct val="60000"/>
            </a:pPr>
            <a:r>
              <a:rPr kumimoji="1" lang="en-US" altLang="zh-CN" sz="2800">
                <a:solidFill>
                  <a:srgbClr val="FF3399"/>
                </a:solidFill>
                <a:effectLst>
                  <a:outerShdw blurRad="38100" dist="38100" dir="2700000" algn="tl">
                    <a:srgbClr val="000000"/>
                  </a:outerShdw>
                </a:effectLst>
              </a:rPr>
              <a:t>(3)</a:t>
            </a:r>
            <a:r>
              <a:rPr kumimoji="1" lang="zh-CN" altLang="en-US" sz="2800">
                <a:effectLst>
                  <a:outerShdw blurRad="38100" dist="38100" dir="2700000" algn="tl">
                    <a:srgbClr val="000000"/>
                  </a:outerShdw>
                </a:effectLst>
              </a:rPr>
              <a:t>改写布尔表达式文法</a:t>
            </a:r>
            <a:r>
              <a:rPr kumimoji="1" lang="en-US" altLang="zh-CN" sz="2800">
                <a:effectLst>
                  <a:outerShdw blurRad="38100" dist="38100" dir="2700000" algn="tl">
                    <a:srgbClr val="000000"/>
                  </a:outerShdw>
                </a:effectLst>
              </a:rPr>
              <a:t>G[E]</a:t>
            </a:r>
          </a:p>
          <a:p>
            <a:pPr>
              <a:buClr>
                <a:schemeClr val="folHlink"/>
              </a:buClr>
              <a:buSzPct val="60000"/>
            </a:pPr>
            <a:r>
              <a:rPr kumimoji="1" lang="zh-CN" altLang="en-US" sz="2000">
                <a:effectLst>
                  <a:outerShdw blurRad="38100" dist="38100" dir="2700000" algn="tl">
                    <a:srgbClr val="000000"/>
                  </a:outerShdw>
                </a:effectLst>
                <a:cs typeface="Courier New" panose="02070309020205020404" pitchFamily="49" charset="0"/>
              </a:rPr>
              <a:t>为了使用语法制导翻译做回填工作，便于编制相应的语义子程序，</a:t>
            </a:r>
          </a:p>
          <a:p>
            <a:pPr>
              <a:buClr>
                <a:schemeClr val="folHlink"/>
              </a:buClr>
              <a:buSzPct val="60000"/>
            </a:pPr>
            <a:r>
              <a:rPr kumimoji="1" lang="zh-CN" altLang="en-US" sz="2000">
                <a:effectLst>
                  <a:outerShdw blurRad="38100" dist="38100" dir="2700000" algn="tl">
                    <a:srgbClr val="000000"/>
                  </a:outerShdw>
                </a:effectLst>
                <a:cs typeface="Courier New" panose="02070309020205020404" pitchFamily="49" charset="0"/>
              </a:rPr>
              <a:t>我们对上面布尔表达式文法</a:t>
            </a:r>
            <a:r>
              <a:rPr kumimoji="1" lang="en-US" altLang="zh-CN" sz="2000">
                <a:effectLst>
                  <a:outerShdw blurRad="38100" dist="38100" dir="2700000" algn="tl">
                    <a:srgbClr val="000000"/>
                  </a:outerShdw>
                </a:effectLst>
                <a:cs typeface="Courier New" panose="02070309020205020404" pitchFamily="49" charset="0"/>
              </a:rPr>
              <a:t>G</a:t>
            </a:r>
            <a:r>
              <a:rPr kumimoji="1" lang="zh-CN" altLang="en-US" sz="2000">
                <a:effectLst>
                  <a:outerShdw blurRad="38100" dist="38100" dir="2700000" algn="tl">
                    <a:srgbClr val="000000"/>
                  </a:outerShdw>
                </a:effectLst>
                <a:cs typeface="Courier New" panose="02070309020205020404" pitchFamily="49" charset="0"/>
              </a:rPr>
              <a:t>［</a:t>
            </a:r>
            <a:r>
              <a:rPr kumimoji="1" lang="en-US" altLang="zh-CN" sz="2000">
                <a:effectLst>
                  <a:outerShdw blurRad="38100" dist="38100" dir="2700000" algn="tl">
                    <a:srgbClr val="000000"/>
                  </a:outerShdw>
                </a:effectLst>
                <a:cs typeface="Courier New" panose="02070309020205020404" pitchFamily="49" charset="0"/>
              </a:rPr>
              <a:t>E</a:t>
            </a:r>
            <a:r>
              <a:rPr kumimoji="1" lang="zh-CN" altLang="en-US" sz="2000">
                <a:effectLst>
                  <a:outerShdw blurRad="38100" dist="38100" dir="2700000" algn="tl">
                    <a:srgbClr val="000000"/>
                  </a:outerShdw>
                </a:effectLst>
                <a:cs typeface="Courier New" panose="02070309020205020404" pitchFamily="49" charset="0"/>
              </a:rPr>
              <a:t>］改写为</a:t>
            </a:r>
          </a:p>
          <a:p>
            <a:pPr>
              <a:buClr>
                <a:schemeClr val="folHlink"/>
              </a:buClr>
              <a:buSzPct val="60000"/>
            </a:pPr>
            <a:r>
              <a:rPr kumimoji="1" lang="zh-CN" altLang="en-US" sz="2000">
                <a:effectLst>
                  <a:outerShdw blurRad="38100" dist="38100" dir="2700000" algn="tl">
                    <a:srgbClr val="000000"/>
                  </a:outerShdw>
                </a:effectLst>
                <a:cs typeface="Courier New" panose="02070309020205020404" pitchFamily="49" charset="0"/>
              </a:rPr>
              <a:t>  </a:t>
            </a:r>
            <a:r>
              <a:rPr kumimoji="1" lang="en-US" altLang="zh-CN" sz="2000">
                <a:effectLst>
                  <a:outerShdw blurRad="38100" dist="38100" dir="2700000" algn="tl">
                    <a:srgbClr val="000000"/>
                  </a:outerShdw>
                </a:effectLst>
                <a:cs typeface="Courier New" panose="02070309020205020404" pitchFamily="49" charset="0"/>
              </a:rPr>
              <a:t>E∷=E</a:t>
            </a:r>
            <a:r>
              <a:rPr kumimoji="1" lang="en-US" altLang="zh-CN" sz="2000" baseline="30000">
                <a:effectLst>
                  <a:outerShdw blurRad="38100" dist="38100" dir="2700000" algn="tl">
                    <a:srgbClr val="000000"/>
                  </a:outerShdw>
                </a:effectLst>
                <a:cs typeface="Courier New" panose="02070309020205020404" pitchFamily="49" charset="0"/>
              </a:rPr>
              <a:t>∧</a:t>
            </a:r>
            <a:r>
              <a:rPr kumimoji="1" lang="en-US" altLang="zh-CN" sz="2000">
                <a:effectLst>
                  <a:outerShdw blurRad="38100" dist="38100" dir="2700000" algn="tl">
                    <a:srgbClr val="000000"/>
                  </a:outerShdw>
                </a:effectLst>
                <a:cs typeface="Courier New" panose="02070309020205020404" pitchFamily="49" charset="0"/>
              </a:rPr>
              <a:t>E|E</a:t>
            </a:r>
            <a:r>
              <a:rPr kumimoji="1" lang="en-US" altLang="zh-CN" sz="2000" baseline="30000">
                <a:effectLst>
                  <a:outerShdw blurRad="38100" dist="38100" dir="2700000" algn="tl">
                    <a:srgbClr val="000000"/>
                  </a:outerShdw>
                </a:effectLst>
                <a:cs typeface="Courier New" panose="02070309020205020404" pitchFamily="49" charset="0"/>
              </a:rPr>
              <a:t>∨</a:t>
            </a:r>
            <a:r>
              <a:rPr kumimoji="1" lang="zh-CN" altLang="en-US" sz="2000">
                <a:effectLst>
                  <a:outerShdw blurRad="38100" dist="38100" dir="2700000" algn="tl">
                    <a:srgbClr val="000000"/>
                  </a:outerShdw>
                </a:effectLst>
                <a:cs typeface="Courier New" panose="02070309020205020404" pitchFamily="49" charset="0"/>
              </a:rPr>
              <a:t>Ｅ</a:t>
            </a:r>
            <a:r>
              <a:rPr kumimoji="1" lang="en-US" altLang="zh-CN" sz="2000">
                <a:effectLst>
                  <a:outerShdw blurRad="38100" dist="38100" dir="2700000" algn="tl">
                    <a:srgbClr val="000000"/>
                  </a:outerShdw>
                </a:effectLst>
                <a:cs typeface="Courier New" panose="02070309020205020404" pitchFamily="49" charset="0"/>
              </a:rPr>
              <a:t>| </a:t>
            </a:r>
            <a:r>
              <a:rPr kumimoji="1" lang="en-US" altLang="zh-CN" sz="2000">
                <a:effectLst>
                  <a:outerShdw blurRad="38100" dist="38100" dir="2700000" algn="tl">
                    <a:srgbClr val="000000"/>
                  </a:outerShdw>
                </a:effectLst>
                <a:sym typeface="Symbol" panose="05050102010706020507" pitchFamily="18" charset="2"/>
              </a:rPr>
              <a:t></a:t>
            </a:r>
            <a:r>
              <a:rPr kumimoji="1" lang="en-US" altLang="zh-CN" sz="2000">
                <a:effectLst>
                  <a:outerShdw blurRad="38100" dist="38100" dir="2700000" algn="tl">
                    <a:srgbClr val="000000"/>
                  </a:outerShdw>
                </a:effectLst>
                <a:cs typeface="Courier New" panose="02070309020205020404" pitchFamily="49" charset="0"/>
              </a:rPr>
              <a:t> E|(E)|i|i rop i</a:t>
            </a:r>
          </a:p>
          <a:p>
            <a:pPr>
              <a:buClr>
                <a:schemeClr val="folHlink"/>
              </a:buClr>
              <a:buSzPct val="60000"/>
            </a:pPr>
            <a:r>
              <a:rPr kumimoji="1" lang="en-US" altLang="zh-CN" sz="2000">
                <a:effectLst>
                  <a:outerShdw blurRad="38100" dist="38100" dir="2700000" algn="tl">
                    <a:srgbClr val="000000"/>
                  </a:outerShdw>
                </a:effectLst>
                <a:cs typeface="Courier New" panose="02070309020205020404" pitchFamily="49" charset="0"/>
              </a:rPr>
              <a:t>  E</a:t>
            </a:r>
            <a:r>
              <a:rPr kumimoji="1" lang="en-US" altLang="zh-CN" sz="2000" baseline="30000">
                <a:effectLst>
                  <a:outerShdw blurRad="38100" dist="38100" dir="2700000" algn="tl">
                    <a:srgbClr val="000000"/>
                  </a:outerShdw>
                </a:effectLst>
                <a:cs typeface="Courier New" panose="02070309020205020404" pitchFamily="49" charset="0"/>
              </a:rPr>
              <a:t>∧</a:t>
            </a:r>
            <a:r>
              <a:rPr kumimoji="1" lang="en-US" altLang="zh-CN" sz="2000">
                <a:effectLst>
                  <a:outerShdw blurRad="38100" dist="38100" dir="2700000" algn="tl">
                    <a:srgbClr val="000000"/>
                  </a:outerShdw>
                </a:effectLst>
                <a:cs typeface="Courier New" panose="02070309020205020404" pitchFamily="49" charset="0"/>
              </a:rPr>
              <a:t>∷=E∧</a:t>
            </a:r>
          </a:p>
          <a:p>
            <a:pPr>
              <a:buClr>
                <a:schemeClr val="folHlink"/>
              </a:buClr>
              <a:buSzPct val="60000"/>
            </a:pPr>
            <a:r>
              <a:rPr kumimoji="1" lang="en-US" altLang="zh-CN" sz="2000">
                <a:effectLst>
                  <a:outerShdw blurRad="38100" dist="38100" dir="2700000" algn="tl">
                    <a:srgbClr val="000000"/>
                  </a:outerShdw>
                </a:effectLst>
              </a:rPr>
              <a:t>  E</a:t>
            </a:r>
            <a:r>
              <a:rPr kumimoji="1" lang="en-US" altLang="zh-CN" sz="2000" baseline="30000">
                <a:effectLst>
                  <a:outerShdw blurRad="38100" dist="38100" dir="2700000" algn="tl">
                    <a:srgbClr val="000000"/>
                  </a:outerShdw>
                </a:effectLst>
              </a:rPr>
              <a:t>∨</a:t>
            </a:r>
            <a:r>
              <a:rPr kumimoji="1" lang="en-US" altLang="zh-CN" sz="2000">
                <a:effectLst>
                  <a:outerShdw blurRad="38100" dist="38100" dir="2700000" algn="tl">
                    <a:srgbClr val="000000"/>
                  </a:outerShdw>
                </a:effectLst>
              </a:rPr>
              <a:t>∷=E∨ </a:t>
            </a:r>
          </a:p>
          <a:p>
            <a:pPr>
              <a:buClr>
                <a:schemeClr val="folHlink"/>
              </a:buClr>
              <a:buSzPct val="60000"/>
            </a:pPr>
            <a:r>
              <a:rPr kumimoji="1" lang="zh-CN" altLang="en-US" sz="2000">
                <a:effectLst>
                  <a:outerShdw blurRad="38100" dist="38100" dir="2700000" algn="tl">
                    <a:srgbClr val="000000"/>
                  </a:outerShdw>
                </a:effectLst>
              </a:rPr>
              <a:t>这样，当扫描到</a:t>
            </a:r>
            <a:r>
              <a:rPr kumimoji="1" lang="en-US" altLang="zh-CN" sz="2000">
                <a:effectLst>
                  <a:outerShdw blurRad="38100" dist="38100" dir="2700000" algn="tl">
                    <a:srgbClr val="000000"/>
                  </a:outerShdw>
                </a:effectLst>
                <a:cs typeface="Courier New" panose="02070309020205020404" pitchFamily="49" charset="0"/>
              </a:rPr>
              <a:t>E∧</a:t>
            </a:r>
            <a:r>
              <a:rPr kumimoji="1" lang="zh-CN" altLang="en-US" sz="2000">
                <a:effectLst>
                  <a:outerShdw blurRad="38100" dist="38100" dir="2700000" algn="tl">
                    <a:srgbClr val="000000"/>
                  </a:outerShdw>
                </a:effectLst>
              </a:rPr>
              <a:t>和</a:t>
            </a:r>
            <a:r>
              <a:rPr kumimoji="1" lang="en-US" altLang="zh-CN" sz="2000">
                <a:effectLst>
                  <a:outerShdw blurRad="38100" dist="38100" dir="2700000" algn="tl">
                    <a:srgbClr val="000000"/>
                  </a:outerShdw>
                </a:effectLst>
              </a:rPr>
              <a:t>E∨</a:t>
            </a:r>
            <a:r>
              <a:rPr kumimoji="1" lang="zh-CN" altLang="en-US" sz="2000">
                <a:effectLst>
                  <a:outerShdw blurRad="38100" dist="38100" dir="2700000" algn="tl">
                    <a:srgbClr val="000000"/>
                  </a:outerShdw>
                </a:effectLst>
              </a:rPr>
              <a:t>并归约到</a:t>
            </a:r>
            <a:r>
              <a:rPr kumimoji="1" lang="en-US" altLang="zh-CN" sz="2000">
                <a:effectLst>
                  <a:outerShdw blurRad="38100" dist="38100" dir="2700000" algn="tl">
                    <a:srgbClr val="000000"/>
                  </a:outerShdw>
                </a:effectLst>
                <a:cs typeface="Courier New" panose="02070309020205020404" pitchFamily="49" charset="0"/>
              </a:rPr>
              <a:t>E</a:t>
            </a:r>
            <a:r>
              <a:rPr kumimoji="1" lang="en-US" altLang="zh-CN" sz="2000" baseline="30000">
                <a:effectLst>
                  <a:outerShdw blurRad="38100" dist="38100" dir="2700000" algn="tl">
                    <a:srgbClr val="000000"/>
                  </a:outerShdw>
                </a:effectLst>
                <a:cs typeface="Courier New" panose="02070309020205020404" pitchFamily="49" charset="0"/>
              </a:rPr>
              <a:t>∧ </a:t>
            </a:r>
            <a:r>
              <a:rPr kumimoji="1" lang="zh-CN" altLang="en-US" sz="2000">
                <a:effectLst>
                  <a:outerShdw blurRad="38100" dist="38100" dir="2700000" algn="tl">
                    <a:srgbClr val="000000"/>
                  </a:outerShdw>
                </a:effectLst>
                <a:cs typeface="Courier New" panose="02070309020205020404" pitchFamily="49" charset="0"/>
              </a:rPr>
              <a:t>和</a:t>
            </a:r>
            <a:r>
              <a:rPr kumimoji="1" lang="en-US" altLang="zh-CN" sz="2000">
                <a:effectLst>
                  <a:outerShdw blurRad="38100" dist="38100" dir="2700000" algn="tl">
                    <a:srgbClr val="000000"/>
                  </a:outerShdw>
                </a:effectLst>
              </a:rPr>
              <a:t>E</a:t>
            </a:r>
            <a:r>
              <a:rPr kumimoji="1" lang="en-US" altLang="zh-CN" sz="2000" baseline="30000">
                <a:effectLst>
                  <a:outerShdw blurRad="38100" dist="38100" dir="2700000" algn="tl">
                    <a:srgbClr val="000000"/>
                  </a:outerShdw>
                </a:effectLst>
              </a:rPr>
              <a:t>∨</a:t>
            </a:r>
            <a:r>
              <a:rPr kumimoji="1" lang="zh-CN" altLang="en-US" sz="2000">
                <a:effectLst>
                  <a:outerShdw blurRad="38100" dist="38100" dir="2700000" algn="tl">
                    <a:srgbClr val="000000"/>
                  </a:outerShdw>
                </a:effectLst>
                <a:cs typeface="Courier New" panose="02070309020205020404" pitchFamily="49" charset="0"/>
              </a:rPr>
              <a:t>时</a:t>
            </a:r>
            <a:r>
              <a:rPr kumimoji="1" lang="zh-CN" altLang="en-US" sz="2000">
                <a:effectLst>
                  <a:outerShdw blurRad="38100" dist="38100" dir="2700000" algn="tl">
                    <a:srgbClr val="000000"/>
                  </a:outerShdw>
                </a:effectLst>
              </a:rPr>
              <a:t>就可以及时回填</a:t>
            </a:r>
            <a:r>
              <a:rPr kumimoji="1" lang="en-US" altLang="zh-CN" sz="2000">
                <a:effectLst>
                  <a:outerShdw blurRad="38100" dist="38100" dir="2700000" algn="tl">
                    <a:srgbClr val="000000"/>
                  </a:outerShdw>
                </a:effectLst>
              </a:rPr>
              <a:t>,</a:t>
            </a:r>
            <a:r>
              <a:rPr kumimoji="1" lang="zh-CN" altLang="en-US" sz="2000">
                <a:effectLst>
                  <a:outerShdw blurRad="38100" dist="38100" dir="2700000" algn="tl">
                    <a:srgbClr val="000000"/>
                  </a:outerShdw>
                </a:effectLst>
              </a:rPr>
              <a:t>知道真假出口，如果不是这样改写，当扫描到</a:t>
            </a:r>
            <a:r>
              <a:rPr kumimoji="1" lang="en-US" altLang="zh-CN" sz="2000">
                <a:effectLst>
                  <a:outerShdw blurRad="38100" dist="38100" dir="2700000" algn="tl">
                    <a:srgbClr val="000000"/>
                  </a:outerShdw>
                </a:effectLst>
                <a:cs typeface="Courier New" panose="02070309020205020404" pitchFamily="49" charset="0"/>
              </a:rPr>
              <a:t>E∧</a:t>
            </a:r>
            <a:r>
              <a:rPr kumimoji="1" lang="zh-CN" altLang="en-US" sz="2000">
                <a:effectLst>
                  <a:outerShdw blurRad="38100" dist="38100" dir="2700000" algn="tl">
                    <a:srgbClr val="000000"/>
                  </a:outerShdw>
                </a:effectLst>
              </a:rPr>
              <a:t>和</a:t>
            </a:r>
            <a:r>
              <a:rPr kumimoji="1" lang="en-US" altLang="zh-CN" sz="2000">
                <a:effectLst>
                  <a:outerShdw blurRad="38100" dist="38100" dir="2700000" algn="tl">
                    <a:srgbClr val="000000"/>
                  </a:outerShdw>
                </a:effectLst>
              </a:rPr>
              <a:t>E∨</a:t>
            </a:r>
            <a:r>
              <a:rPr kumimoji="1" lang="zh-CN" altLang="en-US" sz="2000">
                <a:effectLst>
                  <a:outerShdw blurRad="38100" dist="38100" dir="2700000" algn="tl">
                    <a:srgbClr val="000000"/>
                  </a:outerShdw>
                </a:effectLst>
              </a:rPr>
              <a:t>时，还不能归约，因此就不能及时回填。</a:t>
            </a:r>
          </a:p>
          <a:p>
            <a:pPr>
              <a:buClr>
                <a:schemeClr val="folHlink"/>
              </a:buClr>
              <a:buSzPct val="60000"/>
            </a:pPr>
            <a:endParaRPr kumimoji="1" lang="zh-CN" altLang="en-US" sz="2000">
              <a:effectLst>
                <a:outerShdw blurRad="38100" dist="38100" dir="2700000" algn="tl">
                  <a:srgbClr val="000000"/>
                </a:outerShdw>
              </a:effectLst>
              <a:cs typeface="Courier New" panose="02070309020205020404" pitchFamily="49" charset="0"/>
            </a:endParaRPr>
          </a:p>
          <a:p>
            <a:pPr>
              <a:spcBef>
                <a:spcPct val="0"/>
              </a:spcBef>
              <a:buFontTx/>
              <a:buNone/>
            </a:pPr>
            <a:endParaRPr kumimoji="1" lang="en-US" altLang="zh-CN" sz="2400">
              <a:effectLst>
                <a:outerShdw blurRad="38100" dist="38100" dir="2700000" algn="tl">
                  <a:srgbClr val="000000"/>
                </a:outerShdw>
              </a:effectLst>
              <a:latin typeface="Tahoma" panose="020B0604030504040204" pitchFamily="34" charset="0"/>
            </a:endParaRPr>
          </a:p>
        </p:txBody>
      </p:sp>
    </p:spTree>
    <p:extLst>
      <p:ext uri="{BB962C8B-B14F-4D97-AF65-F5344CB8AC3E}">
        <p14:creationId xmlns:p14="http://schemas.microsoft.com/office/powerpoint/2010/main" val="32945082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97698"/>
                                        </p:tgtEl>
                                        <p:attrNameLst>
                                          <p:attrName>style.visibility</p:attrName>
                                        </p:attrNameLst>
                                      </p:cBhvr>
                                      <p:to>
                                        <p:strVal val="visible"/>
                                      </p:to>
                                    </p:set>
                                    <p:anim calcmode="lin" valueType="num">
                                      <p:cBhvr additive="base">
                                        <p:cTn id="7" dur="500" fill="hold"/>
                                        <p:tgtEl>
                                          <p:spTgt spid="797698"/>
                                        </p:tgtEl>
                                        <p:attrNameLst>
                                          <p:attrName>ppt_x</p:attrName>
                                        </p:attrNameLst>
                                      </p:cBhvr>
                                      <p:tavLst>
                                        <p:tav tm="0">
                                          <p:val>
                                            <p:strVal val="0-#ppt_w/2"/>
                                          </p:val>
                                        </p:tav>
                                        <p:tav tm="100000">
                                          <p:val>
                                            <p:strVal val="#ppt_x"/>
                                          </p:val>
                                        </p:tav>
                                      </p:tavLst>
                                    </p:anim>
                                    <p:anim calcmode="lin" valueType="num">
                                      <p:cBhvr additive="base">
                                        <p:cTn id="8" dur="500" fill="hold"/>
                                        <p:tgtEl>
                                          <p:spTgt spid="79769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7698" grpId="0" autoUpdateAnimBg="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22" name="Rectangle 2"/>
          <p:cNvSpPr>
            <a:spLocks noGrp="1" noChangeArrowheads="1"/>
          </p:cNvSpPr>
          <p:nvPr>
            <p:ph type="body" idx="1"/>
          </p:nvPr>
        </p:nvSpPr>
        <p:spPr>
          <a:xfrm>
            <a:off x="1981200" y="533401"/>
            <a:ext cx="8229600" cy="1203325"/>
          </a:xfrm>
        </p:spPr>
        <p:txBody>
          <a:bodyPr/>
          <a:lstStyle/>
          <a:p>
            <a:pPr>
              <a:buFont typeface="Wingdings" panose="05000000000000000000" pitchFamily="2" charset="2"/>
              <a:buNone/>
            </a:pPr>
            <a:r>
              <a:rPr lang="zh-CN" altLang="en-US" sz="1800" b="1" dirty="0">
                <a:solidFill>
                  <a:srgbClr val="FF3399"/>
                </a:solidFill>
                <a:latin typeface="Times New Roman" panose="02020603050405020304" pitchFamily="18" charset="0"/>
              </a:rPr>
              <a:t>（</a:t>
            </a:r>
            <a:r>
              <a:rPr lang="en-US" altLang="zh-CN" sz="1800" b="1" dirty="0">
                <a:solidFill>
                  <a:srgbClr val="FF3399"/>
                </a:solidFill>
                <a:latin typeface="Times New Roman" panose="02020603050405020304" pitchFamily="18" charset="0"/>
              </a:rPr>
              <a:t>4</a:t>
            </a:r>
            <a:r>
              <a:rPr lang="zh-CN" altLang="en-US" sz="1800" b="1" dirty="0">
                <a:solidFill>
                  <a:srgbClr val="FF3399"/>
                </a:solidFill>
                <a:latin typeface="Times New Roman" panose="02020603050405020304" pitchFamily="18" charset="0"/>
              </a:rPr>
              <a:t>）</a:t>
            </a:r>
            <a:r>
              <a:rPr lang="zh-CN" altLang="en-US" sz="1800" b="1" dirty="0">
                <a:latin typeface="Times New Roman" panose="02020603050405020304" pitchFamily="18" charset="0"/>
              </a:rPr>
              <a:t>文法</a:t>
            </a:r>
            <a:r>
              <a:rPr lang="en-US" altLang="zh-CN" sz="1800" b="1" dirty="0">
                <a:latin typeface="Times New Roman" panose="02020603050405020304" pitchFamily="18" charset="0"/>
              </a:rPr>
              <a:t>G[E]</a:t>
            </a:r>
            <a:r>
              <a:rPr lang="zh-CN" altLang="en-US" sz="1800" b="1" dirty="0">
                <a:latin typeface="Times New Roman" panose="02020603050405020304" pitchFamily="18" charset="0"/>
              </a:rPr>
              <a:t>各规则语义子程序</a:t>
            </a:r>
          </a:p>
          <a:p>
            <a:pPr>
              <a:buFont typeface="Wingdings" panose="05000000000000000000" pitchFamily="2" charset="2"/>
              <a:buNone/>
            </a:pPr>
            <a:r>
              <a:rPr lang="zh-CN" altLang="en-US" sz="1800" b="1" dirty="0">
                <a:solidFill>
                  <a:srgbClr val="C00000"/>
                </a:solidFill>
                <a:latin typeface="Times New Roman" panose="02020603050405020304" pitchFamily="18" charset="0"/>
                <a:cs typeface="Courier New" panose="02070309020205020404" pitchFamily="49" charset="0"/>
              </a:rPr>
              <a:t>  </a:t>
            </a:r>
            <a:r>
              <a:rPr lang="en-US" altLang="zh-CN" sz="1800" b="1" dirty="0">
                <a:solidFill>
                  <a:srgbClr val="C00000"/>
                </a:solidFill>
                <a:latin typeface="Times New Roman" panose="02020603050405020304" pitchFamily="18" charset="0"/>
                <a:cs typeface="Courier New" panose="02070309020205020404" pitchFamily="49" charset="0"/>
              </a:rPr>
              <a:t>1</a:t>
            </a:r>
            <a:r>
              <a:rPr lang="zh-CN" altLang="en-US" sz="1800" b="1" dirty="0">
                <a:solidFill>
                  <a:srgbClr val="C00000"/>
                </a:solidFill>
                <a:latin typeface="Times New Roman" panose="02020603050405020304" pitchFamily="18" charset="0"/>
              </a:rPr>
              <a:t>）</a:t>
            </a:r>
            <a:r>
              <a:rPr lang="zh-CN" altLang="en-US" sz="1800" b="1" dirty="0">
                <a:latin typeface="Times New Roman" panose="02020603050405020304" pitchFamily="18" charset="0"/>
                <a:cs typeface="Courier New" panose="02070309020205020404" pitchFamily="49" charset="0"/>
              </a:rPr>
              <a:t>语义变量和语义过程</a:t>
            </a:r>
            <a:endParaRPr lang="zh-CN" altLang="en-US" sz="1800" b="1" dirty="0">
              <a:latin typeface="Times New Roman" panose="02020603050405020304" pitchFamily="18" charset="0"/>
            </a:endParaRPr>
          </a:p>
          <a:p>
            <a:pPr algn="just">
              <a:buFont typeface="Wingdings" panose="05000000000000000000" pitchFamily="2" charset="2"/>
              <a:buNone/>
            </a:pPr>
            <a:r>
              <a:rPr lang="zh-CN" altLang="en-US" sz="1800" b="1" dirty="0">
                <a:latin typeface="Times New Roman" panose="02020603050405020304" pitchFamily="18" charset="0"/>
                <a:cs typeface="Courier New" panose="02070309020205020404" pitchFamily="49" charset="0"/>
              </a:rPr>
              <a:t>   为了构造语义子程序，我们引入下面语义变量和语义过程：</a:t>
            </a:r>
            <a:endParaRPr lang="zh-CN" altLang="en-US" sz="1800" b="1" dirty="0">
              <a:latin typeface="Times New Roman" panose="02020603050405020304" pitchFamily="18" charset="0"/>
            </a:endParaRPr>
          </a:p>
        </p:txBody>
      </p:sp>
      <p:sp>
        <p:nvSpPr>
          <p:cNvPr id="798723" name="Text Box 3"/>
          <p:cNvSpPr txBox="1">
            <a:spLocks noChangeArrowheads="1"/>
          </p:cNvSpPr>
          <p:nvPr/>
        </p:nvSpPr>
        <p:spPr bwMode="auto">
          <a:xfrm>
            <a:off x="2493964" y="1828801"/>
            <a:ext cx="8174037"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Clr>
                <a:schemeClr val="folHlink"/>
              </a:buClr>
              <a:buSzPct val="60000"/>
            </a:pPr>
            <a:r>
              <a:rPr kumimoji="1" lang="en-US" altLang="zh-CN" sz="2000" dirty="0">
                <a:solidFill>
                  <a:srgbClr val="C00000"/>
                </a:solidFill>
              </a:rPr>
              <a:t>①</a:t>
            </a:r>
            <a:r>
              <a:rPr kumimoji="1" lang="en-US" altLang="zh-CN" sz="2000" dirty="0">
                <a:solidFill>
                  <a:schemeClr val="tx2"/>
                </a:solidFill>
              </a:rPr>
              <a:t> </a:t>
            </a:r>
            <a:r>
              <a:rPr kumimoji="1" lang="en-US" altLang="zh-CN" sz="2000" dirty="0">
                <a:solidFill>
                  <a:schemeClr val="tx2"/>
                </a:solidFill>
                <a:cs typeface="Courier New" panose="02070309020205020404" pitchFamily="49" charset="0"/>
              </a:rPr>
              <a:t>NXQ</a:t>
            </a:r>
            <a:r>
              <a:rPr kumimoji="1" lang="zh-CN" altLang="en-US" sz="2000" dirty="0">
                <a:cs typeface="Courier New" panose="02070309020205020404" pitchFamily="49" charset="0"/>
              </a:rPr>
              <a:t>是指示器，用来指示所要产生下一个四元式的序号，</a:t>
            </a:r>
            <a:r>
              <a:rPr kumimoji="1" lang="en-US" altLang="zh-CN" sz="2000" dirty="0">
                <a:cs typeface="Courier New" panose="02070309020205020404" pitchFamily="49" charset="0"/>
              </a:rPr>
              <a:t>NXQ</a:t>
            </a:r>
            <a:r>
              <a:rPr kumimoji="1" lang="zh-CN" altLang="en-US" sz="2000" dirty="0">
                <a:cs typeface="Courier New" panose="02070309020205020404" pitchFamily="49" charset="0"/>
              </a:rPr>
              <a:t>的初值  为</a:t>
            </a:r>
            <a:r>
              <a:rPr kumimoji="1" lang="en-US" altLang="zh-CN" sz="2000" dirty="0">
                <a:cs typeface="Courier New" panose="02070309020205020404" pitchFamily="49" charset="0"/>
              </a:rPr>
              <a:t>1</a:t>
            </a:r>
            <a:r>
              <a:rPr kumimoji="1" lang="zh-CN" altLang="en-US" sz="2000" dirty="0">
                <a:cs typeface="Courier New" panose="02070309020205020404" pitchFamily="49" charset="0"/>
              </a:rPr>
              <a:t>，每当执行一次</a:t>
            </a:r>
            <a:r>
              <a:rPr kumimoji="1" lang="en-US" altLang="zh-CN" sz="2000" dirty="0">
                <a:cs typeface="Courier New" panose="02070309020205020404" pitchFamily="49" charset="0"/>
              </a:rPr>
              <a:t>GEN</a:t>
            </a:r>
            <a:r>
              <a:rPr kumimoji="1" lang="zh-CN" altLang="en-US" sz="2000" dirty="0">
                <a:cs typeface="Courier New" panose="02070309020205020404" pitchFamily="49" charset="0"/>
              </a:rPr>
              <a:t>之后，</a:t>
            </a:r>
            <a:r>
              <a:rPr kumimoji="1" lang="en-US" altLang="zh-CN" sz="2000" dirty="0">
                <a:cs typeface="Courier New" panose="02070309020205020404" pitchFamily="49" charset="0"/>
              </a:rPr>
              <a:t>NXQ</a:t>
            </a:r>
            <a:r>
              <a:rPr kumimoji="1" lang="zh-CN" altLang="en-US" sz="2000" dirty="0">
                <a:cs typeface="Courier New" panose="02070309020205020404" pitchFamily="49" charset="0"/>
              </a:rPr>
              <a:t>之值增</a:t>
            </a:r>
            <a:r>
              <a:rPr kumimoji="1" lang="en-US" altLang="zh-CN" sz="2000" dirty="0">
                <a:cs typeface="Courier New" panose="02070309020205020404" pitchFamily="49" charset="0"/>
              </a:rPr>
              <a:t>1</a:t>
            </a:r>
            <a:r>
              <a:rPr kumimoji="1" lang="zh-CN" altLang="en-US" sz="2000" dirty="0">
                <a:cs typeface="Courier New" panose="02070309020205020404" pitchFamily="49" charset="0"/>
              </a:rPr>
              <a:t>。</a:t>
            </a:r>
          </a:p>
          <a:p>
            <a:pPr>
              <a:buClr>
                <a:schemeClr val="folHlink"/>
              </a:buClr>
              <a:buSzPct val="60000"/>
            </a:pPr>
            <a:r>
              <a:rPr kumimoji="1" lang="zh-CN" altLang="en-US" sz="2000" dirty="0">
                <a:latin typeface="宋体" panose="02010600030101010101" pitchFamily="2" charset="-122"/>
                <a:cs typeface="Courier New" panose="02070309020205020404" pitchFamily="49" charset="0"/>
              </a:rPr>
              <a:t>  </a:t>
            </a:r>
            <a:r>
              <a:rPr kumimoji="1" lang="zh-CN" altLang="en-US" sz="2000" dirty="0">
                <a:latin typeface="宋体" panose="02010600030101010101" pitchFamily="2" charset="-122"/>
              </a:rPr>
              <a:t>如：</a:t>
            </a:r>
          </a:p>
          <a:p>
            <a:pPr>
              <a:buClr>
                <a:schemeClr val="folHlink"/>
              </a:buClr>
              <a:buSzPct val="60000"/>
            </a:pPr>
            <a:r>
              <a:rPr kumimoji="1" lang="zh-CN" altLang="en-US" sz="2000" dirty="0">
                <a:latin typeface="宋体" panose="02010600030101010101" pitchFamily="2" charset="-122"/>
              </a:rPr>
              <a:t>            </a:t>
            </a:r>
            <a:r>
              <a:rPr kumimoji="1" lang="en-US" altLang="zh-CN" sz="2000" dirty="0">
                <a:latin typeface="宋体" panose="02010600030101010101" pitchFamily="2" charset="-122"/>
              </a:rPr>
              <a:t>100  ( ×</a:t>
            </a:r>
            <a:r>
              <a:rPr kumimoji="1" lang="zh-CN" altLang="en-US" sz="2000" dirty="0">
                <a:latin typeface="宋体" panose="02010600030101010101" pitchFamily="2" charset="-122"/>
              </a:rPr>
              <a:t>，</a:t>
            </a:r>
            <a:r>
              <a:rPr kumimoji="1" lang="en-US" altLang="zh-CN" sz="2000" dirty="0">
                <a:latin typeface="宋体" panose="02010600030101010101" pitchFamily="2" charset="-122"/>
              </a:rPr>
              <a:t>×</a:t>
            </a:r>
            <a:r>
              <a:rPr kumimoji="1" lang="zh-CN" altLang="en-US" sz="2000" dirty="0">
                <a:latin typeface="宋体" panose="02010600030101010101" pitchFamily="2" charset="-122"/>
              </a:rPr>
              <a:t>，</a:t>
            </a:r>
            <a:r>
              <a:rPr kumimoji="1" lang="en-US" altLang="zh-CN" sz="2000" dirty="0">
                <a:latin typeface="宋体" panose="02010600030101010101" pitchFamily="2" charset="-122"/>
              </a:rPr>
              <a:t>×</a:t>
            </a:r>
            <a:r>
              <a:rPr kumimoji="1" lang="zh-CN" altLang="en-US" sz="2000" dirty="0">
                <a:latin typeface="宋体" panose="02010600030101010101" pitchFamily="2" charset="-122"/>
              </a:rPr>
              <a:t>，</a:t>
            </a:r>
            <a:r>
              <a:rPr kumimoji="1" lang="en-US" altLang="zh-CN" sz="2000" dirty="0">
                <a:latin typeface="宋体" panose="02010600030101010101" pitchFamily="2" charset="-122"/>
              </a:rPr>
              <a:t>×)</a:t>
            </a:r>
          </a:p>
          <a:p>
            <a:pPr>
              <a:buClr>
                <a:schemeClr val="folHlink"/>
              </a:buClr>
              <a:buSzPct val="60000"/>
            </a:pPr>
            <a:r>
              <a:rPr kumimoji="1" lang="en-US" altLang="zh-CN" sz="2000" dirty="0">
                <a:latin typeface="宋体" panose="02010600030101010101" pitchFamily="2" charset="-122"/>
              </a:rPr>
              <a:t>            101  ( ×</a:t>
            </a:r>
            <a:r>
              <a:rPr kumimoji="1" lang="zh-CN" altLang="en-US" sz="2000" dirty="0">
                <a:latin typeface="宋体" panose="02010600030101010101" pitchFamily="2" charset="-122"/>
              </a:rPr>
              <a:t>，</a:t>
            </a:r>
            <a:r>
              <a:rPr kumimoji="1" lang="en-US" altLang="zh-CN" sz="2000" dirty="0">
                <a:latin typeface="宋体" panose="02010600030101010101" pitchFamily="2" charset="-122"/>
              </a:rPr>
              <a:t>×</a:t>
            </a:r>
            <a:r>
              <a:rPr kumimoji="1" lang="zh-CN" altLang="en-US" sz="2000" dirty="0">
                <a:latin typeface="宋体" panose="02010600030101010101" pitchFamily="2" charset="-122"/>
              </a:rPr>
              <a:t>，</a:t>
            </a:r>
            <a:r>
              <a:rPr kumimoji="1" lang="en-US" altLang="zh-CN" sz="2000" dirty="0">
                <a:latin typeface="宋体" panose="02010600030101010101" pitchFamily="2" charset="-122"/>
              </a:rPr>
              <a:t>×</a:t>
            </a:r>
            <a:r>
              <a:rPr kumimoji="1" lang="zh-CN" altLang="en-US" sz="2000" dirty="0">
                <a:latin typeface="宋体" panose="02010600030101010101" pitchFamily="2" charset="-122"/>
              </a:rPr>
              <a:t>，</a:t>
            </a:r>
            <a:r>
              <a:rPr kumimoji="1" lang="en-US" altLang="zh-CN" sz="2000" dirty="0">
                <a:latin typeface="宋体" panose="02010600030101010101" pitchFamily="2" charset="-122"/>
              </a:rPr>
              <a:t>×)</a:t>
            </a:r>
          </a:p>
          <a:p>
            <a:pPr>
              <a:buClr>
                <a:schemeClr val="folHlink"/>
              </a:buClr>
              <a:buSzPct val="60000"/>
            </a:pPr>
            <a:r>
              <a:rPr kumimoji="1" lang="en-US" altLang="zh-CN" sz="2000" dirty="0">
                <a:latin typeface="宋体" panose="02010600030101010101" pitchFamily="2" charset="-122"/>
              </a:rPr>
              <a:t>            102  ( ×</a:t>
            </a:r>
            <a:r>
              <a:rPr kumimoji="1" lang="zh-CN" altLang="en-US" sz="2000" dirty="0">
                <a:latin typeface="宋体" panose="02010600030101010101" pitchFamily="2" charset="-122"/>
              </a:rPr>
              <a:t>，</a:t>
            </a:r>
            <a:r>
              <a:rPr kumimoji="1" lang="en-US" altLang="zh-CN" sz="2000" dirty="0">
                <a:latin typeface="宋体" panose="02010600030101010101" pitchFamily="2" charset="-122"/>
              </a:rPr>
              <a:t>×</a:t>
            </a:r>
            <a:r>
              <a:rPr kumimoji="1" lang="zh-CN" altLang="en-US" sz="2000" dirty="0">
                <a:latin typeface="宋体" panose="02010600030101010101" pitchFamily="2" charset="-122"/>
              </a:rPr>
              <a:t>，</a:t>
            </a:r>
            <a:r>
              <a:rPr kumimoji="1" lang="en-US" altLang="zh-CN" sz="2000" dirty="0">
                <a:latin typeface="宋体" panose="02010600030101010101" pitchFamily="2" charset="-122"/>
              </a:rPr>
              <a:t>×</a:t>
            </a:r>
            <a:r>
              <a:rPr kumimoji="1" lang="zh-CN" altLang="en-US" sz="2000" dirty="0">
                <a:latin typeface="宋体" panose="02010600030101010101" pitchFamily="2" charset="-122"/>
              </a:rPr>
              <a:t>，</a:t>
            </a:r>
            <a:r>
              <a:rPr kumimoji="1" lang="en-US" altLang="zh-CN" sz="2000" dirty="0">
                <a:latin typeface="宋体" panose="02010600030101010101" pitchFamily="2" charset="-122"/>
              </a:rPr>
              <a:t>×)</a:t>
            </a:r>
          </a:p>
          <a:p>
            <a:pPr>
              <a:buClr>
                <a:schemeClr val="folHlink"/>
              </a:buClr>
              <a:buSzPct val="60000"/>
            </a:pPr>
            <a:r>
              <a:rPr kumimoji="1" lang="en-US" altLang="zh-CN" sz="2000" dirty="0">
                <a:latin typeface="宋体" panose="02010600030101010101" pitchFamily="2" charset="-122"/>
              </a:rPr>
              <a:t>   </a:t>
            </a:r>
            <a:r>
              <a:rPr kumimoji="1" lang="en-US" altLang="zh-CN" sz="2000" dirty="0">
                <a:solidFill>
                  <a:srgbClr val="C00000"/>
                </a:solidFill>
                <a:latin typeface="宋体" panose="02010600030101010101" pitchFamily="2" charset="-122"/>
              </a:rPr>
              <a:t>NXQ      103</a:t>
            </a:r>
          </a:p>
        </p:txBody>
      </p:sp>
      <p:sp>
        <p:nvSpPr>
          <p:cNvPr id="798724" name="Text Box 4"/>
          <p:cNvSpPr txBox="1">
            <a:spLocks noChangeArrowheads="1"/>
          </p:cNvSpPr>
          <p:nvPr/>
        </p:nvSpPr>
        <p:spPr bwMode="auto">
          <a:xfrm>
            <a:off x="2057400" y="4572001"/>
            <a:ext cx="77724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dirty="0">
                <a:solidFill>
                  <a:srgbClr val="C00000"/>
                </a:solidFill>
              </a:rPr>
              <a:t>   ②  </a:t>
            </a:r>
            <a:r>
              <a:rPr kumimoji="1" lang="en-US" altLang="zh-CN" sz="2000" dirty="0">
                <a:solidFill>
                  <a:schemeClr val="tx2"/>
                </a:solidFill>
              </a:rPr>
              <a:t>GEN</a:t>
            </a:r>
            <a:r>
              <a:rPr kumimoji="1" lang="zh-CN" altLang="en-US" sz="2000" dirty="0"/>
              <a:t>功能同前，每被调用一次，</a:t>
            </a:r>
            <a:r>
              <a:rPr kumimoji="1" lang="en-US" altLang="zh-CN" sz="2000" dirty="0"/>
              <a:t>NXQ</a:t>
            </a:r>
            <a:r>
              <a:rPr kumimoji="1" lang="zh-CN" altLang="en-US" sz="2000" dirty="0"/>
              <a:t>值增加一</a:t>
            </a:r>
            <a:r>
              <a:rPr kumimoji="1" lang="en-US" altLang="zh-CN" sz="2000" dirty="0"/>
              <a:t>,</a:t>
            </a:r>
            <a:r>
              <a:rPr kumimoji="1" lang="zh-CN" altLang="en-US" sz="2000" dirty="0"/>
              <a:t>形成一个</a:t>
            </a:r>
            <a:r>
              <a:rPr kumimoji="1" lang="zh-CN" altLang="en-US" sz="2000" dirty="0">
                <a:cs typeface="Courier New" panose="02070309020205020404" pitchFamily="49" charset="0"/>
              </a:rPr>
              <a:t>四元式</a:t>
            </a:r>
            <a:r>
              <a:rPr kumimoji="1" lang="zh-CN" altLang="en-US" sz="2000" dirty="0"/>
              <a:t>，送入</a:t>
            </a:r>
            <a:r>
              <a:rPr kumimoji="1" lang="zh-CN" altLang="en-US" sz="2000" dirty="0">
                <a:cs typeface="Courier New" panose="02070309020205020404" pitchFamily="49" charset="0"/>
              </a:rPr>
              <a:t>四元式</a:t>
            </a:r>
            <a:r>
              <a:rPr kumimoji="1" lang="zh-CN" altLang="en-US" sz="2000" dirty="0"/>
              <a:t>表。</a:t>
            </a:r>
          </a:p>
        </p:txBody>
      </p:sp>
      <p:sp>
        <p:nvSpPr>
          <p:cNvPr id="798725" name="Line 5"/>
          <p:cNvSpPr>
            <a:spLocks noChangeShapeType="1"/>
          </p:cNvSpPr>
          <p:nvPr/>
        </p:nvSpPr>
        <p:spPr bwMode="auto">
          <a:xfrm>
            <a:off x="3429000" y="4267200"/>
            <a:ext cx="6096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Tree>
    <p:extLst>
      <p:ext uri="{BB962C8B-B14F-4D97-AF65-F5344CB8AC3E}">
        <p14:creationId xmlns:p14="http://schemas.microsoft.com/office/powerpoint/2010/main" val="7823475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98723"/>
                                        </p:tgtEl>
                                        <p:attrNameLst>
                                          <p:attrName>style.visibility</p:attrName>
                                        </p:attrNameLst>
                                      </p:cBhvr>
                                      <p:to>
                                        <p:strVal val="visible"/>
                                      </p:to>
                                    </p:set>
                                    <p:anim calcmode="lin" valueType="num">
                                      <p:cBhvr additive="base">
                                        <p:cTn id="7" dur="500" fill="hold"/>
                                        <p:tgtEl>
                                          <p:spTgt spid="798723"/>
                                        </p:tgtEl>
                                        <p:attrNameLst>
                                          <p:attrName>ppt_x</p:attrName>
                                        </p:attrNameLst>
                                      </p:cBhvr>
                                      <p:tavLst>
                                        <p:tav tm="0">
                                          <p:val>
                                            <p:strVal val="0-#ppt_w/2"/>
                                          </p:val>
                                        </p:tav>
                                        <p:tav tm="100000">
                                          <p:val>
                                            <p:strVal val="#ppt_x"/>
                                          </p:val>
                                        </p:tav>
                                      </p:tavLst>
                                    </p:anim>
                                    <p:anim calcmode="lin" valueType="num">
                                      <p:cBhvr additive="base">
                                        <p:cTn id="8" dur="500" fill="hold"/>
                                        <p:tgtEl>
                                          <p:spTgt spid="798723"/>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98724"/>
                                        </p:tgtEl>
                                        <p:attrNameLst>
                                          <p:attrName>style.visibility</p:attrName>
                                        </p:attrNameLst>
                                      </p:cBhvr>
                                      <p:to>
                                        <p:strVal val="visible"/>
                                      </p:to>
                                    </p:set>
                                    <p:anim calcmode="lin" valueType="num">
                                      <p:cBhvr additive="base">
                                        <p:cTn id="13" dur="500" fill="hold"/>
                                        <p:tgtEl>
                                          <p:spTgt spid="798724"/>
                                        </p:tgtEl>
                                        <p:attrNameLst>
                                          <p:attrName>ppt_x</p:attrName>
                                        </p:attrNameLst>
                                      </p:cBhvr>
                                      <p:tavLst>
                                        <p:tav tm="0">
                                          <p:val>
                                            <p:strVal val="0-#ppt_w/2"/>
                                          </p:val>
                                        </p:tav>
                                        <p:tav tm="100000">
                                          <p:val>
                                            <p:strVal val="#ppt_x"/>
                                          </p:val>
                                        </p:tav>
                                      </p:tavLst>
                                    </p:anim>
                                    <p:anim calcmode="lin" valueType="num">
                                      <p:cBhvr additive="base">
                                        <p:cTn id="14" dur="500" fill="hold"/>
                                        <p:tgtEl>
                                          <p:spTgt spid="7987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8723" grpId="0" autoUpdateAnimBg="0"/>
      <p:bldP spid="798724" grpId="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7346" name="Rectangle 2"/>
          <p:cNvSpPr>
            <a:spLocks noGrp="1" noChangeArrowheads="1"/>
          </p:cNvSpPr>
          <p:nvPr>
            <p:ph type="body" idx="1"/>
          </p:nvPr>
        </p:nvSpPr>
        <p:spPr>
          <a:xfrm>
            <a:off x="1828800" y="763588"/>
            <a:ext cx="8382000" cy="5257800"/>
          </a:xfrm>
        </p:spPr>
        <p:txBody>
          <a:bodyPr/>
          <a:lstStyle/>
          <a:p>
            <a:pPr>
              <a:spcBef>
                <a:spcPct val="0"/>
              </a:spcBef>
              <a:buFontTx/>
              <a:buNone/>
            </a:pPr>
            <a:r>
              <a:rPr kumimoji="1" lang="en-US" altLang="zh-CN" sz="3600" b="1" dirty="0">
                <a:solidFill>
                  <a:srgbClr val="FF3399"/>
                </a:solidFill>
                <a:latin typeface="Times New Roman" panose="02020603050405020304" pitchFamily="18" charset="0"/>
              </a:rPr>
              <a:t>§5.1 </a:t>
            </a:r>
            <a:r>
              <a:rPr kumimoji="1" lang="zh-CN" altLang="en-US" sz="3600" b="1" dirty="0">
                <a:solidFill>
                  <a:srgbClr val="FF3399"/>
                </a:solidFill>
                <a:latin typeface="Times New Roman" panose="02020603050405020304" pitchFamily="18" charset="0"/>
              </a:rPr>
              <a:t>语法制导翻译概述</a:t>
            </a:r>
          </a:p>
          <a:p>
            <a:pPr>
              <a:spcBef>
                <a:spcPct val="0"/>
              </a:spcBef>
              <a:buFontTx/>
              <a:buNone/>
            </a:pPr>
            <a:r>
              <a:rPr kumimoji="1" lang="zh-CN" altLang="en-US" sz="2000" dirty="0">
                <a:latin typeface="Times New Roman" panose="02020603050405020304" pitchFamily="18" charset="0"/>
              </a:rPr>
              <a:t> </a:t>
            </a:r>
          </a:p>
          <a:p>
            <a:pPr>
              <a:spcBef>
                <a:spcPct val="0"/>
              </a:spcBef>
              <a:buFontTx/>
              <a:buNone/>
            </a:pPr>
            <a:r>
              <a:rPr kumimoji="1" lang="zh-CN" altLang="en-US" sz="3200" b="1" dirty="0">
                <a:solidFill>
                  <a:srgbClr val="FFFF00"/>
                </a:solidFill>
                <a:latin typeface="Times New Roman" panose="02020603050405020304" pitchFamily="18" charset="0"/>
              </a:rPr>
              <a:t>  </a:t>
            </a:r>
            <a:r>
              <a:rPr kumimoji="1" lang="zh-CN" altLang="en-US" sz="3200" b="1" dirty="0">
                <a:solidFill>
                  <a:srgbClr val="C00000"/>
                </a:solidFill>
                <a:latin typeface="Times New Roman" panose="02020603050405020304" pitchFamily="18" charset="0"/>
              </a:rPr>
              <a:t>二、语法制导翻译原理</a:t>
            </a:r>
          </a:p>
          <a:p>
            <a:pPr>
              <a:spcBef>
                <a:spcPct val="0"/>
              </a:spcBef>
              <a:buFontTx/>
              <a:buNone/>
            </a:pPr>
            <a:endParaRPr kumimoji="1" lang="en-US" altLang="zh-CN" sz="2000" b="1" dirty="0" smtClean="0">
              <a:solidFill>
                <a:srgbClr val="FF0000"/>
              </a:solidFill>
              <a:latin typeface="Times New Roman" panose="02020603050405020304" pitchFamily="18" charset="0"/>
            </a:endParaRPr>
          </a:p>
          <a:p>
            <a:pPr>
              <a:spcBef>
                <a:spcPct val="0"/>
              </a:spcBef>
              <a:buFontTx/>
              <a:buNone/>
            </a:pPr>
            <a:endParaRPr kumimoji="1" lang="en-US" altLang="zh-CN" sz="2000" b="1" dirty="0">
              <a:solidFill>
                <a:srgbClr val="FF0000"/>
              </a:solidFill>
              <a:latin typeface="Times New Roman" panose="02020603050405020304" pitchFamily="18" charset="0"/>
            </a:endParaRPr>
          </a:p>
          <a:p>
            <a:pPr>
              <a:spcBef>
                <a:spcPct val="0"/>
              </a:spcBef>
              <a:buFontTx/>
              <a:buNone/>
            </a:pPr>
            <a:r>
              <a:rPr kumimoji="1" lang="en-US" altLang="zh-CN" sz="2000" b="1" dirty="0" smtClean="0">
                <a:solidFill>
                  <a:srgbClr val="FF0000"/>
                </a:solidFill>
                <a:latin typeface="Times New Roman" panose="02020603050405020304" pitchFamily="18" charset="0"/>
              </a:rPr>
              <a:t>       </a:t>
            </a:r>
            <a:r>
              <a:rPr kumimoji="1" lang="zh-CN" altLang="en-US" sz="2000" b="1" dirty="0" smtClean="0">
                <a:solidFill>
                  <a:srgbClr val="FF0000"/>
                </a:solidFill>
                <a:latin typeface="Times New Roman" panose="02020603050405020304" pitchFamily="18" charset="0"/>
              </a:rPr>
              <a:t>语义</a:t>
            </a:r>
            <a:r>
              <a:rPr kumimoji="1" lang="zh-CN" altLang="en-US" sz="2000" b="1" dirty="0">
                <a:solidFill>
                  <a:srgbClr val="FF0000"/>
                </a:solidFill>
                <a:latin typeface="Times New Roman" panose="02020603050405020304" pitchFamily="18" charset="0"/>
              </a:rPr>
              <a:t>动作</a:t>
            </a:r>
            <a:r>
              <a:rPr kumimoji="1" lang="zh-CN" altLang="en-US" sz="2000" dirty="0">
                <a:latin typeface="Times New Roman" panose="02020603050405020304" pitchFamily="18" charset="0"/>
              </a:rPr>
              <a:t>：</a:t>
            </a:r>
            <a:r>
              <a:rPr kumimoji="1" lang="zh-CN" altLang="en-US" sz="2000" b="1" dirty="0">
                <a:latin typeface="Times New Roman" panose="02020603050405020304" pitchFamily="18" charset="0"/>
              </a:rPr>
              <a:t>给每个文法符号</a:t>
            </a:r>
            <a:r>
              <a:rPr kumimoji="1" lang="en-US" altLang="zh-CN" sz="2000" b="1" dirty="0">
                <a:latin typeface="Times New Roman" panose="02020603050405020304" pitchFamily="18" charset="0"/>
              </a:rPr>
              <a:t>X</a:t>
            </a:r>
            <a:r>
              <a:rPr kumimoji="1" lang="zh-CN" altLang="en-US" sz="2000" b="1" dirty="0">
                <a:latin typeface="Times New Roman" panose="02020603050405020304" pitchFamily="18" charset="0"/>
              </a:rPr>
              <a:t>赋以各种不同的语义值 </a:t>
            </a:r>
          </a:p>
          <a:p>
            <a:pPr algn="just">
              <a:buClr>
                <a:schemeClr val="folHlink"/>
              </a:buClr>
              <a:buSzPct val="60000"/>
              <a:buFont typeface="Wingdings" panose="05000000000000000000" pitchFamily="2" charset="2"/>
              <a:buNone/>
            </a:pPr>
            <a:r>
              <a:rPr kumimoji="1" lang="zh-CN" altLang="en-US" sz="2000" b="1" dirty="0">
                <a:latin typeface="Times New Roman" panose="02020603050405020304" pitchFamily="18" charset="0"/>
              </a:rPr>
              <a:t>     这里的语义值不一定指具体数值，可以是“类型”、“种属”、“地址”或“代码”等，我们用记号</a:t>
            </a:r>
            <a:r>
              <a:rPr kumimoji="1" lang="en-US" altLang="zh-CN" sz="2000" b="1" dirty="0">
                <a:latin typeface="Times New Roman" panose="02020603050405020304" pitchFamily="18" charset="0"/>
              </a:rPr>
              <a:t>X·TYPE</a:t>
            </a:r>
            <a:r>
              <a:rPr kumimoji="1" lang="zh-CN" altLang="en-US" sz="2000" b="1" dirty="0">
                <a:latin typeface="Times New Roman" panose="02020603050405020304" pitchFamily="18" charset="0"/>
              </a:rPr>
              <a:t>、</a:t>
            </a:r>
            <a:r>
              <a:rPr kumimoji="1" lang="en-US" altLang="zh-CN" sz="2000" b="1" dirty="0">
                <a:latin typeface="Times New Roman" panose="02020603050405020304" pitchFamily="18" charset="0"/>
              </a:rPr>
              <a:t>X·CAT</a:t>
            </a:r>
            <a:r>
              <a:rPr kumimoji="1" lang="zh-CN" altLang="en-US" sz="2000" b="1" dirty="0">
                <a:latin typeface="Times New Roman" panose="02020603050405020304" pitchFamily="18" charset="0"/>
              </a:rPr>
              <a:t>或</a:t>
            </a:r>
            <a:r>
              <a:rPr kumimoji="1" lang="en-US" altLang="zh-CN" sz="2000" b="1" dirty="0">
                <a:latin typeface="Times New Roman" panose="02020603050405020304" pitchFamily="18" charset="0"/>
              </a:rPr>
              <a:t>X·VAL</a:t>
            </a:r>
            <a:r>
              <a:rPr kumimoji="1" lang="zh-CN" altLang="en-US" sz="2000" b="1" dirty="0">
                <a:latin typeface="Times New Roman" panose="02020603050405020304" pitchFamily="18" charset="0"/>
              </a:rPr>
              <a:t>来表示这些值。如果某规则的右部有若干个同一符号出现，那么我们就用上角标来区别这些符号。例如，假定有如下规则和语义动作 ：</a:t>
            </a:r>
          </a:p>
        </p:txBody>
      </p:sp>
    </p:spTree>
    <p:extLst>
      <p:ext uri="{BB962C8B-B14F-4D97-AF65-F5344CB8AC3E}">
        <p14:creationId xmlns:p14="http://schemas.microsoft.com/office/powerpoint/2010/main" val="3987429884"/>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9746" name="Text Box 2"/>
          <p:cNvSpPr txBox="1">
            <a:spLocks noChangeArrowheads="1"/>
          </p:cNvSpPr>
          <p:nvPr/>
        </p:nvSpPr>
        <p:spPr bwMode="auto">
          <a:xfrm>
            <a:off x="2133600" y="1524001"/>
            <a:ext cx="8566150" cy="3749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dirty="0">
                <a:solidFill>
                  <a:srgbClr val="C00000"/>
                </a:solidFill>
                <a:effectLst>
                  <a:outerShdw blurRad="38100" dist="38100" dir="2700000" algn="tl">
                    <a:srgbClr val="000000"/>
                  </a:outerShdw>
                </a:effectLst>
              </a:rPr>
              <a:t>③</a:t>
            </a:r>
            <a:r>
              <a:rPr kumimoji="1" lang="en-US" altLang="zh-CN" sz="2000" dirty="0">
                <a:solidFill>
                  <a:schemeClr val="tx2"/>
                </a:solidFill>
                <a:effectLst>
                  <a:outerShdw blurRad="38100" dist="38100" dir="2700000" algn="tl">
                    <a:srgbClr val="000000"/>
                  </a:outerShdw>
                </a:effectLst>
              </a:rPr>
              <a:t> BACKPATCH(</a:t>
            </a:r>
            <a:r>
              <a:rPr kumimoji="1" lang="en-US" altLang="zh-CN" sz="2000" dirty="0" err="1">
                <a:solidFill>
                  <a:schemeClr val="tx2"/>
                </a:solidFill>
                <a:effectLst>
                  <a:outerShdw blurRad="38100" dist="38100" dir="2700000" algn="tl">
                    <a:srgbClr val="000000"/>
                  </a:outerShdw>
                </a:effectLst>
              </a:rPr>
              <a:t>p,t</a:t>
            </a:r>
            <a:r>
              <a:rPr kumimoji="1" lang="en-US" altLang="zh-CN" sz="2000" dirty="0">
                <a:solidFill>
                  <a:schemeClr val="tx2"/>
                </a:solidFill>
                <a:effectLst>
                  <a:outerShdw blurRad="38100" dist="38100" dir="2700000" algn="tl">
                    <a:srgbClr val="000000"/>
                  </a:outerShdw>
                </a:effectLst>
              </a:rPr>
              <a:t>)</a:t>
            </a:r>
            <a:r>
              <a:rPr kumimoji="1" lang="zh-CN" altLang="en-US" sz="2000" dirty="0">
                <a:effectLst>
                  <a:outerShdw blurRad="38100" dist="38100" dir="2700000" algn="tl">
                    <a:srgbClr val="000000"/>
                  </a:outerShdw>
                </a:effectLst>
              </a:rPr>
              <a:t>是一过程，把四元式序号</a:t>
            </a:r>
            <a:r>
              <a:rPr kumimoji="1" lang="en-US" altLang="zh-CN" sz="2000" dirty="0">
                <a:effectLst>
                  <a:outerShdw blurRad="38100" dist="38100" dir="2700000" algn="tl">
                    <a:srgbClr val="000000"/>
                  </a:outerShdw>
                </a:effectLst>
              </a:rPr>
              <a:t>t</a:t>
            </a:r>
            <a:r>
              <a:rPr kumimoji="1" lang="zh-CN" altLang="en-US" sz="2000" dirty="0">
                <a:effectLst>
                  <a:outerShdw blurRad="38100" dist="38100" dir="2700000" algn="tl">
                    <a:srgbClr val="000000"/>
                  </a:outerShdw>
                </a:effectLst>
              </a:rPr>
              <a:t>填入以</a:t>
            </a:r>
            <a:r>
              <a:rPr kumimoji="1" lang="en-US" altLang="zh-CN" sz="2000" dirty="0">
                <a:effectLst>
                  <a:outerShdw blurRad="38100" dist="38100" dir="2700000" algn="tl">
                    <a:srgbClr val="000000"/>
                  </a:outerShdw>
                </a:effectLst>
              </a:rPr>
              <a:t>p</a:t>
            </a:r>
            <a:r>
              <a:rPr kumimoji="1" lang="zh-CN" altLang="en-US" sz="2000" dirty="0">
                <a:effectLst>
                  <a:outerShdw blurRad="38100" dist="38100" dir="2700000" algn="tl">
                    <a:srgbClr val="000000"/>
                  </a:outerShdw>
                </a:effectLst>
              </a:rPr>
              <a:t>为链头的链中各个</a:t>
            </a:r>
          </a:p>
          <a:p>
            <a:pPr>
              <a:spcBef>
                <a:spcPct val="0"/>
              </a:spcBef>
              <a:buFontTx/>
              <a:buNone/>
            </a:pPr>
            <a:r>
              <a:rPr kumimoji="1" lang="zh-CN" altLang="en-US" sz="2000" dirty="0">
                <a:effectLst>
                  <a:outerShdw blurRad="38100" dist="38100" dir="2700000" algn="tl">
                    <a:srgbClr val="000000"/>
                  </a:outerShdw>
                </a:effectLst>
              </a:rPr>
              <a:t>四元式第四区段上。过程描述如下：</a:t>
            </a:r>
          </a:p>
          <a:p>
            <a:pPr>
              <a:spcBef>
                <a:spcPct val="0"/>
              </a:spcBef>
              <a:buFontTx/>
              <a:buNone/>
            </a:pPr>
            <a:r>
              <a:rPr kumimoji="1" lang="en-US" altLang="zh-CN" sz="2000" dirty="0">
                <a:effectLst>
                  <a:outerShdw blurRad="38100" dist="38100" dir="2700000" algn="tl">
                    <a:srgbClr val="000000"/>
                  </a:outerShdw>
                </a:effectLst>
              </a:rPr>
              <a:t>PROCEDURE BACKPATCH (</a:t>
            </a:r>
            <a:r>
              <a:rPr kumimoji="1" lang="en-US" altLang="zh-CN" sz="2000" dirty="0" err="1">
                <a:effectLst>
                  <a:outerShdw blurRad="38100" dist="38100" dir="2700000" algn="tl">
                    <a:srgbClr val="000000"/>
                  </a:outerShdw>
                </a:effectLst>
              </a:rPr>
              <a:t>p,t</a:t>
            </a:r>
            <a:r>
              <a:rPr kumimoji="1" lang="en-US" altLang="zh-CN" sz="2000" dirty="0">
                <a:effectLst>
                  <a:outerShdw blurRad="38100" dist="38100" dir="2700000" algn="tl">
                    <a:srgbClr val="000000"/>
                  </a:outerShdw>
                </a:effectLst>
              </a:rPr>
              <a:t>)</a:t>
            </a:r>
          </a:p>
          <a:p>
            <a:pPr>
              <a:spcBef>
                <a:spcPct val="0"/>
              </a:spcBef>
              <a:buFontTx/>
              <a:buNone/>
            </a:pPr>
            <a:r>
              <a:rPr kumimoji="1" lang="en-US" altLang="zh-CN" sz="2000" dirty="0">
                <a:effectLst>
                  <a:outerShdw blurRad="38100" dist="38100" dir="2700000" algn="tl">
                    <a:srgbClr val="000000"/>
                  </a:outerShdw>
                </a:effectLst>
              </a:rPr>
              <a:t>BEGIN</a:t>
            </a:r>
          </a:p>
          <a:p>
            <a:pPr>
              <a:spcBef>
                <a:spcPct val="0"/>
              </a:spcBef>
              <a:buFontTx/>
              <a:buNone/>
            </a:pPr>
            <a:r>
              <a:rPr kumimoji="1" lang="en-US" altLang="zh-CN" sz="2000" dirty="0">
                <a:effectLst>
                  <a:outerShdw blurRad="38100" dist="38100" dir="2700000" algn="tl">
                    <a:srgbClr val="000000"/>
                  </a:outerShdw>
                </a:effectLst>
              </a:rPr>
              <a:t> Q:=p;</a:t>
            </a:r>
          </a:p>
          <a:p>
            <a:pPr>
              <a:spcBef>
                <a:spcPct val="0"/>
              </a:spcBef>
              <a:buFontTx/>
              <a:buNone/>
            </a:pPr>
            <a:r>
              <a:rPr kumimoji="1" lang="en-US" altLang="zh-CN" sz="2000" dirty="0">
                <a:effectLst>
                  <a:outerShdw blurRad="38100" dist="38100" dir="2700000" algn="tl">
                    <a:srgbClr val="000000"/>
                  </a:outerShdw>
                </a:effectLst>
              </a:rPr>
              <a:t> WHILE Q&lt;&gt;0 DO</a:t>
            </a:r>
          </a:p>
          <a:p>
            <a:pPr>
              <a:spcBef>
                <a:spcPct val="0"/>
              </a:spcBef>
              <a:buFontTx/>
              <a:buNone/>
            </a:pPr>
            <a:r>
              <a:rPr kumimoji="1" lang="en-US" altLang="zh-CN" sz="2000" dirty="0">
                <a:effectLst>
                  <a:outerShdw blurRad="38100" dist="38100" dir="2700000" algn="tl">
                    <a:srgbClr val="000000"/>
                  </a:outerShdw>
                </a:effectLst>
              </a:rPr>
              <a:t> BEGIN</a:t>
            </a:r>
          </a:p>
          <a:p>
            <a:pPr>
              <a:spcBef>
                <a:spcPct val="0"/>
              </a:spcBef>
              <a:buFontTx/>
              <a:buNone/>
            </a:pPr>
            <a:r>
              <a:rPr kumimoji="1" lang="en-US" altLang="zh-CN" sz="2000" dirty="0">
                <a:effectLst>
                  <a:outerShdw blurRad="38100" dist="38100" dir="2700000" algn="tl">
                    <a:srgbClr val="000000"/>
                  </a:outerShdw>
                </a:effectLst>
              </a:rPr>
              <a:t>  q:=</a:t>
            </a:r>
            <a:r>
              <a:rPr kumimoji="1" lang="zh-CN" altLang="en-US" sz="2000" dirty="0">
                <a:effectLst>
                  <a:outerShdw blurRad="38100" dist="38100" dir="2700000" algn="tl">
                    <a:srgbClr val="000000"/>
                  </a:outerShdw>
                </a:effectLst>
              </a:rPr>
              <a:t>四元式</a:t>
            </a:r>
            <a:r>
              <a:rPr kumimoji="1" lang="en-US" altLang="zh-CN" sz="2000" dirty="0">
                <a:effectLst>
                  <a:outerShdw blurRad="38100" dist="38100" dir="2700000" algn="tl">
                    <a:srgbClr val="000000"/>
                  </a:outerShdw>
                </a:effectLst>
              </a:rPr>
              <a:t>Q</a:t>
            </a:r>
            <a:r>
              <a:rPr kumimoji="1" lang="zh-CN" altLang="en-US" sz="2000" dirty="0">
                <a:effectLst>
                  <a:outerShdw blurRad="38100" dist="38100" dir="2700000" algn="tl">
                    <a:srgbClr val="000000"/>
                  </a:outerShdw>
                </a:effectLst>
              </a:rPr>
              <a:t>的第四区段的内容</a:t>
            </a:r>
            <a:r>
              <a:rPr kumimoji="1" lang="en-US" altLang="zh-CN" sz="2000" dirty="0">
                <a:effectLst>
                  <a:outerShdw blurRad="38100" dist="38100" dir="2700000" algn="tl">
                    <a:srgbClr val="000000"/>
                  </a:outerShdw>
                </a:effectLst>
              </a:rPr>
              <a:t>;</a:t>
            </a:r>
          </a:p>
          <a:p>
            <a:pPr>
              <a:spcBef>
                <a:spcPct val="0"/>
              </a:spcBef>
              <a:buFontTx/>
              <a:buNone/>
            </a:pPr>
            <a:r>
              <a:rPr kumimoji="1" lang="en-US" altLang="zh-CN" sz="2000" dirty="0">
                <a:effectLst>
                  <a:outerShdw blurRad="38100" dist="38100" dir="2700000" algn="tl">
                    <a:srgbClr val="000000"/>
                  </a:outerShdw>
                </a:effectLst>
              </a:rPr>
              <a:t>  </a:t>
            </a:r>
            <a:r>
              <a:rPr kumimoji="1" lang="zh-CN" altLang="en-US" sz="2000" dirty="0">
                <a:effectLst>
                  <a:outerShdw blurRad="38100" dist="38100" dir="2700000" algn="tl">
                    <a:srgbClr val="000000"/>
                  </a:outerShdw>
                </a:effectLst>
              </a:rPr>
              <a:t>把</a:t>
            </a:r>
            <a:r>
              <a:rPr kumimoji="1" lang="en-US" altLang="zh-CN" sz="2000" dirty="0">
                <a:effectLst>
                  <a:outerShdw blurRad="38100" dist="38100" dir="2700000" algn="tl">
                    <a:srgbClr val="000000"/>
                  </a:outerShdw>
                </a:effectLst>
              </a:rPr>
              <a:t>t</a:t>
            </a:r>
            <a:r>
              <a:rPr kumimoji="1" lang="zh-CN" altLang="en-US" sz="2000" dirty="0">
                <a:effectLst>
                  <a:outerShdw blurRad="38100" dist="38100" dir="2700000" algn="tl">
                    <a:srgbClr val="000000"/>
                  </a:outerShdw>
                </a:effectLst>
              </a:rPr>
              <a:t>填进四元式</a:t>
            </a:r>
            <a:r>
              <a:rPr kumimoji="1" lang="en-US" altLang="zh-CN" sz="2000" dirty="0">
                <a:effectLst>
                  <a:outerShdw blurRad="38100" dist="38100" dir="2700000" algn="tl">
                    <a:srgbClr val="000000"/>
                  </a:outerShdw>
                </a:effectLst>
              </a:rPr>
              <a:t>Q</a:t>
            </a:r>
            <a:r>
              <a:rPr kumimoji="1" lang="zh-CN" altLang="en-US" sz="2000" dirty="0">
                <a:effectLst>
                  <a:outerShdw blurRad="38100" dist="38100" dir="2700000" algn="tl">
                    <a:srgbClr val="000000"/>
                  </a:outerShdw>
                </a:effectLst>
              </a:rPr>
              <a:t>的第四区段</a:t>
            </a:r>
            <a:r>
              <a:rPr kumimoji="1" lang="en-US" altLang="zh-CN" sz="2000" dirty="0">
                <a:effectLst>
                  <a:outerShdw blurRad="38100" dist="38100" dir="2700000" algn="tl">
                    <a:srgbClr val="000000"/>
                  </a:outerShdw>
                </a:effectLst>
              </a:rPr>
              <a:t>;</a:t>
            </a:r>
          </a:p>
          <a:p>
            <a:pPr>
              <a:spcBef>
                <a:spcPct val="0"/>
              </a:spcBef>
              <a:buFontTx/>
              <a:buNone/>
            </a:pPr>
            <a:r>
              <a:rPr kumimoji="1" lang="en-US" altLang="zh-CN" sz="2000" dirty="0">
                <a:effectLst>
                  <a:outerShdw blurRad="38100" dist="38100" dir="2700000" algn="tl">
                    <a:srgbClr val="000000"/>
                  </a:outerShdw>
                </a:effectLst>
              </a:rPr>
              <a:t>  Q:=q</a:t>
            </a:r>
          </a:p>
          <a:p>
            <a:pPr>
              <a:spcBef>
                <a:spcPct val="0"/>
              </a:spcBef>
              <a:buFontTx/>
              <a:buNone/>
            </a:pPr>
            <a:r>
              <a:rPr kumimoji="1" lang="en-US" altLang="zh-CN" sz="2000" dirty="0">
                <a:effectLst>
                  <a:outerShdw blurRad="38100" dist="38100" dir="2700000" algn="tl">
                    <a:srgbClr val="000000"/>
                  </a:outerShdw>
                </a:effectLst>
              </a:rPr>
              <a:t> END</a:t>
            </a:r>
          </a:p>
          <a:p>
            <a:pPr>
              <a:spcBef>
                <a:spcPct val="0"/>
              </a:spcBef>
              <a:buFontTx/>
              <a:buNone/>
            </a:pPr>
            <a:endParaRPr kumimoji="1" lang="en-US" altLang="zh-CN" sz="2000" dirty="0">
              <a:effectLst>
                <a:outerShdw blurRad="38100" dist="38100" dir="2700000" algn="tl">
                  <a:srgbClr val="000000"/>
                </a:outerShdw>
              </a:effectLst>
            </a:endParaRPr>
          </a:p>
        </p:txBody>
      </p:sp>
      <p:sp>
        <p:nvSpPr>
          <p:cNvPr id="799747" name="AutoShape 3"/>
          <p:cNvSpPr>
            <a:spLocks noChangeArrowheads="1"/>
          </p:cNvSpPr>
          <p:nvPr/>
        </p:nvSpPr>
        <p:spPr bwMode="auto">
          <a:xfrm>
            <a:off x="6248400" y="2286000"/>
            <a:ext cx="3951288" cy="762000"/>
          </a:xfrm>
          <a:prstGeom prst="wedgeEllipseCallout">
            <a:avLst>
              <a:gd name="adj1" fmla="val -135375"/>
              <a:gd name="adj2" fmla="val 38542"/>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a:effectLst>
                  <a:outerShdw blurRad="38100" dist="38100" dir="2700000" algn="tl">
                    <a:srgbClr val="000000"/>
                  </a:outerShdw>
                </a:effectLst>
              </a:rPr>
              <a:t>将四元式</a:t>
            </a:r>
            <a:r>
              <a:rPr kumimoji="1" lang="zh-CN" altLang="en-US" sz="2000">
                <a:effectLst>
                  <a:outerShdw blurRad="38100" dist="38100" dir="2700000" algn="tl">
                    <a:srgbClr val="000000"/>
                  </a:outerShdw>
                </a:effectLst>
              </a:rPr>
              <a:t>链头序号</a:t>
            </a:r>
            <a:r>
              <a:rPr kumimoji="1" lang="en-US" altLang="zh-CN" sz="2000">
                <a:effectLst>
                  <a:outerShdw blurRad="38100" dist="38100" dir="2700000" algn="tl">
                    <a:srgbClr val="000000"/>
                  </a:outerShdw>
                </a:effectLst>
              </a:rPr>
              <a:t>P</a:t>
            </a:r>
            <a:r>
              <a:rPr kumimoji="1" lang="zh-CN" altLang="en-US" sz="2000">
                <a:effectLst>
                  <a:outerShdw blurRad="38100" dist="38100" dir="2700000" algn="tl">
                    <a:srgbClr val="000000"/>
                  </a:outerShdw>
                </a:effectLst>
              </a:rPr>
              <a:t>送到工作单元</a:t>
            </a:r>
            <a:r>
              <a:rPr kumimoji="1" lang="en-US" altLang="zh-CN" sz="2000">
                <a:effectLst>
                  <a:outerShdw blurRad="38100" dist="38100" dir="2700000" algn="tl">
                    <a:srgbClr val="000000"/>
                  </a:outerShdw>
                </a:effectLst>
              </a:rPr>
              <a:t>Q</a:t>
            </a:r>
          </a:p>
        </p:txBody>
      </p:sp>
      <p:sp>
        <p:nvSpPr>
          <p:cNvPr id="799748" name="AutoShape 4"/>
          <p:cNvSpPr>
            <a:spLocks noChangeArrowheads="1"/>
          </p:cNvSpPr>
          <p:nvPr/>
        </p:nvSpPr>
        <p:spPr bwMode="auto">
          <a:xfrm>
            <a:off x="6477001" y="4724400"/>
            <a:ext cx="3940175" cy="685800"/>
          </a:xfrm>
          <a:prstGeom prst="wedgeEllipseCallout">
            <a:avLst>
              <a:gd name="adj1" fmla="val -86301"/>
              <a:gd name="adj2" fmla="val -169444"/>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a:effectLst>
                  <a:outerShdw blurRad="38100" dist="38100" dir="2700000" algn="tl">
                    <a:srgbClr val="000000"/>
                  </a:outerShdw>
                </a:effectLst>
              </a:rPr>
              <a:t>即将下一个四元式序号保存到</a:t>
            </a:r>
            <a:r>
              <a:rPr kumimoji="1" lang="en-US" altLang="zh-CN">
                <a:effectLst>
                  <a:outerShdw blurRad="38100" dist="38100" dir="2700000" algn="tl">
                    <a:srgbClr val="000000"/>
                  </a:outerShdw>
                </a:effectLst>
              </a:rPr>
              <a:t>q</a:t>
            </a:r>
            <a:r>
              <a:rPr kumimoji="1" lang="zh-CN" altLang="en-US">
                <a:effectLst>
                  <a:outerShdw blurRad="38100" dist="38100" dir="2700000" algn="tl">
                    <a:srgbClr val="000000"/>
                  </a:outerShdw>
                </a:effectLst>
              </a:rPr>
              <a:t>中</a:t>
            </a:r>
          </a:p>
        </p:txBody>
      </p:sp>
      <p:sp>
        <p:nvSpPr>
          <p:cNvPr id="799749" name="AutoShape 5"/>
          <p:cNvSpPr>
            <a:spLocks noChangeArrowheads="1"/>
          </p:cNvSpPr>
          <p:nvPr/>
        </p:nvSpPr>
        <p:spPr bwMode="auto">
          <a:xfrm>
            <a:off x="6248400" y="5867400"/>
            <a:ext cx="3352800" cy="533400"/>
          </a:xfrm>
          <a:prstGeom prst="wedgeRoundRectCallout">
            <a:avLst>
              <a:gd name="adj1" fmla="val -145074"/>
              <a:gd name="adj2" fmla="val -290773"/>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a:effectLst>
                  <a:outerShdw blurRad="38100" dist="38100" dir="2700000" algn="tl">
                    <a:srgbClr val="000000"/>
                  </a:outerShdw>
                </a:effectLst>
              </a:rPr>
              <a:t>让</a:t>
            </a:r>
            <a:r>
              <a:rPr kumimoji="1" lang="en-US" altLang="zh-CN">
                <a:effectLst>
                  <a:outerShdw blurRad="38100" dist="38100" dir="2700000" algn="tl">
                    <a:srgbClr val="000000"/>
                  </a:outerShdw>
                </a:effectLst>
              </a:rPr>
              <a:t>Q</a:t>
            </a:r>
            <a:r>
              <a:rPr kumimoji="1" lang="zh-CN" altLang="en-US">
                <a:effectLst>
                  <a:outerShdw blurRad="38100" dist="38100" dir="2700000" algn="tl">
                    <a:srgbClr val="000000"/>
                  </a:outerShdw>
                </a:effectLst>
              </a:rPr>
              <a:t>指向下一个四元式</a:t>
            </a:r>
          </a:p>
        </p:txBody>
      </p:sp>
      <p:sp>
        <p:nvSpPr>
          <p:cNvPr id="799750" name="AutoShape 6"/>
          <p:cNvSpPr>
            <a:spLocks noChangeArrowheads="1"/>
          </p:cNvSpPr>
          <p:nvPr/>
        </p:nvSpPr>
        <p:spPr bwMode="auto">
          <a:xfrm>
            <a:off x="6858000" y="3352800"/>
            <a:ext cx="3125788" cy="762000"/>
          </a:xfrm>
          <a:prstGeom prst="wedgeEllipseCallout">
            <a:avLst>
              <a:gd name="adj1" fmla="val -161986"/>
              <a:gd name="adj2" fmla="val -48125"/>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en-US" altLang="zh-CN">
                <a:effectLst>
                  <a:outerShdw blurRad="38100" dist="38100" dir="2700000" algn="tl">
                    <a:srgbClr val="000000"/>
                  </a:outerShdw>
                </a:effectLst>
              </a:rPr>
              <a:t>Q&lt;&gt;0</a:t>
            </a:r>
            <a:r>
              <a:rPr kumimoji="1" lang="zh-CN" altLang="en-US">
                <a:effectLst>
                  <a:outerShdw blurRad="38100" dist="38100" dir="2700000" algn="tl">
                    <a:srgbClr val="000000"/>
                  </a:outerShdw>
                </a:effectLst>
              </a:rPr>
              <a:t>表示没到链尾，执行循环体</a:t>
            </a:r>
            <a:r>
              <a:rPr kumimoji="1" lang="zh-CN" altLang="en-US" sz="2000">
                <a:effectLst>
                  <a:outerShdw blurRad="38100" dist="38100" dir="2700000" algn="tl">
                    <a:srgbClr val="000000"/>
                  </a:outerShdw>
                </a:effectLst>
              </a:rPr>
              <a:t>。</a:t>
            </a:r>
          </a:p>
        </p:txBody>
      </p:sp>
    </p:spTree>
    <p:extLst>
      <p:ext uri="{BB962C8B-B14F-4D97-AF65-F5344CB8AC3E}">
        <p14:creationId xmlns:p14="http://schemas.microsoft.com/office/powerpoint/2010/main" val="39305650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99746"/>
                                        </p:tgtEl>
                                        <p:attrNameLst>
                                          <p:attrName>style.visibility</p:attrName>
                                        </p:attrNameLst>
                                      </p:cBhvr>
                                      <p:to>
                                        <p:strVal val="visible"/>
                                      </p:to>
                                    </p:set>
                                    <p:anim calcmode="lin" valueType="num">
                                      <p:cBhvr additive="base">
                                        <p:cTn id="7" dur="500" fill="hold"/>
                                        <p:tgtEl>
                                          <p:spTgt spid="799746"/>
                                        </p:tgtEl>
                                        <p:attrNameLst>
                                          <p:attrName>ppt_x</p:attrName>
                                        </p:attrNameLst>
                                      </p:cBhvr>
                                      <p:tavLst>
                                        <p:tav tm="0">
                                          <p:val>
                                            <p:strVal val="0-#ppt_w/2"/>
                                          </p:val>
                                        </p:tav>
                                        <p:tav tm="100000">
                                          <p:val>
                                            <p:strVal val="#ppt_x"/>
                                          </p:val>
                                        </p:tav>
                                      </p:tavLst>
                                    </p:anim>
                                    <p:anim calcmode="lin" valueType="num">
                                      <p:cBhvr additive="base">
                                        <p:cTn id="8" dur="500" fill="hold"/>
                                        <p:tgtEl>
                                          <p:spTgt spid="799746"/>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99747"/>
                                        </p:tgtEl>
                                        <p:attrNameLst>
                                          <p:attrName>style.visibility</p:attrName>
                                        </p:attrNameLst>
                                      </p:cBhvr>
                                      <p:to>
                                        <p:strVal val="visible"/>
                                      </p:to>
                                    </p:set>
                                    <p:anim calcmode="lin" valueType="num">
                                      <p:cBhvr additive="base">
                                        <p:cTn id="13" dur="500" fill="hold"/>
                                        <p:tgtEl>
                                          <p:spTgt spid="799747"/>
                                        </p:tgtEl>
                                        <p:attrNameLst>
                                          <p:attrName>ppt_x</p:attrName>
                                        </p:attrNameLst>
                                      </p:cBhvr>
                                      <p:tavLst>
                                        <p:tav tm="0">
                                          <p:val>
                                            <p:strVal val="0-#ppt_w/2"/>
                                          </p:val>
                                        </p:tav>
                                        <p:tav tm="100000">
                                          <p:val>
                                            <p:strVal val="#ppt_x"/>
                                          </p:val>
                                        </p:tav>
                                      </p:tavLst>
                                    </p:anim>
                                    <p:anim calcmode="lin" valueType="num">
                                      <p:cBhvr additive="base">
                                        <p:cTn id="14" dur="500" fill="hold"/>
                                        <p:tgtEl>
                                          <p:spTgt spid="799747"/>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799750"/>
                                        </p:tgtEl>
                                        <p:attrNameLst>
                                          <p:attrName>style.visibility</p:attrName>
                                        </p:attrNameLst>
                                      </p:cBhvr>
                                      <p:to>
                                        <p:strVal val="visible"/>
                                      </p:to>
                                    </p:set>
                                    <p:anim calcmode="lin" valueType="num">
                                      <p:cBhvr additive="base">
                                        <p:cTn id="19" dur="500" fill="hold"/>
                                        <p:tgtEl>
                                          <p:spTgt spid="799750"/>
                                        </p:tgtEl>
                                        <p:attrNameLst>
                                          <p:attrName>ppt_x</p:attrName>
                                        </p:attrNameLst>
                                      </p:cBhvr>
                                      <p:tavLst>
                                        <p:tav tm="0">
                                          <p:val>
                                            <p:strVal val="0-#ppt_w/2"/>
                                          </p:val>
                                        </p:tav>
                                        <p:tav tm="100000">
                                          <p:val>
                                            <p:strVal val="#ppt_x"/>
                                          </p:val>
                                        </p:tav>
                                      </p:tavLst>
                                    </p:anim>
                                    <p:anim calcmode="lin" valueType="num">
                                      <p:cBhvr additive="base">
                                        <p:cTn id="20" dur="500" fill="hold"/>
                                        <p:tgtEl>
                                          <p:spTgt spid="799750"/>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799748"/>
                                        </p:tgtEl>
                                        <p:attrNameLst>
                                          <p:attrName>style.visibility</p:attrName>
                                        </p:attrNameLst>
                                      </p:cBhvr>
                                      <p:to>
                                        <p:strVal val="visible"/>
                                      </p:to>
                                    </p:set>
                                    <p:anim calcmode="lin" valueType="num">
                                      <p:cBhvr additive="base">
                                        <p:cTn id="25" dur="500" fill="hold"/>
                                        <p:tgtEl>
                                          <p:spTgt spid="799748"/>
                                        </p:tgtEl>
                                        <p:attrNameLst>
                                          <p:attrName>ppt_x</p:attrName>
                                        </p:attrNameLst>
                                      </p:cBhvr>
                                      <p:tavLst>
                                        <p:tav tm="0">
                                          <p:val>
                                            <p:strVal val="0-#ppt_w/2"/>
                                          </p:val>
                                        </p:tav>
                                        <p:tav tm="100000">
                                          <p:val>
                                            <p:strVal val="#ppt_x"/>
                                          </p:val>
                                        </p:tav>
                                      </p:tavLst>
                                    </p:anim>
                                    <p:anim calcmode="lin" valueType="num">
                                      <p:cBhvr additive="base">
                                        <p:cTn id="26" dur="500" fill="hold"/>
                                        <p:tgtEl>
                                          <p:spTgt spid="799748"/>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799749"/>
                                        </p:tgtEl>
                                        <p:attrNameLst>
                                          <p:attrName>style.visibility</p:attrName>
                                        </p:attrNameLst>
                                      </p:cBhvr>
                                      <p:to>
                                        <p:strVal val="visible"/>
                                      </p:to>
                                    </p:set>
                                    <p:anim calcmode="lin" valueType="num">
                                      <p:cBhvr additive="base">
                                        <p:cTn id="31" dur="500" fill="hold"/>
                                        <p:tgtEl>
                                          <p:spTgt spid="799749"/>
                                        </p:tgtEl>
                                        <p:attrNameLst>
                                          <p:attrName>ppt_x</p:attrName>
                                        </p:attrNameLst>
                                      </p:cBhvr>
                                      <p:tavLst>
                                        <p:tav tm="0">
                                          <p:val>
                                            <p:strVal val="0-#ppt_w/2"/>
                                          </p:val>
                                        </p:tav>
                                        <p:tav tm="100000">
                                          <p:val>
                                            <p:strVal val="#ppt_x"/>
                                          </p:val>
                                        </p:tav>
                                      </p:tavLst>
                                    </p:anim>
                                    <p:anim calcmode="lin" valueType="num">
                                      <p:cBhvr additive="base">
                                        <p:cTn id="32" dur="500" fill="hold"/>
                                        <p:tgtEl>
                                          <p:spTgt spid="79974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9746" grpId="0" autoUpdateAnimBg="0"/>
      <p:bldP spid="799747" grpId="0" animBg="1" autoUpdateAnimBg="0"/>
      <p:bldP spid="799748" grpId="0" animBg="1" autoUpdateAnimBg="0"/>
      <p:bldP spid="799749" grpId="0" animBg="1" autoUpdateAnimBg="0"/>
      <p:bldP spid="799750" grpId="0" animBg="1" autoUpdateAnimBg="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0770" name="Text Box 2"/>
          <p:cNvSpPr txBox="1">
            <a:spLocks noChangeArrowheads="1"/>
          </p:cNvSpPr>
          <p:nvPr/>
        </p:nvSpPr>
        <p:spPr bwMode="auto">
          <a:xfrm>
            <a:off x="1676400" y="304800"/>
            <a:ext cx="8686800"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000">
                <a:solidFill>
                  <a:schemeClr val="tx2"/>
                </a:solidFill>
                <a:effectLst>
                  <a:outerShdw blurRad="38100" dist="38100" dir="2700000" algn="tl">
                    <a:srgbClr val="000000"/>
                  </a:outerShdw>
                </a:effectLst>
              </a:rPr>
              <a:t>执行算法</a:t>
            </a:r>
            <a:r>
              <a:rPr kumimoji="1" lang="en-US" altLang="zh-CN" sz="2000">
                <a:solidFill>
                  <a:schemeClr val="tx2"/>
                </a:solidFill>
                <a:effectLst>
                  <a:outerShdw blurRad="38100" dist="38100" dir="2700000" algn="tl">
                    <a:srgbClr val="000000"/>
                  </a:outerShdw>
                </a:effectLst>
              </a:rPr>
              <a:t>BACKPATCH</a:t>
            </a:r>
            <a:r>
              <a:rPr kumimoji="1" lang="zh-CN" altLang="en-US" sz="2000">
                <a:solidFill>
                  <a:schemeClr val="tx2"/>
                </a:solidFill>
                <a:effectLst>
                  <a:outerShdw blurRad="38100" dist="38100" dir="2700000" algn="tl">
                    <a:srgbClr val="000000"/>
                  </a:outerShdw>
                </a:effectLst>
              </a:rPr>
              <a:t>示意图</a:t>
            </a:r>
          </a:p>
          <a:p>
            <a:pPr>
              <a:spcBef>
                <a:spcPct val="0"/>
              </a:spcBef>
              <a:buFontTx/>
              <a:buNone/>
            </a:pPr>
            <a:r>
              <a:rPr kumimoji="1" lang="zh-CN" altLang="en-US" sz="2000">
                <a:effectLst>
                  <a:outerShdw blurRad="38100" dist="38100" dir="2700000" algn="tl">
                    <a:srgbClr val="000000"/>
                  </a:outerShdw>
                </a:effectLst>
              </a:rPr>
              <a:t>假定要填入四元式序号</a:t>
            </a:r>
            <a:r>
              <a:rPr kumimoji="1" lang="en-US" altLang="zh-CN" sz="2000">
                <a:effectLst>
                  <a:outerShdw blurRad="38100" dist="38100" dir="2700000" algn="tl">
                    <a:srgbClr val="000000"/>
                  </a:outerShdw>
                </a:effectLst>
              </a:rPr>
              <a:t>t</a:t>
            </a:r>
            <a:r>
              <a:rPr kumimoji="1" lang="zh-CN" altLang="en-US" sz="2000">
                <a:effectLst>
                  <a:outerShdw blurRad="38100" dist="38100" dir="2700000" algn="tl">
                    <a:srgbClr val="000000"/>
                  </a:outerShdw>
                </a:effectLst>
              </a:rPr>
              <a:t>＝</a:t>
            </a:r>
            <a:r>
              <a:rPr kumimoji="1" lang="en-US" altLang="zh-CN" sz="2000">
                <a:effectLst>
                  <a:outerShdw blurRad="38100" dist="38100" dir="2700000" algn="tl">
                    <a:srgbClr val="000000"/>
                  </a:outerShdw>
                </a:effectLst>
              </a:rPr>
              <a:t>31</a:t>
            </a:r>
            <a:r>
              <a:rPr kumimoji="1" lang="zh-CN" altLang="en-US" sz="2000">
                <a:effectLst>
                  <a:outerShdw blurRad="38100" dist="38100" dir="2700000" algn="tl">
                    <a:srgbClr val="000000"/>
                  </a:outerShdw>
                </a:effectLst>
              </a:rPr>
              <a:t>，四元式</a:t>
            </a:r>
            <a:r>
              <a:rPr kumimoji="1" lang="en-US" altLang="zh-CN" sz="2000">
                <a:effectLst>
                  <a:outerShdw blurRad="38100" dist="38100" dir="2700000" algn="tl">
                    <a:srgbClr val="000000"/>
                  </a:outerShdw>
                </a:effectLst>
              </a:rPr>
              <a:t>10</a:t>
            </a:r>
            <a:r>
              <a:rPr kumimoji="1" lang="zh-CN" altLang="en-US" sz="2000">
                <a:effectLst>
                  <a:outerShdw blurRad="38100" dist="38100" dir="2700000" algn="tl">
                    <a:srgbClr val="000000"/>
                  </a:outerShdw>
                </a:effectLst>
              </a:rPr>
              <a:t>，</a:t>
            </a:r>
            <a:r>
              <a:rPr kumimoji="1" lang="en-US" altLang="zh-CN" sz="2000">
                <a:effectLst>
                  <a:outerShdw blurRad="38100" dist="38100" dir="2700000" algn="tl">
                    <a:srgbClr val="000000"/>
                  </a:outerShdw>
                </a:effectLst>
              </a:rPr>
              <a:t>20</a:t>
            </a:r>
            <a:r>
              <a:rPr kumimoji="1" lang="zh-CN" altLang="en-US" sz="2000">
                <a:effectLst>
                  <a:outerShdw blurRad="38100" dist="38100" dir="2700000" algn="tl">
                    <a:srgbClr val="000000"/>
                  </a:outerShdw>
                </a:effectLst>
              </a:rPr>
              <a:t>，</a:t>
            </a:r>
            <a:r>
              <a:rPr kumimoji="1" lang="en-US" altLang="zh-CN" sz="2000">
                <a:effectLst>
                  <a:outerShdw blurRad="38100" dist="38100" dir="2700000" algn="tl">
                    <a:srgbClr val="000000"/>
                  </a:outerShdw>
                </a:effectLst>
              </a:rPr>
              <a:t>30</a:t>
            </a:r>
            <a:r>
              <a:rPr kumimoji="1" lang="zh-CN" altLang="en-US" sz="2000">
                <a:effectLst>
                  <a:outerShdw blurRad="38100" dist="38100" dir="2700000" algn="tl">
                    <a:srgbClr val="000000"/>
                  </a:outerShdw>
                </a:effectLst>
              </a:rPr>
              <a:t>形成一个链，其</a:t>
            </a:r>
            <a:r>
              <a:rPr lang="zh-CN" altLang="en-US" sz="2000">
                <a:effectLst>
                  <a:outerShdw blurRad="38100" dist="38100" dir="2700000" algn="tl">
                    <a:srgbClr val="000000"/>
                  </a:outerShdw>
                </a:effectLst>
              </a:rPr>
              <a:t>链头是</a:t>
            </a:r>
            <a:r>
              <a:rPr lang="en-US" altLang="zh-CN" sz="2000">
                <a:effectLst>
                  <a:outerShdw blurRad="38100" dist="38100" dir="2700000" algn="tl">
                    <a:srgbClr val="000000"/>
                  </a:outerShdw>
                </a:effectLst>
              </a:rPr>
              <a:t>30</a:t>
            </a:r>
            <a:r>
              <a:rPr lang="zh-CN" altLang="en-US" sz="2000">
                <a:effectLst>
                  <a:outerShdw blurRad="38100" dist="38100" dir="2700000" algn="tl">
                    <a:srgbClr val="000000"/>
                  </a:outerShdw>
                </a:effectLst>
              </a:rPr>
              <a:t>，</a:t>
            </a:r>
            <a:endParaRPr kumimoji="1" lang="zh-CN" altLang="en-US" sz="2000">
              <a:effectLst>
                <a:outerShdw blurRad="38100" dist="38100" dir="2700000" algn="tl">
                  <a:srgbClr val="000000"/>
                </a:outerShdw>
              </a:effectLst>
            </a:endParaRPr>
          </a:p>
          <a:p>
            <a:pPr>
              <a:spcBef>
                <a:spcPct val="0"/>
              </a:spcBef>
              <a:buFontTx/>
              <a:buNone/>
            </a:pPr>
            <a:r>
              <a:rPr lang="zh-CN" altLang="en-US" sz="2000">
                <a:effectLst>
                  <a:outerShdw blurRad="38100" dist="38100" dir="2700000" algn="tl">
                    <a:srgbClr val="000000"/>
                  </a:outerShdw>
                </a:effectLst>
              </a:rPr>
              <a:t>链尾是</a:t>
            </a:r>
            <a:r>
              <a:rPr lang="en-US" altLang="zh-CN" sz="2000">
                <a:effectLst>
                  <a:outerShdw blurRad="38100" dist="38100" dir="2700000" algn="tl">
                    <a:srgbClr val="000000"/>
                  </a:outerShdw>
                </a:effectLst>
              </a:rPr>
              <a:t>10</a:t>
            </a:r>
            <a:r>
              <a:rPr lang="zh-CN" altLang="en-US" sz="2000">
                <a:effectLst>
                  <a:outerShdw blurRad="38100" dist="38100" dir="2700000" algn="tl">
                    <a:srgbClr val="000000"/>
                  </a:outerShdw>
                </a:effectLst>
              </a:rPr>
              <a:t>，现在</a:t>
            </a:r>
            <a:r>
              <a:rPr kumimoji="1" lang="zh-CN" altLang="en-US" sz="2000">
                <a:solidFill>
                  <a:schemeClr val="tx2"/>
                </a:solidFill>
                <a:effectLst>
                  <a:outerShdw blurRad="38100" dist="38100" dir="2700000" algn="tl">
                    <a:srgbClr val="000000"/>
                  </a:outerShdw>
                </a:effectLst>
              </a:rPr>
              <a:t>执行算法</a:t>
            </a:r>
            <a:r>
              <a:rPr kumimoji="1" lang="en-US" altLang="zh-CN" sz="2000">
                <a:solidFill>
                  <a:schemeClr val="tx2"/>
                </a:solidFill>
                <a:effectLst>
                  <a:outerShdw blurRad="38100" dist="38100" dir="2700000" algn="tl">
                    <a:srgbClr val="000000"/>
                  </a:outerShdw>
                </a:effectLst>
              </a:rPr>
              <a:t>BACKPATCH</a:t>
            </a:r>
            <a:r>
              <a:rPr kumimoji="1" lang="zh-CN" altLang="en-US" sz="2000">
                <a:solidFill>
                  <a:schemeClr val="tx2"/>
                </a:solidFill>
                <a:effectLst>
                  <a:outerShdw blurRad="38100" dist="38100" dir="2700000" algn="tl">
                    <a:srgbClr val="000000"/>
                  </a:outerShdw>
                </a:effectLst>
              </a:rPr>
              <a:t>进行</a:t>
            </a:r>
            <a:r>
              <a:rPr kumimoji="1" lang="zh-CN" altLang="en-US" sz="2000">
                <a:effectLst>
                  <a:outerShdw blurRad="38100" dist="38100" dir="2700000" algn="tl">
                    <a:srgbClr val="000000"/>
                  </a:outerShdw>
                </a:effectLst>
              </a:rPr>
              <a:t>回填</a:t>
            </a:r>
          </a:p>
          <a:p>
            <a:pPr>
              <a:spcBef>
                <a:spcPct val="0"/>
              </a:spcBef>
              <a:buFontTx/>
              <a:buNone/>
            </a:pPr>
            <a:endParaRPr kumimoji="1" lang="zh-CN" altLang="en-US" sz="2000">
              <a:solidFill>
                <a:srgbClr val="FF3399"/>
              </a:solidFill>
              <a:effectLst>
                <a:outerShdw blurRad="38100" dist="38100" dir="2700000" algn="tl">
                  <a:srgbClr val="000000"/>
                </a:outerShdw>
              </a:effectLst>
            </a:endParaRPr>
          </a:p>
          <a:p>
            <a:pPr>
              <a:spcBef>
                <a:spcPct val="0"/>
              </a:spcBef>
              <a:buFontTx/>
              <a:buNone/>
            </a:pPr>
            <a:endParaRPr kumimoji="1" lang="en-US" altLang="zh-CN" sz="2000">
              <a:solidFill>
                <a:srgbClr val="FF3399"/>
              </a:solidFill>
              <a:effectLst>
                <a:outerShdw blurRad="38100" dist="38100" dir="2700000" algn="tl">
                  <a:srgbClr val="000000"/>
                </a:outerShdw>
              </a:effectLst>
              <a:latin typeface="宋体" panose="02010600030101010101" pitchFamily="2" charset="-122"/>
            </a:endParaRPr>
          </a:p>
        </p:txBody>
      </p:sp>
      <p:sp>
        <p:nvSpPr>
          <p:cNvPr id="800771" name="Rectangle 3"/>
          <p:cNvSpPr>
            <a:spLocks noChangeArrowheads="1"/>
          </p:cNvSpPr>
          <p:nvPr/>
        </p:nvSpPr>
        <p:spPr bwMode="auto">
          <a:xfrm>
            <a:off x="6599239" y="2565400"/>
            <a:ext cx="1081087"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
        <p:nvSpPr>
          <p:cNvPr id="800772" name="Rectangle 4"/>
          <p:cNvSpPr>
            <a:spLocks noChangeArrowheads="1"/>
          </p:cNvSpPr>
          <p:nvPr/>
        </p:nvSpPr>
        <p:spPr bwMode="auto">
          <a:xfrm>
            <a:off x="6599239" y="3125789"/>
            <a:ext cx="1081087" cy="376237"/>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10</a:t>
            </a:r>
          </a:p>
        </p:txBody>
      </p:sp>
      <p:sp>
        <p:nvSpPr>
          <p:cNvPr id="800773" name="Rectangle 5"/>
          <p:cNvSpPr>
            <a:spLocks noChangeArrowheads="1"/>
          </p:cNvSpPr>
          <p:nvPr/>
        </p:nvSpPr>
        <p:spPr bwMode="auto">
          <a:xfrm>
            <a:off x="6599239" y="3702050"/>
            <a:ext cx="1081087"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20</a:t>
            </a:r>
          </a:p>
        </p:txBody>
      </p:sp>
      <p:sp>
        <p:nvSpPr>
          <p:cNvPr id="800774" name="Rectangle 6"/>
          <p:cNvSpPr>
            <a:spLocks noChangeArrowheads="1"/>
          </p:cNvSpPr>
          <p:nvPr/>
        </p:nvSpPr>
        <p:spPr bwMode="auto">
          <a:xfrm>
            <a:off x="6096000" y="2565401"/>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10</a:t>
            </a:r>
          </a:p>
        </p:txBody>
      </p:sp>
      <p:sp>
        <p:nvSpPr>
          <p:cNvPr id="800775" name="Rectangle 7"/>
          <p:cNvSpPr>
            <a:spLocks noChangeArrowheads="1"/>
          </p:cNvSpPr>
          <p:nvPr/>
        </p:nvSpPr>
        <p:spPr bwMode="auto">
          <a:xfrm>
            <a:off x="6096000" y="3141663"/>
            <a:ext cx="438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20</a:t>
            </a:r>
          </a:p>
        </p:txBody>
      </p:sp>
      <p:sp>
        <p:nvSpPr>
          <p:cNvPr id="800776" name="Rectangle 8"/>
          <p:cNvSpPr>
            <a:spLocks noChangeArrowheads="1"/>
          </p:cNvSpPr>
          <p:nvPr/>
        </p:nvSpPr>
        <p:spPr bwMode="auto">
          <a:xfrm>
            <a:off x="6096000" y="3717926"/>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30</a:t>
            </a:r>
          </a:p>
        </p:txBody>
      </p:sp>
      <p:sp>
        <p:nvSpPr>
          <p:cNvPr id="800777" name="Freeform 9"/>
          <p:cNvSpPr>
            <a:spLocks/>
          </p:cNvSpPr>
          <p:nvPr/>
        </p:nvSpPr>
        <p:spPr bwMode="auto">
          <a:xfrm>
            <a:off x="7680326" y="2636838"/>
            <a:ext cx="144463"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778" name="Freeform 10"/>
          <p:cNvSpPr>
            <a:spLocks/>
          </p:cNvSpPr>
          <p:nvPr/>
        </p:nvSpPr>
        <p:spPr bwMode="auto">
          <a:xfrm>
            <a:off x="7680326" y="3357563"/>
            <a:ext cx="144463"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779" name="Rectangle 11"/>
          <p:cNvSpPr>
            <a:spLocks noChangeArrowheads="1"/>
          </p:cNvSpPr>
          <p:nvPr/>
        </p:nvSpPr>
        <p:spPr bwMode="auto">
          <a:xfrm>
            <a:off x="8034338" y="2420938"/>
            <a:ext cx="438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31</a:t>
            </a:r>
          </a:p>
        </p:txBody>
      </p:sp>
      <p:sp>
        <p:nvSpPr>
          <p:cNvPr id="800780" name="Rectangle 12"/>
          <p:cNvSpPr>
            <a:spLocks noChangeArrowheads="1"/>
          </p:cNvSpPr>
          <p:nvPr/>
        </p:nvSpPr>
        <p:spPr bwMode="auto">
          <a:xfrm>
            <a:off x="8040688" y="3068638"/>
            <a:ext cx="438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31</a:t>
            </a:r>
          </a:p>
        </p:txBody>
      </p:sp>
      <p:sp>
        <p:nvSpPr>
          <p:cNvPr id="800781" name="Rectangle 13"/>
          <p:cNvSpPr>
            <a:spLocks noChangeArrowheads="1"/>
          </p:cNvSpPr>
          <p:nvPr/>
        </p:nvSpPr>
        <p:spPr bwMode="auto">
          <a:xfrm>
            <a:off x="8040688" y="3789363"/>
            <a:ext cx="438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31</a:t>
            </a:r>
          </a:p>
        </p:txBody>
      </p:sp>
      <p:sp>
        <p:nvSpPr>
          <p:cNvPr id="800782" name="Line 14"/>
          <p:cNvSpPr>
            <a:spLocks noChangeShapeType="1"/>
          </p:cNvSpPr>
          <p:nvPr/>
        </p:nvSpPr>
        <p:spPr bwMode="auto">
          <a:xfrm flipH="1">
            <a:off x="7680325" y="2636838"/>
            <a:ext cx="4318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783" name="Line 15"/>
          <p:cNvSpPr>
            <a:spLocks noChangeShapeType="1"/>
          </p:cNvSpPr>
          <p:nvPr/>
        </p:nvSpPr>
        <p:spPr bwMode="auto">
          <a:xfrm flipH="1">
            <a:off x="7680325" y="3284538"/>
            <a:ext cx="4318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784" name="Line 16"/>
          <p:cNvSpPr>
            <a:spLocks noChangeShapeType="1"/>
          </p:cNvSpPr>
          <p:nvPr/>
        </p:nvSpPr>
        <p:spPr bwMode="auto">
          <a:xfrm flipH="1">
            <a:off x="7680325" y="4005263"/>
            <a:ext cx="4318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785" name="Rectangle 17"/>
          <p:cNvSpPr>
            <a:spLocks noChangeArrowheads="1"/>
          </p:cNvSpPr>
          <p:nvPr/>
        </p:nvSpPr>
        <p:spPr bwMode="auto">
          <a:xfrm>
            <a:off x="4222750" y="2565400"/>
            <a:ext cx="1081088"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30</a:t>
            </a:r>
          </a:p>
        </p:txBody>
      </p:sp>
      <p:sp>
        <p:nvSpPr>
          <p:cNvPr id="800786" name="Rectangle 18"/>
          <p:cNvSpPr>
            <a:spLocks noChangeArrowheads="1"/>
          </p:cNvSpPr>
          <p:nvPr/>
        </p:nvSpPr>
        <p:spPr bwMode="auto">
          <a:xfrm>
            <a:off x="4222750" y="3125789"/>
            <a:ext cx="1081088" cy="376237"/>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20</a:t>
            </a:r>
          </a:p>
        </p:txBody>
      </p:sp>
      <p:sp>
        <p:nvSpPr>
          <p:cNvPr id="800787" name="Rectangle 19"/>
          <p:cNvSpPr>
            <a:spLocks noChangeArrowheads="1"/>
          </p:cNvSpPr>
          <p:nvPr/>
        </p:nvSpPr>
        <p:spPr bwMode="auto">
          <a:xfrm>
            <a:off x="4222750" y="3702050"/>
            <a:ext cx="1081088"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10</a:t>
            </a:r>
          </a:p>
        </p:txBody>
      </p:sp>
      <p:sp>
        <p:nvSpPr>
          <p:cNvPr id="800788" name="Rectangle 20"/>
          <p:cNvSpPr>
            <a:spLocks noChangeArrowheads="1"/>
          </p:cNvSpPr>
          <p:nvPr/>
        </p:nvSpPr>
        <p:spPr bwMode="auto">
          <a:xfrm>
            <a:off x="3719513" y="2551113"/>
            <a:ext cx="4127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en-US">
                <a:effectLst>
                  <a:outerShdw blurRad="38100" dist="38100" dir="2700000" algn="tl">
                    <a:srgbClr val="000000"/>
                  </a:outerShdw>
                </a:effectLst>
                <a:latin typeface="Arial" panose="020B0604020202020204" pitchFamily="34" charset="0"/>
              </a:rPr>
              <a:t>①</a:t>
            </a:r>
            <a:endParaRPr lang="en-US" altLang="zh-CN">
              <a:effectLst>
                <a:outerShdw blurRad="38100" dist="38100" dir="2700000" algn="tl">
                  <a:srgbClr val="000000"/>
                </a:outerShdw>
              </a:effectLst>
              <a:latin typeface="Arial" panose="020B0604020202020204" pitchFamily="34" charset="0"/>
            </a:endParaRPr>
          </a:p>
        </p:txBody>
      </p:sp>
      <p:sp>
        <p:nvSpPr>
          <p:cNvPr id="800789" name="Rectangle 21"/>
          <p:cNvSpPr>
            <a:spLocks noChangeArrowheads="1"/>
          </p:cNvSpPr>
          <p:nvPr/>
        </p:nvSpPr>
        <p:spPr bwMode="auto">
          <a:xfrm>
            <a:off x="3719513" y="3127376"/>
            <a:ext cx="4127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en-US">
                <a:effectLst>
                  <a:outerShdw blurRad="38100" dist="38100" dir="2700000" algn="tl">
                    <a:srgbClr val="000000"/>
                  </a:outerShdw>
                </a:effectLst>
                <a:latin typeface="Arial" panose="020B0604020202020204" pitchFamily="34" charset="0"/>
              </a:rPr>
              <a:t>②</a:t>
            </a:r>
            <a:endParaRPr lang="en-US" altLang="zh-CN">
              <a:effectLst>
                <a:outerShdw blurRad="38100" dist="38100" dir="2700000" algn="tl">
                  <a:srgbClr val="000000"/>
                </a:outerShdw>
              </a:effectLst>
              <a:latin typeface="Arial" panose="020B0604020202020204" pitchFamily="34" charset="0"/>
            </a:endParaRPr>
          </a:p>
        </p:txBody>
      </p:sp>
      <p:sp>
        <p:nvSpPr>
          <p:cNvPr id="800790" name="Rectangle 22"/>
          <p:cNvSpPr>
            <a:spLocks noChangeArrowheads="1"/>
          </p:cNvSpPr>
          <p:nvPr/>
        </p:nvSpPr>
        <p:spPr bwMode="auto">
          <a:xfrm>
            <a:off x="3719513" y="3703638"/>
            <a:ext cx="4127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en-US">
                <a:effectLst>
                  <a:outerShdw blurRad="38100" dist="38100" dir="2700000" algn="tl">
                    <a:srgbClr val="000000"/>
                  </a:outerShdw>
                </a:effectLst>
                <a:latin typeface="Arial" panose="020B0604020202020204" pitchFamily="34" charset="0"/>
              </a:rPr>
              <a:t>③</a:t>
            </a:r>
            <a:endParaRPr lang="en-US" altLang="zh-CN">
              <a:effectLst>
                <a:outerShdw blurRad="38100" dist="38100" dir="2700000" algn="tl">
                  <a:srgbClr val="000000"/>
                </a:outerShdw>
              </a:effectLst>
              <a:latin typeface="Arial" panose="020B0604020202020204" pitchFamily="34" charset="0"/>
            </a:endParaRPr>
          </a:p>
        </p:txBody>
      </p:sp>
      <p:sp>
        <p:nvSpPr>
          <p:cNvPr id="800791" name="Rectangle 23"/>
          <p:cNvSpPr>
            <a:spLocks noChangeArrowheads="1"/>
          </p:cNvSpPr>
          <p:nvPr/>
        </p:nvSpPr>
        <p:spPr bwMode="auto">
          <a:xfrm>
            <a:off x="4224339" y="4292600"/>
            <a:ext cx="1081087"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
        <p:nvSpPr>
          <p:cNvPr id="800792" name="Rectangle 24"/>
          <p:cNvSpPr>
            <a:spLocks noChangeArrowheads="1"/>
          </p:cNvSpPr>
          <p:nvPr/>
        </p:nvSpPr>
        <p:spPr bwMode="auto">
          <a:xfrm>
            <a:off x="3719513" y="4292601"/>
            <a:ext cx="4127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en-US">
                <a:effectLst>
                  <a:outerShdw blurRad="38100" dist="38100" dir="2700000" algn="tl">
                    <a:srgbClr val="000000"/>
                  </a:outerShdw>
                </a:effectLst>
                <a:latin typeface="Arial" panose="020B0604020202020204" pitchFamily="34" charset="0"/>
              </a:rPr>
              <a:t>④</a:t>
            </a:r>
            <a:endParaRPr lang="en-US" altLang="zh-CN">
              <a:effectLst>
                <a:outerShdw blurRad="38100" dist="38100" dir="2700000" algn="tl">
                  <a:srgbClr val="000000"/>
                </a:outerShdw>
              </a:effectLst>
              <a:latin typeface="Arial" panose="020B0604020202020204" pitchFamily="34" charset="0"/>
            </a:endParaRPr>
          </a:p>
        </p:txBody>
      </p:sp>
      <p:sp>
        <p:nvSpPr>
          <p:cNvPr id="800793" name="Rectangle 25"/>
          <p:cNvSpPr>
            <a:spLocks noChangeArrowheads="1"/>
          </p:cNvSpPr>
          <p:nvPr/>
        </p:nvSpPr>
        <p:spPr bwMode="auto">
          <a:xfrm>
            <a:off x="4222750" y="5099050"/>
            <a:ext cx="1081088"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20</a:t>
            </a:r>
          </a:p>
        </p:txBody>
      </p:sp>
      <p:sp>
        <p:nvSpPr>
          <p:cNvPr id="800794" name="Rectangle 26"/>
          <p:cNvSpPr>
            <a:spLocks noChangeArrowheads="1"/>
          </p:cNvSpPr>
          <p:nvPr/>
        </p:nvSpPr>
        <p:spPr bwMode="auto">
          <a:xfrm>
            <a:off x="4222750" y="5659439"/>
            <a:ext cx="1081088" cy="376237"/>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10</a:t>
            </a:r>
          </a:p>
        </p:txBody>
      </p:sp>
      <p:sp>
        <p:nvSpPr>
          <p:cNvPr id="800795" name="Rectangle 27"/>
          <p:cNvSpPr>
            <a:spLocks noChangeArrowheads="1"/>
          </p:cNvSpPr>
          <p:nvPr/>
        </p:nvSpPr>
        <p:spPr bwMode="auto">
          <a:xfrm>
            <a:off x="4222750" y="6235700"/>
            <a:ext cx="1081088"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
        <p:nvSpPr>
          <p:cNvPr id="800796" name="Rectangle 28"/>
          <p:cNvSpPr>
            <a:spLocks noChangeArrowheads="1"/>
          </p:cNvSpPr>
          <p:nvPr/>
        </p:nvSpPr>
        <p:spPr bwMode="auto">
          <a:xfrm>
            <a:off x="3719513" y="5084763"/>
            <a:ext cx="4127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en-US">
                <a:effectLst>
                  <a:outerShdw blurRad="38100" dist="38100" dir="2700000" algn="tl">
                    <a:srgbClr val="000000"/>
                  </a:outerShdw>
                </a:effectLst>
                <a:latin typeface="Arial" panose="020B0604020202020204" pitchFamily="34" charset="0"/>
              </a:rPr>
              <a:t>①</a:t>
            </a:r>
            <a:endParaRPr lang="en-US" altLang="zh-CN">
              <a:effectLst>
                <a:outerShdw blurRad="38100" dist="38100" dir="2700000" algn="tl">
                  <a:srgbClr val="000000"/>
                </a:outerShdw>
              </a:effectLst>
              <a:latin typeface="Arial" panose="020B0604020202020204" pitchFamily="34" charset="0"/>
            </a:endParaRPr>
          </a:p>
        </p:txBody>
      </p:sp>
      <p:sp>
        <p:nvSpPr>
          <p:cNvPr id="800797" name="Rectangle 29"/>
          <p:cNvSpPr>
            <a:spLocks noChangeArrowheads="1"/>
          </p:cNvSpPr>
          <p:nvPr/>
        </p:nvSpPr>
        <p:spPr bwMode="auto">
          <a:xfrm>
            <a:off x="3719513" y="5661026"/>
            <a:ext cx="4127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en-US">
                <a:effectLst>
                  <a:outerShdw blurRad="38100" dist="38100" dir="2700000" algn="tl">
                    <a:srgbClr val="000000"/>
                  </a:outerShdw>
                </a:effectLst>
                <a:latin typeface="Arial" panose="020B0604020202020204" pitchFamily="34" charset="0"/>
              </a:rPr>
              <a:t>②</a:t>
            </a:r>
            <a:endParaRPr lang="en-US" altLang="zh-CN">
              <a:effectLst>
                <a:outerShdw blurRad="38100" dist="38100" dir="2700000" algn="tl">
                  <a:srgbClr val="000000"/>
                </a:outerShdw>
              </a:effectLst>
              <a:latin typeface="Arial" panose="020B0604020202020204" pitchFamily="34" charset="0"/>
            </a:endParaRPr>
          </a:p>
        </p:txBody>
      </p:sp>
      <p:sp>
        <p:nvSpPr>
          <p:cNvPr id="800798" name="Rectangle 30"/>
          <p:cNvSpPr>
            <a:spLocks noChangeArrowheads="1"/>
          </p:cNvSpPr>
          <p:nvPr/>
        </p:nvSpPr>
        <p:spPr bwMode="auto">
          <a:xfrm>
            <a:off x="3719513" y="6237288"/>
            <a:ext cx="4127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en-US">
                <a:effectLst>
                  <a:outerShdw blurRad="38100" dist="38100" dir="2700000" algn="tl">
                    <a:srgbClr val="000000"/>
                  </a:outerShdw>
                </a:effectLst>
                <a:latin typeface="Arial" panose="020B0604020202020204" pitchFamily="34" charset="0"/>
              </a:rPr>
              <a:t>③</a:t>
            </a:r>
            <a:endParaRPr lang="en-US" altLang="zh-CN">
              <a:effectLst>
                <a:outerShdw blurRad="38100" dist="38100" dir="2700000" algn="tl">
                  <a:srgbClr val="000000"/>
                </a:outerShdw>
              </a:effectLst>
              <a:latin typeface="Arial" panose="020B0604020202020204" pitchFamily="34" charset="0"/>
            </a:endParaRPr>
          </a:p>
        </p:txBody>
      </p:sp>
      <p:sp>
        <p:nvSpPr>
          <p:cNvPr id="800799" name="Line 31"/>
          <p:cNvSpPr>
            <a:spLocks noChangeShapeType="1"/>
          </p:cNvSpPr>
          <p:nvPr/>
        </p:nvSpPr>
        <p:spPr bwMode="auto">
          <a:xfrm flipH="1" flipV="1">
            <a:off x="5303838" y="2708275"/>
            <a:ext cx="863600" cy="122555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800" name="Freeform 32"/>
          <p:cNvSpPr>
            <a:spLocks/>
          </p:cNvSpPr>
          <p:nvPr/>
        </p:nvSpPr>
        <p:spPr bwMode="auto">
          <a:xfrm>
            <a:off x="5303838" y="3213100"/>
            <a:ext cx="144462"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801" name="Freeform 33"/>
          <p:cNvSpPr>
            <a:spLocks/>
          </p:cNvSpPr>
          <p:nvPr/>
        </p:nvSpPr>
        <p:spPr bwMode="auto">
          <a:xfrm>
            <a:off x="5303838" y="3789363"/>
            <a:ext cx="144462"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802" name="Freeform 34"/>
          <p:cNvSpPr>
            <a:spLocks/>
          </p:cNvSpPr>
          <p:nvPr/>
        </p:nvSpPr>
        <p:spPr bwMode="auto">
          <a:xfrm>
            <a:off x="5303838" y="4365625"/>
            <a:ext cx="144462"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803" name="Freeform 35"/>
          <p:cNvSpPr>
            <a:spLocks/>
          </p:cNvSpPr>
          <p:nvPr/>
        </p:nvSpPr>
        <p:spPr bwMode="auto">
          <a:xfrm>
            <a:off x="5303839" y="2924175"/>
            <a:ext cx="2232025" cy="369332"/>
          </a:xfrm>
          <a:custGeom>
            <a:avLst/>
            <a:gdLst>
              <a:gd name="T0" fmla="*/ 1406 w 1406"/>
              <a:gd name="T1" fmla="*/ 0 h 2268"/>
              <a:gd name="T2" fmla="*/ 1179 w 1406"/>
              <a:gd name="T3" fmla="*/ 46 h 2268"/>
              <a:gd name="T4" fmla="*/ 454 w 1406"/>
              <a:gd name="T5" fmla="*/ 182 h 2268"/>
              <a:gd name="T6" fmla="*/ 272 w 1406"/>
              <a:gd name="T7" fmla="*/ 1044 h 2268"/>
              <a:gd name="T8" fmla="*/ 181 w 1406"/>
              <a:gd name="T9" fmla="*/ 1770 h 2268"/>
              <a:gd name="T10" fmla="*/ 0 w 1406"/>
              <a:gd name="T11" fmla="*/ 2268 h 2268"/>
            </a:gdLst>
            <a:ahLst/>
            <a:cxnLst>
              <a:cxn ang="0">
                <a:pos x="T0" y="T1"/>
              </a:cxn>
              <a:cxn ang="0">
                <a:pos x="T2" y="T3"/>
              </a:cxn>
              <a:cxn ang="0">
                <a:pos x="T4" y="T5"/>
              </a:cxn>
              <a:cxn ang="0">
                <a:pos x="T6" y="T7"/>
              </a:cxn>
              <a:cxn ang="0">
                <a:pos x="T8" y="T9"/>
              </a:cxn>
              <a:cxn ang="0">
                <a:pos x="T10" y="T11"/>
              </a:cxn>
            </a:cxnLst>
            <a:rect l="0" t="0" r="r" b="b"/>
            <a:pathLst>
              <a:path w="1406" h="2268">
                <a:moveTo>
                  <a:pt x="1406" y="0"/>
                </a:moveTo>
                <a:cubicBezTo>
                  <a:pt x="1372" y="8"/>
                  <a:pt x="1338" y="16"/>
                  <a:pt x="1179" y="46"/>
                </a:cubicBezTo>
                <a:cubicBezTo>
                  <a:pt x="1020" y="76"/>
                  <a:pt x="605" y="16"/>
                  <a:pt x="454" y="182"/>
                </a:cubicBezTo>
                <a:cubicBezTo>
                  <a:pt x="303" y="348"/>
                  <a:pt x="317" y="779"/>
                  <a:pt x="272" y="1044"/>
                </a:cubicBezTo>
                <a:cubicBezTo>
                  <a:pt x="227" y="1309"/>
                  <a:pt x="226" y="1566"/>
                  <a:pt x="181" y="1770"/>
                </a:cubicBezTo>
                <a:cubicBezTo>
                  <a:pt x="136" y="1974"/>
                  <a:pt x="68" y="2121"/>
                  <a:pt x="0" y="2268"/>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804" name="Freeform 36"/>
          <p:cNvSpPr>
            <a:spLocks/>
          </p:cNvSpPr>
          <p:nvPr/>
        </p:nvSpPr>
        <p:spPr bwMode="auto">
          <a:xfrm>
            <a:off x="5303839" y="3500438"/>
            <a:ext cx="2232025" cy="369332"/>
          </a:xfrm>
          <a:custGeom>
            <a:avLst/>
            <a:gdLst>
              <a:gd name="T0" fmla="*/ 1406 w 1406"/>
              <a:gd name="T1" fmla="*/ 0 h 2268"/>
              <a:gd name="T2" fmla="*/ 1179 w 1406"/>
              <a:gd name="T3" fmla="*/ 46 h 2268"/>
              <a:gd name="T4" fmla="*/ 454 w 1406"/>
              <a:gd name="T5" fmla="*/ 182 h 2268"/>
              <a:gd name="T6" fmla="*/ 272 w 1406"/>
              <a:gd name="T7" fmla="*/ 1044 h 2268"/>
              <a:gd name="T8" fmla="*/ 181 w 1406"/>
              <a:gd name="T9" fmla="*/ 1770 h 2268"/>
              <a:gd name="T10" fmla="*/ 0 w 1406"/>
              <a:gd name="T11" fmla="*/ 2268 h 2268"/>
            </a:gdLst>
            <a:ahLst/>
            <a:cxnLst>
              <a:cxn ang="0">
                <a:pos x="T0" y="T1"/>
              </a:cxn>
              <a:cxn ang="0">
                <a:pos x="T2" y="T3"/>
              </a:cxn>
              <a:cxn ang="0">
                <a:pos x="T4" y="T5"/>
              </a:cxn>
              <a:cxn ang="0">
                <a:pos x="T6" y="T7"/>
              </a:cxn>
              <a:cxn ang="0">
                <a:pos x="T8" y="T9"/>
              </a:cxn>
              <a:cxn ang="0">
                <a:pos x="T10" y="T11"/>
              </a:cxn>
            </a:cxnLst>
            <a:rect l="0" t="0" r="r" b="b"/>
            <a:pathLst>
              <a:path w="1406" h="2268">
                <a:moveTo>
                  <a:pt x="1406" y="0"/>
                </a:moveTo>
                <a:cubicBezTo>
                  <a:pt x="1372" y="8"/>
                  <a:pt x="1338" y="16"/>
                  <a:pt x="1179" y="46"/>
                </a:cubicBezTo>
                <a:cubicBezTo>
                  <a:pt x="1020" y="76"/>
                  <a:pt x="605" y="16"/>
                  <a:pt x="454" y="182"/>
                </a:cubicBezTo>
                <a:cubicBezTo>
                  <a:pt x="303" y="348"/>
                  <a:pt x="317" y="779"/>
                  <a:pt x="272" y="1044"/>
                </a:cubicBezTo>
                <a:cubicBezTo>
                  <a:pt x="227" y="1309"/>
                  <a:pt x="226" y="1566"/>
                  <a:pt x="181" y="1770"/>
                </a:cubicBezTo>
                <a:cubicBezTo>
                  <a:pt x="136" y="1974"/>
                  <a:pt x="68" y="2121"/>
                  <a:pt x="0" y="2268"/>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805" name="Line 37"/>
          <p:cNvSpPr>
            <a:spLocks noChangeShapeType="1"/>
          </p:cNvSpPr>
          <p:nvPr/>
        </p:nvSpPr>
        <p:spPr bwMode="auto">
          <a:xfrm flipH="1">
            <a:off x="5303839" y="4076700"/>
            <a:ext cx="2160587" cy="1296988"/>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0806" name="Text Box 38"/>
          <p:cNvSpPr txBox="1">
            <a:spLocks noChangeArrowheads="1"/>
          </p:cNvSpPr>
          <p:nvPr/>
        </p:nvSpPr>
        <p:spPr bwMode="auto">
          <a:xfrm>
            <a:off x="3503613" y="2060576"/>
            <a:ext cx="10080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Q</a:t>
            </a:r>
          </a:p>
        </p:txBody>
      </p:sp>
      <p:sp>
        <p:nvSpPr>
          <p:cNvPr id="800807" name="Text Box 39"/>
          <p:cNvSpPr txBox="1">
            <a:spLocks noChangeArrowheads="1"/>
          </p:cNvSpPr>
          <p:nvPr/>
        </p:nvSpPr>
        <p:spPr bwMode="auto">
          <a:xfrm>
            <a:off x="3432176" y="4652963"/>
            <a:ext cx="100806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a:effectLst>
                  <a:outerShdw blurRad="38100" dist="38100" dir="2700000" algn="tl">
                    <a:srgbClr val="000000"/>
                  </a:outerShdw>
                </a:effectLst>
                <a:latin typeface="Arial" panose="020B0604020202020204" pitchFamily="34" charset="0"/>
              </a:rPr>
              <a:t>q</a:t>
            </a:r>
          </a:p>
        </p:txBody>
      </p:sp>
    </p:spTree>
    <p:extLst>
      <p:ext uri="{BB962C8B-B14F-4D97-AF65-F5344CB8AC3E}">
        <p14:creationId xmlns:p14="http://schemas.microsoft.com/office/powerpoint/2010/main" val="217599276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00770"/>
                                        </p:tgtEl>
                                        <p:attrNameLst>
                                          <p:attrName>style.visibility</p:attrName>
                                        </p:attrNameLst>
                                      </p:cBhvr>
                                      <p:to>
                                        <p:strVal val="visible"/>
                                      </p:to>
                                    </p:set>
                                    <p:anim calcmode="lin" valueType="num">
                                      <p:cBhvr additive="base">
                                        <p:cTn id="7" dur="500" fill="hold"/>
                                        <p:tgtEl>
                                          <p:spTgt spid="800770"/>
                                        </p:tgtEl>
                                        <p:attrNameLst>
                                          <p:attrName>ppt_x</p:attrName>
                                        </p:attrNameLst>
                                      </p:cBhvr>
                                      <p:tavLst>
                                        <p:tav tm="0">
                                          <p:val>
                                            <p:strVal val="0-#ppt_w/2"/>
                                          </p:val>
                                        </p:tav>
                                        <p:tav tm="100000">
                                          <p:val>
                                            <p:strVal val="#ppt_x"/>
                                          </p:val>
                                        </p:tav>
                                      </p:tavLst>
                                    </p:anim>
                                    <p:anim calcmode="lin" valueType="num">
                                      <p:cBhvr additive="base">
                                        <p:cTn id="8" dur="500" fill="hold"/>
                                        <p:tgtEl>
                                          <p:spTgt spid="80077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0770" grpId="0" autoUpdateAnimBg="0"/>
    </p:bldLst>
  </p:timing>
</p:sld>
</file>

<file path=ppt/slides/slide8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01794" name="Rectangle 2"/>
          <p:cNvSpPr>
            <a:spLocks noGrp="1" noChangeArrowheads="1"/>
          </p:cNvSpPr>
          <p:nvPr>
            <p:ph type="body" idx="1"/>
          </p:nvPr>
        </p:nvSpPr>
        <p:spPr/>
        <p:txBody>
          <a:bodyPr/>
          <a:lstStyle/>
          <a:p>
            <a:pPr algn="just">
              <a:buFont typeface="Wingdings" panose="05000000000000000000" pitchFamily="2" charset="2"/>
              <a:buNone/>
            </a:pPr>
            <a:r>
              <a:rPr kumimoji="1" lang="en-US" altLang="zh-CN" sz="1800" b="1" dirty="0">
                <a:solidFill>
                  <a:srgbClr val="C00000"/>
                </a:solidFill>
                <a:latin typeface="Times New Roman" panose="02020603050405020304" pitchFamily="18" charset="0"/>
              </a:rPr>
              <a:t>④</a:t>
            </a:r>
            <a:r>
              <a:rPr lang="en-US" altLang="zh-CN" sz="1800" b="1" dirty="0">
                <a:solidFill>
                  <a:srgbClr val="C00000"/>
                </a:solidFill>
                <a:latin typeface="Times New Roman" panose="02020603050405020304" pitchFamily="18" charset="0"/>
              </a:rPr>
              <a:t> </a:t>
            </a:r>
            <a:r>
              <a:rPr lang="en-US" altLang="zh-CN" sz="1800" b="1" dirty="0">
                <a:solidFill>
                  <a:schemeClr val="tx2"/>
                </a:solidFill>
                <a:latin typeface="Times New Roman" panose="02020603050405020304" pitchFamily="18" charset="0"/>
              </a:rPr>
              <a:t>MERG(p1</a:t>
            </a:r>
            <a:r>
              <a:rPr lang="zh-CN" altLang="en-US" sz="1800" b="1" dirty="0">
                <a:solidFill>
                  <a:schemeClr val="tx2"/>
                </a:solidFill>
                <a:latin typeface="Times New Roman" panose="02020603050405020304" pitchFamily="18" charset="0"/>
              </a:rPr>
              <a:t>，</a:t>
            </a:r>
            <a:r>
              <a:rPr lang="en-US" altLang="zh-CN" sz="1800" b="1" dirty="0">
                <a:solidFill>
                  <a:schemeClr val="tx2"/>
                </a:solidFill>
                <a:latin typeface="Times New Roman" panose="02020603050405020304" pitchFamily="18" charset="0"/>
              </a:rPr>
              <a:t>p2)</a:t>
            </a:r>
            <a:r>
              <a:rPr lang="zh-CN" altLang="en-US" sz="1800" b="1" dirty="0">
                <a:latin typeface="Times New Roman" panose="02020603050405020304" pitchFamily="18" charset="0"/>
              </a:rPr>
              <a:t>是一个函数过程，把以链头分别为</a:t>
            </a:r>
            <a:r>
              <a:rPr lang="en-US" altLang="zh-CN" sz="1800" b="1" dirty="0">
                <a:latin typeface="Times New Roman" panose="02020603050405020304" pitchFamily="18" charset="0"/>
              </a:rPr>
              <a:t>p1</a:t>
            </a:r>
            <a:r>
              <a:rPr lang="zh-CN" altLang="en-US" sz="1800" b="1" dirty="0">
                <a:latin typeface="Times New Roman" panose="02020603050405020304" pitchFamily="18" charset="0"/>
              </a:rPr>
              <a:t>和</a:t>
            </a:r>
            <a:r>
              <a:rPr lang="en-US" altLang="zh-CN" sz="1800" b="1" dirty="0">
                <a:latin typeface="Times New Roman" panose="02020603050405020304" pitchFamily="18" charset="0"/>
              </a:rPr>
              <a:t>p2</a:t>
            </a:r>
            <a:r>
              <a:rPr lang="zh-CN" altLang="en-US" sz="1800" b="1" dirty="0">
                <a:latin typeface="Times New Roman" panose="02020603050405020304" pitchFamily="18" charset="0"/>
              </a:rPr>
              <a:t>两条链进行</a:t>
            </a:r>
          </a:p>
          <a:p>
            <a:pPr algn="just">
              <a:buFont typeface="Wingdings" panose="05000000000000000000" pitchFamily="2" charset="2"/>
              <a:buNone/>
            </a:pPr>
            <a:r>
              <a:rPr lang="zh-CN" altLang="en-US" sz="1800" b="1" dirty="0">
                <a:latin typeface="Times New Roman" panose="02020603050405020304" pitchFamily="18" charset="0"/>
              </a:rPr>
              <a:t>合并，并返回合并以后的链头。过程描述如下：</a:t>
            </a:r>
          </a:p>
          <a:p>
            <a:pPr algn="just">
              <a:buFont typeface="Wingdings" panose="05000000000000000000" pitchFamily="2" charset="2"/>
              <a:buNone/>
            </a:pPr>
            <a:r>
              <a:rPr lang="en-US" altLang="zh-CN" sz="1800" b="1" dirty="0">
                <a:latin typeface="Times New Roman" panose="02020603050405020304" pitchFamily="18" charset="0"/>
              </a:rPr>
              <a:t>POINTER PROCEDURE MERGE(p1,p2);</a:t>
            </a:r>
          </a:p>
          <a:p>
            <a:pPr algn="just">
              <a:buFont typeface="Wingdings" panose="05000000000000000000" pitchFamily="2" charset="2"/>
              <a:buNone/>
            </a:pPr>
            <a:r>
              <a:rPr lang="en-US" altLang="zh-CN" sz="1800" b="1" dirty="0">
                <a:latin typeface="Times New Roman" panose="02020603050405020304" pitchFamily="18" charset="0"/>
              </a:rPr>
              <a:t>IF   p2=0 THEN MERG:=p1 ELSE</a:t>
            </a:r>
          </a:p>
          <a:p>
            <a:pPr algn="just">
              <a:buFont typeface="Wingdings" panose="05000000000000000000" pitchFamily="2" charset="2"/>
              <a:buNone/>
            </a:pPr>
            <a:r>
              <a:rPr lang="en-US" altLang="zh-CN" sz="1800" b="1" dirty="0">
                <a:latin typeface="Times New Roman" panose="02020603050405020304" pitchFamily="18" charset="0"/>
              </a:rPr>
              <a:t>  BEGIN p:=p2;</a:t>
            </a:r>
          </a:p>
          <a:p>
            <a:pPr algn="just">
              <a:buFont typeface="Wingdings" panose="05000000000000000000" pitchFamily="2" charset="2"/>
              <a:buNone/>
            </a:pPr>
            <a:r>
              <a:rPr lang="en-US" altLang="zh-CN" sz="1800" b="1" dirty="0">
                <a:latin typeface="Times New Roman" panose="02020603050405020304" pitchFamily="18" charset="0"/>
              </a:rPr>
              <a:t>  </a:t>
            </a:r>
            <a:r>
              <a:rPr lang="en-US" altLang="zh-CN" sz="1800" b="1" dirty="0">
                <a:solidFill>
                  <a:schemeClr val="tx2"/>
                </a:solidFill>
                <a:latin typeface="Times New Roman" panose="02020603050405020304" pitchFamily="18" charset="0"/>
              </a:rPr>
              <a:t>WHILE </a:t>
            </a:r>
            <a:r>
              <a:rPr lang="zh-CN" altLang="en-US" sz="1800" b="1" dirty="0">
                <a:solidFill>
                  <a:schemeClr val="tx2"/>
                </a:solidFill>
                <a:latin typeface="Times New Roman" panose="02020603050405020304" pitchFamily="18" charset="0"/>
              </a:rPr>
              <a:t>四元式</a:t>
            </a:r>
            <a:r>
              <a:rPr lang="en-US" altLang="zh-CN" sz="1800" b="1" dirty="0">
                <a:solidFill>
                  <a:schemeClr val="tx2"/>
                </a:solidFill>
                <a:latin typeface="Times New Roman" panose="02020603050405020304" pitchFamily="18" charset="0"/>
              </a:rPr>
              <a:t>p</a:t>
            </a:r>
            <a:r>
              <a:rPr lang="zh-CN" altLang="en-US" sz="1800" b="1" dirty="0">
                <a:solidFill>
                  <a:schemeClr val="tx2"/>
                </a:solidFill>
                <a:latin typeface="Times New Roman" panose="02020603050405020304" pitchFamily="18" charset="0"/>
              </a:rPr>
              <a:t>第四区段的内容</a:t>
            </a:r>
            <a:r>
              <a:rPr lang="en-US" altLang="zh-CN" sz="1800" b="1" dirty="0">
                <a:solidFill>
                  <a:schemeClr val="tx2"/>
                </a:solidFill>
                <a:latin typeface="Times New Roman" panose="02020603050405020304" pitchFamily="18" charset="0"/>
              </a:rPr>
              <a:t>&lt;&gt;0 DO</a:t>
            </a:r>
          </a:p>
          <a:p>
            <a:pPr algn="just">
              <a:buFont typeface="Wingdings" panose="05000000000000000000" pitchFamily="2" charset="2"/>
              <a:buNone/>
            </a:pPr>
            <a:r>
              <a:rPr lang="en-US" altLang="zh-CN" sz="1800" b="1" dirty="0">
                <a:solidFill>
                  <a:schemeClr val="tx2"/>
                </a:solidFill>
                <a:latin typeface="Times New Roman" panose="02020603050405020304" pitchFamily="18" charset="0"/>
              </a:rPr>
              <a:t>      p:=</a:t>
            </a:r>
            <a:r>
              <a:rPr lang="zh-CN" altLang="en-US" sz="1800" b="1" dirty="0">
                <a:solidFill>
                  <a:schemeClr val="tx2"/>
                </a:solidFill>
                <a:latin typeface="Times New Roman" panose="02020603050405020304" pitchFamily="18" charset="0"/>
              </a:rPr>
              <a:t>四元式</a:t>
            </a:r>
            <a:r>
              <a:rPr lang="en-US" altLang="zh-CN" sz="1800" b="1" dirty="0">
                <a:solidFill>
                  <a:schemeClr val="tx2"/>
                </a:solidFill>
                <a:latin typeface="Times New Roman" panose="02020603050405020304" pitchFamily="18" charset="0"/>
              </a:rPr>
              <a:t>p</a:t>
            </a:r>
            <a:r>
              <a:rPr lang="zh-CN" altLang="en-US" sz="1800" b="1" dirty="0">
                <a:solidFill>
                  <a:schemeClr val="tx2"/>
                </a:solidFill>
                <a:latin typeface="Times New Roman" panose="02020603050405020304" pitchFamily="18" charset="0"/>
              </a:rPr>
              <a:t>第四区段的内容</a:t>
            </a:r>
            <a:r>
              <a:rPr lang="en-US" altLang="zh-CN" sz="1800" b="1" dirty="0">
                <a:solidFill>
                  <a:schemeClr val="tx2"/>
                </a:solidFill>
                <a:latin typeface="Times New Roman" panose="02020603050405020304" pitchFamily="18" charset="0"/>
              </a:rPr>
              <a:t>;</a:t>
            </a:r>
          </a:p>
          <a:p>
            <a:pPr algn="just">
              <a:buFont typeface="Wingdings" panose="05000000000000000000" pitchFamily="2" charset="2"/>
              <a:buNone/>
            </a:pPr>
            <a:r>
              <a:rPr lang="en-US" altLang="zh-CN" sz="1800" b="1" dirty="0">
                <a:latin typeface="Times New Roman" panose="02020603050405020304" pitchFamily="18" charset="0"/>
              </a:rPr>
              <a:t>      </a:t>
            </a:r>
            <a:r>
              <a:rPr lang="zh-CN" altLang="en-US" sz="1800" b="1" dirty="0">
                <a:latin typeface="Times New Roman" panose="02020603050405020304" pitchFamily="18" charset="0"/>
              </a:rPr>
              <a:t>把</a:t>
            </a:r>
            <a:r>
              <a:rPr lang="en-US" altLang="zh-CN" sz="1800" b="1" dirty="0">
                <a:latin typeface="Times New Roman" panose="02020603050405020304" pitchFamily="18" charset="0"/>
              </a:rPr>
              <a:t>p1</a:t>
            </a:r>
            <a:r>
              <a:rPr lang="zh-CN" altLang="en-US" sz="1800" b="1" dirty="0">
                <a:latin typeface="Times New Roman" panose="02020603050405020304" pitchFamily="18" charset="0"/>
              </a:rPr>
              <a:t>填进四元式</a:t>
            </a:r>
            <a:r>
              <a:rPr lang="en-US" altLang="zh-CN" sz="1800" b="1" dirty="0">
                <a:latin typeface="Times New Roman" panose="02020603050405020304" pitchFamily="18" charset="0"/>
              </a:rPr>
              <a:t>p</a:t>
            </a:r>
            <a:r>
              <a:rPr lang="zh-CN" altLang="en-US" sz="1800" b="1" dirty="0">
                <a:latin typeface="Times New Roman" panose="02020603050405020304" pitchFamily="18" charset="0"/>
              </a:rPr>
              <a:t>的第四区段</a:t>
            </a:r>
          </a:p>
          <a:p>
            <a:pPr algn="just">
              <a:buFont typeface="Wingdings" panose="05000000000000000000" pitchFamily="2" charset="2"/>
              <a:buNone/>
            </a:pPr>
            <a:r>
              <a:rPr lang="zh-CN" altLang="en-US" sz="1800" b="1" dirty="0">
                <a:latin typeface="Times New Roman" panose="02020603050405020304" pitchFamily="18" charset="0"/>
              </a:rPr>
              <a:t>      </a:t>
            </a:r>
            <a:r>
              <a:rPr lang="en-US" altLang="zh-CN" sz="1800" b="1" dirty="0">
                <a:latin typeface="Times New Roman" panose="02020603050405020304" pitchFamily="18" charset="0"/>
              </a:rPr>
              <a:t>MERGE:=p2</a:t>
            </a:r>
          </a:p>
          <a:p>
            <a:pPr algn="just">
              <a:buFont typeface="Wingdings" panose="05000000000000000000" pitchFamily="2" charset="2"/>
              <a:buNone/>
            </a:pPr>
            <a:r>
              <a:rPr lang="en-US" altLang="zh-CN" sz="1800" b="1" dirty="0">
                <a:latin typeface="Times New Roman" panose="02020603050405020304" pitchFamily="18" charset="0"/>
              </a:rPr>
              <a:t>  END</a:t>
            </a:r>
          </a:p>
          <a:p>
            <a:pPr>
              <a:buFont typeface="Wingdings" panose="05000000000000000000" pitchFamily="2" charset="2"/>
              <a:buNone/>
            </a:pPr>
            <a:endParaRPr lang="en-US" altLang="zh-CN" sz="1800" b="1" dirty="0">
              <a:latin typeface="Times New Roman" panose="02020603050405020304" pitchFamily="18" charset="0"/>
            </a:endParaRPr>
          </a:p>
        </p:txBody>
      </p:sp>
      <p:sp>
        <p:nvSpPr>
          <p:cNvPr id="801795" name="AutoShape 3"/>
          <p:cNvSpPr>
            <a:spLocks noChangeArrowheads="1"/>
          </p:cNvSpPr>
          <p:nvPr/>
        </p:nvSpPr>
        <p:spPr bwMode="auto">
          <a:xfrm>
            <a:off x="6629400" y="2057400"/>
            <a:ext cx="4038600" cy="609600"/>
          </a:xfrm>
          <a:prstGeom prst="wedgeRoundRectCallout">
            <a:avLst>
              <a:gd name="adj1" fmla="val -128894"/>
              <a:gd name="adj2" fmla="val 152866"/>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en-US" altLang="zh-CN">
                <a:effectLst>
                  <a:outerShdw blurRad="38100" dist="38100" dir="2700000" algn="tl">
                    <a:srgbClr val="000000"/>
                  </a:outerShdw>
                </a:effectLst>
              </a:rPr>
              <a:t>p2=0</a:t>
            </a:r>
            <a:r>
              <a:rPr kumimoji="1" lang="zh-CN" altLang="en-US">
                <a:effectLst>
                  <a:outerShdw blurRad="38100" dist="38100" dir="2700000" algn="tl">
                    <a:srgbClr val="000000"/>
                  </a:outerShdw>
                </a:effectLst>
              </a:rPr>
              <a:t>意味着</a:t>
            </a:r>
            <a:r>
              <a:rPr kumimoji="1" lang="en-US" altLang="zh-CN">
                <a:effectLst>
                  <a:outerShdw blurRad="38100" dist="38100" dir="2700000" algn="tl">
                    <a:srgbClr val="000000"/>
                  </a:outerShdw>
                </a:effectLst>
              </a:rPr>
              <a:t>p2</a:t>
            </a:r>
            <a:r>
              <a:rPr kumimoji="1" lang="zh-CN" altLang="en-US">
                <a:effectLst>
                  <a:outerShdw blurRad="38100" dist="38100" dir="2700000" algn="tl">
                    <a:srgbClr val="000000"/>
                  </a:outerShdw>
                </a:effectLst>
              </a:rPr>
              <a:t>空，所以合并后</a:t>
            </a:r>
            <a:r>
              <a:rPr kumimoji="1" lang="en-US" altLang="zh-CN">
                <a:effectLst>
                  <a:outerShdw blurRad="38100" dist="38100" dir="2700000" algn="tl">
                    <a:srgbClr val="000000"/>
                  </a:outerShdw>
                </a:effectLst>
              </a:rPr>
              <a:t>p1</a:t>
            </a:r>
            <a:r>
              <a:rPr kumimoji="1" lang="zh-CN" altLang="en-US">
                <a:effectLst>
                  <a:outerShdw blurRad="38100" dist="38100" dir="2700000" algn="tl">
                    <a:srgbClr val="000000"/>
                  </a:outerShdw>
                </a:effectLst>
              </a:rPr>
              <a:t>为</a:t>
            </a:r>
            <a:r>
              <a:rPr lang="zh-CN" altLang="en-US" sz="2000">
                <a:effectLst>
                  <a:outerShdw blurRad="38100" dist="38100" dir="2700000" algn="tl">
                    <a:srgbClr val="000000"/>
                  </a:outerShdw>
                </a:effectLst>
              </a:rPr>
              <a:t>链头</a:t>
            </a:r>
          </a:p>
        </p:txBody>
      </p:sp>
      <p:sp>
        <p:nvSpPr>
          <p:cNvPr id="801796" name="Oval 4"/>
          <p:cNvSpPr>
            <a:spLocks noChangeArrowheads="1"/>
          </p:cNvSpPr>
          <p:nvPr/>
        </p:nvSpPr>
        <p:spPr bwMode="auto">
          <a:xfrm>
            <a:off x="606706" y="3589599"/>
            <a:ext cx="4648200" cy="1066800"/>
          </a:xfrm>
          <a:prstGeom prst="ellipse">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01797" name="AutoShape 5"/>
          <p:cNvSpPr>
            <a:spLocks noChangeArrowheads="1"/>
          </p:cNvSpPr>
          <p:nvPr/>
        </p:nvSpPr>
        <p:spPr bwMode="auto">
          <a:xfrm>
            <a:off x="7391400" y="2819400"/>
            <a:ext cx="3048000" cy="609600"/>
          </a:xfrm>
          <a:prstGeom prst="wedgeRoundRectCallout">
            <a:avLst>
              <a:gd name="adj1" fmla="val -120724"/>
              <a:gd name="adj2" fmla="val 111608"/>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a:effectLst>
                  <a:outerShdw blurRad="38100" dist="38100" dir="2700000" algn="tl">
                    <a:srgbClr val="000000"/>
                  </a:outerShdw>
                </a:effectLst>
              </a:rPr>
              <a:t>循环目的是找到</a:t>
            </a:r>
            <a:r>
              <a:rPr kumimoji="1" lang="en-US" altLang="zh-CN">
                <a:effectLst>
                  <a:outerShdw blurRad="38100" dist="38100" dir="2700000" algn="tl">
                    <a:srgbClr val="000000"/>
                  </a:outerShdw>
                </a:effectLst>
              </a:rPr>
              <a:t>p2</a:t>
            </a:r>
            <a:r>
              <a:rPr kumimoji="1" lang="zh-CN" altLang="en-US">
                <a:effectLst>
                  <a:outerShdw blurRad="38100" dist="38100" dir="2700000" algn="tl">
                    <a:srgbClr val="000000"/>
                  </a:outerShdw>
                </a:effectLst>
              </a:rPr>
              <a:t>的链尾</a:t>
            </a:r>
          </a:p>
        </p:txBody>
      </p:sp>
      <p:sp>
        <p:nvSpPr>
          <p:cNvPr id="801798" name="AutoShape 6"/>
          <p:cNvSpPr>
            <a:spLocks noChangeArrowheads="1"/>
          </p:cNvSpPr>
          <p:nvPr/>
        </p:nvSpPr>
        <p:spPr bwMode="auto">
          <a:xfrm>
            <a:off x="7010400" y="4267200"/>
            <a:ext cx="3505200" cy="838200"/>
          </a:xfrm>
          <a:prstGeom prst="wedgeRoundRectCallout">
            <a:avLst>
              <a:gd name="adj1" fmla="val -76495"/>
              <a:gd name="adj2" fmla="val 5681"/>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a:effectLst>
                  <a:outerShdw blurRad="38100" dist="38100" dir="2700000" algn="tl">
                    <a:srgbClr val="000000"/>
                  </a:outerShdw>
                </a:effectLst>
              </a:rPr>
              <a:t>将</a:t>
            </a:r>
            <a:r>
              <a:rPr kumimoji="1" lang="en-US" altLang="zh-CN">
                <a:effectLst>
                  <a:outerShdw blurRad="38100" dist="38100" dir="2700000" algn="tl">
                    <a:srgbClr val="000000"/>
                  </a:outerShdw>
                </a:effectLst>
              </a:rPr>
              <a:t>p1</a:t>
            </a:r>
            <a:r>
              <a:rPr lang="zh-CN" altLang="en-US" sz="2000">
                <a:effectLst>
                  <a:outerShdw blurRad="38100" dist="38100" dir="2700000" algn="tl">
                    <a:srgbClr val="000000"/>
                  </a:outerShdw>
                </a:effectLst>
              </a:rPr>
              <a:t>链头</a:t>
            </a:r>
            <a:r>
              <a:rPr kumimoji="1" lang="zh-CN" altLang="en-US">
                <a:effectLst>
                  <a:outerShdw blurRad="38100" dist="38100" dir="2700000" algn="tl">
                    <a:srgbClr val="000000"/>
                  </a:outerShdw>
                </a:effectLst>
              </a:rPr>
              <a:t>和</a:t>
            </a:r>
            <a:r>
              <a:rPr kumimoji="1" lang="en-US" altLang="zh-CN">
                <a:effectLst>
                  <a:outerShdw blurRad="38100" dist="38100" dir="2700000" algn="tl">
                    <a:srgbClr val="000000"/>
                  </a:outerShdw>
                </a:effectLst>
              </a:rPr>
              <a:t>p2</a:t>
            </a:r>
            <a:r>
              <a:rPr kumimoji="1" lang="zh-CN" altLang="en-US">
                <a:effectLst>
                  <a:outerShdw blurRad="38100" dist="38100" dir="2700000" algn="tl">
                    <a:srgbClr val="000000"/>
                  </a:outerShdw>
                </a:effectLst>
              </a:rPr>
              <a:t>后链尾</a:t>
            </a:r>
            <a:r>
              <a:rPr lang="zh-CN" altLang="en-US" sz="2000">
                <a:effectLst>
                  <a:outerShdw blurRad="38100" dist="38100" dir="2700000" algn="tl">
                    <a:srgbClr val="000000"/>
                  </a:outerShdw>
                </a:effectLst>
              </a:rPr>
              <a:t>链在一起，即</a:t>
            </a:r>
            <a:r>
              <a:rPr kumimoji="1" lang="en-US" altLang="zh-CN">
                <a:effectLst>
                  <a:outerShdw blurRad="38100" dist="38100" dir="2700000" algn="tl">
                    <a:srgbClr val="000000"/>
                  </a:outerShdw>
                </a:effectLst>
              </a:rPr>
              <a:t>p1</a:t>
            </a:r>
            <a:r>
              <a:rPr kumimoji="1" lang="zh-CN" altLang="en-US">
                <a:effectLst>
                  <a:outerShdw blurRad="38100" dist="38100" dir="2700000" algn="tl">
                    <a:srgbClr val="000000"/>
                  </a:outerShdw>
                </a:effectLst>
              </a:rPr>
              <a:t>和</a:t>
            </a:r>
            <a:r>
              <a:rPr kumimoji="1" lang="en-US" altLang="zh-CN">
                <a:effectLst>
                  <a:outerShdw blurRad="38100" dist="38100" dir="2700000" algn="tl">
                    <a:srgbClr val="000000"/>
                  </a:outerShdw>
                </a:effectLst>
              </a:rPr>
              <a:t>p2</a:t>
            </a:r>
            <a:r>
              <a:rPr kumimoji="1" lang="zh-CN" altLang="en-US">
                <a:effectLst>
                  <a:outerShdw blurRad="38100" dist="38100" dir="2700000" algn="tl">
                    <a:srgbClr val="000000"/>
                  </a:outerShdw>
                </a:effectLst>
              </a:rPr>
              <a:t>两个</a:t>
            </a:r>
            <a:r>
              <a:rPr lang="zh-CN" altLang="en-US" sz="2000">
                <a:effectLst>
                  <a:outerShdw blurRad="38100" dist="38100" dir="2700000" algn="tl">
                    <a:srgbClr val="000000"/>
                  </a:outerShdw>
                </a:effectLst>
              </a:rPr>
              <a:t>链</a:t>
            </a:r>
            <a:r>
              <a:rPr kumimoji="1" lang="zh-CN" altLang="en-US">
                <a:effectLst>
                  <a:outerShdw blurRad="38100" dist="38100" dir="2700000" algn="tl">
                    <a:srgbClr val="000000"/>
                  </a:outerShdw>
                </a:effectLst>
              </a:rPr>
              <a:t>合并</a:t>
            </a:r>
          </a:p>
        </p:txBody>
      </p:sp>
      <p:sp>
        <p:nvSpPr>
          <p:cNvPr id="801799" name="AutoShape 7"/>
          <p:cNvSpPr>
            <a:spLocks noChangeArrowheads="1"/>
          </p:cNvSpPr>
          <p:nvPr/>
        </p:nvSpPr>
        <p:spPr bwMode="auto">
          <a:xfrm>
            <a:off x="6629400" y="5486400"/>
            <a:ext cx="3352800" cy="685800"/>
          </a:xfrm>
          <a:prstGeom prst="wedgeRoundRectCallout">
            <a:avLst>
              <a:gd name="adj1" fmla="val -126514"/>
              <a:gd name="adj2" fmla="val -82639"/>
              <a:gd name="adj3" fmla="val 1666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spcBef>
                <a:spcPct val="0"/>
              </a:spcBef>
              <a:buFontTx/>
              <a:buNone/>
            </a:pPr>
            <a:r>
              <a:rPr kumimoji="1" lang="zh-CN" altLang="en-US">
                <a:effectLst>
                  <a:outerShdw blurRad="38100" dist="38100" dir="2700000" algn="tl">
                    <a:srgbClr val="000000"/>
                  </a:outerShdw>
                </a:effectLst>
              </a:rPr>
              <a:t>返回链头</a:t>
            </a:r>
            <a:r>
              <a:rPr kumimoji="1" lang="en-US" altLang="zh-CN">
                <a:effectLst>
                  <a:outerShdw blurRad="38100" dist="38100" dir="2700000" algn="tl">
                    <a:srgbClr val="000000"/>
                  </a:outerShdw>
                </a:effectLst>
              </a:rPr>
              <a:t>p2</a:t>
            </a:r>
            <a:r>
              <a:rPr kumimoji="1" lang="zh-CN" altLang="en-US">
                <a:effectLst>
                  <a:outerShdw blurRad="38100" dist="38100" dir="2700000" algn="tl">
                    <a:srgbClr val="000000"/>
                  </a:outerShdw>
                </a:effectLst>
              </a:rPr>
              <a:t>，</a:t>
            </a:r>
            <a:r>
              <a:rPr kumimoji="1" lang="en-US" altLang="zh-CN">
                <a:effectLst>
                  <a:outerShdw blurRad="38100" dist="38100" dir="2700000" algn="tl">
                    <a:srgbClr val="000000"/>
                  </a:outerShdw>
                </a:effectLst>
              </a:rPr>
              <a:t>p2</a:t>
            </a:r>
            <a:r>
              <a:rPr lang="zh-CN" altLang="en-US" sz="2000">
                <a:effectLst>
                  <a:outerShdw blurRad="38100" dist="38100" dir="2700000" algn="tl">
                    <a:srgbClr val="000000"/>
                  </a:outerShdw>
                </a:effectLst>
              </a:rPr>
              <a:t>链头是</a:t>
            </a:r>
            <a:r>
              <a:rPr kumimoji="1" lang="zh-CN" altLang="en-US">
                <a:effectLst>
                  <a:outerShdw blurRad="38100" dist="38100" dir="2700000" algn="tl">
                    <a:srgbClr val="000000"/>
                  </a:outerShdw>
                </a:effectLst>
              </a:rPr>
              <a:t>合并后</a:t>
            </a:r>
            <a:r>
              <a:rPr lang="zh-CN" altLang="en-US" sz="2000">
                <a:effectLst>
                  <a:outerShdw blurRad="38100" dist="38100" dir="2700000" algn="tl">
                    <a:srgbClr val="000000"/>
                  </a:outerShdw>
                </a:effectLst>
              </a:rPr>
              <a:t>链头</a:t>
            </a:r>
          </a:p>
        </p:txBody>
      </p:sp>
    </p:spTree>
    <p:extLst>
      <p:ext uri="{BB962C8B-B14F-4D97-AF65-F5344CB8AC3E}">
        <p14:creationId xmlns:p14="http://schemas.microsoft.com/office/powerpoint/2010/main" val="411178762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01795"/>
                                        </p:tgtEl>
                                        <p:attrNameLst>
                                          <p:attrName>style.visibility</p:attrName>
                                        </p:attrNameLst>
                                      </p:cBhvr>
                                      <p:to>
                                        <p:strVal val="visible"/>
                                      </p:to>
                                    </p:set>
                                    <p:anim calcmode="lin" valueType="num">
                                      <p:cBhvr additive="base">
                                        <p:cTn id="7" dur="500" fill="hold"/>
                                        <p:tgtEl>
                                          <p:spTgt spid="801795"/>
                                        </p:tgtEl>
                                        <p:attrNameLst>
                                          <p:attrName>ppt_x</p:attrName>
                                        </p:attrNameLst>
                                      </p:cBhvr>
                                      <p:tavLst>
                                        <p:tav tm="0">
                                          <p:val>
                                            <p:strVal val="0-#ppt_w/2"/>
                                          </p:val>
                                        </p:tav>
                                        <p:tav tm="100000">
                                          <p:val>
                                            <p:strVal val="#ppt_x"/>
                                          </p:val>
                                        </p:tav>
                                      </p:tavLst>
                                    </p:anim>
                                    <p:anim calcmode="lin" valueType="num">
                                      <p:cBhvr additive="base">
                                        <p:cTn id="8" dur="500" fill="hold"/>
                                        <p:tgtEl>
                                          <p:spTgt spid="801795"/>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801797"/>
                                        </p:tgtEl>
                                        <p:attrNameLst>
                                          <p:attrName>style.visibility</p:attrName>
                                        </p:attrNameLst>
                                      </p:cBhvr>
                                      <p:to>
                                        <p:strVal val="visible"/>
                                      </p:to>
                                    </p:set>
                                    <p:anim calcmode="lin" valueType="num">
                                      <p:cBhvr additive="base">
                                        <p:cTn id="13" dur="500" fill="hold"/>
                                        <p:tgtEl>
                                          <p:spTgt spid="801797"/>
                                        </p:tgtEl>
                                        <p:attrNameLst>
                                          <p:attrName>ppt_x</p:attrName>
                                        </p:attrNameLst>
                                      </p:cBhvr>
                                      <p:tavLst>
                                        <p:tav tm="0">
                                          <p:val>
                                            <p:strVal val="0-#ppt_w/2"/>
                                          </p:val>
                                        </p:tav>
                                        <p:tav tm="100000">
                                          <p:val>
                                            <p:strVal val="#ppt_x"/>
                                          </p:val>
                                        </p:tav>
                                      </p:tavLst>
                                    </p:anim>
                                    <p:anim calcmode="lin" valueType="num">
                                      <p:cBhvr additive="base">
                                        <p:cTn id="14" dur="500" fill="hold"/>
                                        <p:tgtEl>
                                          <p:spTgt spid="801797"/>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801798"/>
                                        </p:tgtEl>
                                        <p:attrNameLst>
                                          <p:attrName>style.visibility</p:attrName>
                                        </p:attrNameLst>
                                      </p:cBhvr>
                                      <p:to>
                                        <p:strVal val="visible"/>
                                      </p:to>
                                    </p:set>
                                    <p:anim calcmode="lin" valueType="num">
                                      <p:cBhvr additive="base">
                                        <p:cTn id="19" dur="500" fill="hold"/>
                                        <p:tgtEl>
                                          <p:spTgt spid="801798"/>
                                        </p:tgtEl>
                                        <p:attrNameLst>
                                          <p:attrName>ppt_x</p:attrName>
                                        </p:attrNameLst>
                                      </p:cBhvr>
                                      <p:tavLst>
                                        <p:tav tm="0">
                                          <p:val>
                                            <p:strVal val="0-#ppt_w/2"/>
                                          </p:val>
                                        </p:tav>
                                        <p:tav tm="100000">
                                          <p:val>
                                            <p:strVal val="#ppt_x"/>
                                          </p:val>
                                        </p:tav>
                                      </p:tavLst>
                                    </p:anim>
                                    <p:anim calcmode="lin" valueType="num">
                                      <p:cBhvr additive="base">
                                        <p:cTn id="20" dur="500" fill="hold"/>
                                        <p:tgtEl>
                                          <p:spTgt spid="801798"/>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801799"/>
                                        </p:tgtEl>
                                        <p:attrNameLst>
                                          <p:attrName>style.visibility</p:attrName>
                                        </p:attrNameLst>
                                      </p:cBhvr>
                                      <p:to>
                                        <p:strVal val="visible"/>
                                      </p:to>
                                    </p:set>
                                    <p:anim calcmode="lin" valueType="num">
                                      <p:cBhvr additive="base">
                                        <p:cTn id="25" dur="500" fill="hold"/>
                                        <p:tgtEl>
                                          <p:spTgt spid="801799"/>
                                        </p:tgtEl>
                                        <p:attrNameLst>
                                          <p:attrName>ppt_x</p:attrName>
                                        </p:attrNameLst>
                                      </p:cBhvr>
                                      <p:tavLst>
                                        <p:tav tm="0">
                                          <p:val>
                                            <p:strVal val="0-#ppt_w/2"/>
                                          </p:val>
                                        </p:tav>
                                        <p:tav tm="100000">
                                          <p:val>
                                            <p:strVal val="#ppt_x"/>
                                          </p:val>
                                        </p:tav>
                                      </p:tavLst>
                                    </p:anim>
                                    <p:anim calcmode="lin" valueType="num">
                                      <p:cBhvr additive="base">
                                        <p:cTn id="26" dur="500" fill="hold"/>
                                        <p:tgtEl>
                                          <p:spTgt spid="80179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1795" grpId="0" animBg="1" autoUpdateAnimBg="0"/>
      <p:bldP spid="801797" grpId="0" animBg="1" autoUpdateAnimBg="0"/>
      <p:bldP spid="801798" grpId="0" animBg="1" autoUpdateAnimBg="0"/>
      <p:bldP spid="801799" grpId="0" animBg="1" autoUpdateAnimBg="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2818" name="Text Box 2"/>
          <p:cNvSpPr txBox="1">
            <a:spLocks noChangeArrowheads="1"/>
          </p:cNvSpPr>
          <p:nvPr/>
        </p:nvSpPr>
        <p:spPr bwMode="auto">
          <a:xfrm>
            <a:off x="1676400" y="304801"/>
            <a:ext cx="8686800" cy="161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000">
                <a:solidFill>
                  <a:schemeClr val="tx2"/>
                </a:solidFill>
              </a:rPr>
              <a:t>执行算法</a:t>
            </a:r>
            <a:r>
              <a:rPr lang="en-US" altLang="zh-CN" sz="2000">
                <a:solidFill>
                  <a:schemeClr val="tx2"/>
                </a:solidFill>
                <a:effectLst>
                  <a:outerShdw blurRad="38100" dist="38100" dir="2700000" algn="tl">
                    <a:srgbClr val="000000"/>
                  </a:outerShdw>
                </a:effectLst>
              </a:rPr>
              <a:t>MERG</a:t>
            </a:r>
            <a:r>
              <a:rPr kumimoji="1" lang="zh-CN" altLang="en-US" sz="2000">
                <a:solidFill>
                  <a:schemeClr val="tx2"/>
                </a:solidFill>
              </a:rPr>
              <a:t>示意图</a:t>
            </a:r>
          </a:p>
          <a:p>
            <a:pPr>
              <a:spcBef>
                <a:spcPct val="0"/>
              </a:spcBef>
              <a:buFontTx/>
              <a:buNone/>
            </a:pPr>
            <a:r>
              <a:rPr kumimoji="1" lang="zh-CN" altLang="en-US" sz="2000"/>
              <a:t>假定</a:t>
            </a:r>
            <a:r>
              <a:rPr kumimoji="1" lang="en-US" altLang="zh-CN" sz="2000"/>
              <a:t>P1</a:t>
            </a:r>
            <a:r>
              <a:rPr kumimoji="1" lang="zh-CN" altLang="en-US" sz="2000"/>
              <a:t>为四元式</a:t>
            </a:r>
            <a:r>
              <a:rPr kumimoji="1" lang="en-US" altLang="zh-CN" sz="2000"/>
              <a:t>10</a:t>
            </a:r>
            <a:r>
              <a:rPr kumimoji="1" lang="zh-CN" altLang="en-US" sz="2000"/>
              <a:t>，</a:t>
            </a:r>
            <a:r>
              <a:rPr kumimoji="1" lang="en-US" altLang="zh-CN" sz="2000"/>
              <a:t>20</a:t>
            </a:r>
            <a:r>
              <a:rPr kumimoji="1" lang="zh-CN" altLang="en-US" sz="2000"/>
              <a:t>，</a:t>
            </a:r>
            <a:r>
              <a:rPr kumimoji="1" lang="en-US" altLang="zh-CN" sz="2000"/>
              <a:t>30</a:t>
            </a:r>
            <a:r>
              <a:rPr kumimoji="1" lang="zh-CN" altLang="en-US" sz="2000"/>
              <a:t>一个链，其</a:t>
            </a:r>
            <a:r>
              <a:rPr lang="zh-CN" altLang="en-US" sz="2000">
                <a:effectLst>
                  <a:outerShdw blurRad="38100" dist="38100" dir="2700000" algn="tl">
                    <a:srgbClr val="000000"/>
                  </a:outerShdw>
                </a:effectLst>
              </a:rPr>
              <a:t>链头</a:t>
            </a:r>
            <a:r>
              <a:rPr lang="en-US" altLang="zh-CN" sz="2000">
                <a:effectLst>
                  <a:outerShdw blurRad="38100" dist="38100" dir="2700000" algn="tl">
                    <a:srgbClr val="000000"/>
                  </a:outerShdw>
                </a:effectLst>
              </a:rPr>
              <a:t>P1</a:t>
            </a:r>
            <a:r>
              <a:rPr lang="zh-CN" altLang="en-US" sz="2000">
                <a:effectLst>
                  <a:outerShdw blurRad="38100" dist="38100" dir="2700000" algn="tl">
                    <a:srgbClr val="000000"/>
                  </a:outerShdw>
                </a:effectLst>
              </a:rPr>
              <a:t>＝</a:t>
            </a:r>
            <a:r>
              <a:rPr lang="en-US" altLang="zh-CN" sz="2000">
                <a:effectLst>
                  <a:outerShdw blurRad="38100" dist="38100" dir="2700000" algn="tl">
                    <a:srgbClr val="000000"/>
                  </a:outerShdw>
                </a:effectLst>
              </a:rPr>
              <a:t>30</a:t>
            </a:r>
            <a:r>
              <a:rPr lang="zh-CN" altLang="en-US" sz="2000">
                <a:effectLst>
                  <a:outerShdw blurRad="38100" dist="38100" dir="2700000" algn="tl">
                    <a:srgbClr val="000000"/>
                  </a:outerShdw>
                </a:effectLst>
              </a:rPr>
              <a:t>，</a:t>
            </a:r>
            <a:r>
              <a:rPr lang="en-US" altLang="zh-CN" sz="2000">
                <a:effectLst>
                  <a:outerShdw blurRad="38100" dist="38100" dir="2700000" algn="tl">
                    <a:srgbClr val="000000"/>
                  </a:outerShdw>
                </a:effectLst>
              </a:rPr>
              <a:t>P2</a:t>
            </a:r>
            <a:r>
              <a:rPr kumimoji="1" lang="zh-CN" altLang="en-US" sz="2000"/>
              <a:t>为四元式</a:t>
            </a:r>
            <a:r>
              <a:rPr kumimoji="1" lang="en-US" altLang="zh-CN" sz="2000"/>
              <a:t>40</a:t>
            </a:r>
            <a:r>
              <a:rPr kumimoji="1" lang="zh-CN" altLang="en-US" sz="2000"/>
              <a:t>，</a:t>
            </a:r>
            <a:r>
              <a:rPr kumimoji="1" lang="en-US" altLang="zh-CN" sz="2000"/>
              <a:t>50</a:t>
            </a:r>
            <a:r>
              <a:rPr kumimoji="1" lang="zh-CN" altLang="en-US" sz="2000"/>
              <a:t>，</a:t>
            </a:r>
            <a:r>
              <a:rPr kumimoji="1" lang="en-US" altLang="zh-CN" sz="2000"/>
              <a:t>60</a:t>
            </a:r>
            <a:r>
              <a:rPr kumimoji="1" lang="zh-CN" altLang="en-US" sz="2000"/>
              <a:t>另一个链，其</a:t>
            </a:r>
            <a:r>
              <a:rPr lang="zh-CN" altLang="en-US" sz="2000">
                <a:effectLst>
                  <a:outerShdw blurRad="38100" dist="38100" dir="2700000" algn="tl">
                    <a:srgbClr val="000000"/>
                  </a:outerShdw>
                </a:effectLst>
              </a:rPr>
              <a:t>链头</a:t>
            </a:r>
            <a:r>
              <a:rPr lang="en-US" altLang="zh-CN" sz="2000">
                <a:effectLst>
                  <a:outerShdw blurRad="38100" dist="38100" dir="2700000" algn="tl">
                    <a:srgbClr val="000000"/>
                  </a:outerShdw>
                </a:effectLst>
              </a:rPr>
              <a:t>P2</a:t>
            </a:r>
            <a:r>
              <a:rPr lang="zh-CN" altLang="en-US" sz="2000">
                <a:effectLst>
                  <a:outerShdw blurRad="38100" dist="38100" dir="2700000" algn="tl">
                    <a:srgbClr val="000000"/>
                  </a:outerShdw>
                </a:effectLst>
              </a:rPr>
              <a:t>＝</a:t>
            </a:r>
            <a:r>
              <a:rPr lang="en-US" altLang="zh-CN" sz="2000">
                <a:effectLst>
                  <a:outerShdw blurRad="38100" dist="38100" dir="2700000" algn="tl">
                    <a:srgbClr val="000000"/>
                  </a:outerShdw>
                </a:effectLst>
              </a:rPr>
              <a:t>60</a:t>
            </a:r>
            <a:r>
              <a:rPr lang="zh-CN" altLang="en-US" sz="2000">
                <a:effectLst>
                  <a:outerShdw blurRad="38100" dist="38100" dir="2700000" algn="tl">
                    <a:srgbClr val="000000"/>
                  </a:outerShdw>
                </a:effectLst>
              </a:rPr>
              <a:t>，现在</a:t>
            </a:r>
            <a:r>
              <a:rPr kumimoji="1" lang="zh-CN" altLang="en-US" sz="2000">
                <a:solidFill>
                  <a:schemeClr val="tx2"/>
                </a:solidFill>
              </a:rPr>
              <a:t>执行算法</a:t>
            </a:r>
            <a:r>
              <a:rPr lang="en-US" altLang="zh-CN" sz="2000">
                <a:solidFill>
                  <a:schemeClr val="tx2"/>
                </a:solidFill>
                <a:effectLst>
                  <a:outerShdw blurRad="38100" dist="38100" dir="2700000" algn="tl">
                    <a:srgbClr val="000000"/>
                  </a:outerShdw>
                </a:effectLst>
              </a:rPr>
              <a:t>MERG</a:t>
            </a:r>
            <a:r>
              <a:rPr lang="zh-CN" altLang="en-US" sz="2000">
                <a:solidFill>
                  <a:schemeClr val="tx2"/>
                </a:solidFill>
                <a:effectLst>
                  <a:outerShdw blurRad="38100" dist="38100" dir="2700000" algn="tl">
                    <a:srgbClr val="000000"/>
                  </a:outerShdw>
                </a:effectLst>
              </a:rPr>
              <a:t>，将</a:t>
            </a:r>
            <a:r>
              <a:rPr lang="en-US" altLang="zh-CN" sz="2000">
                <a:solidFill>
                  <a:schemeClr val="tx2"/>
                </a:solidFill>
                <a:effectLst>
                  <a:outerShdw blurRad="38100" dist="38100" dir="2700000" algn="tl">
                    <a:srgbClr val="000000"/>
                  </a:outerShdw>
                </a:effectLst>
              </a:rPr>
              <a:t>P1</a:t>
            </a:r>
            <a:r>
              <a:rPr lang="zh-CN" altLang="en-US" sz="2000">
                <a:solidFill>
                  <a:schemeClr val="tx2"/>
                </a:solidFill>
                <a:effectLst>
                  <a:outerShdw blurRad="38100" dist="38100" dir="2700000" algn="tl">
                    <a:srgbClr val="000000"/>
                  </a:outerShdw>
                </a:effectLst>
              </a:rPr>
              <a:t>和</a:t>
            </a:r>
            <a:r>
              <a:rPr lang="en-US" altLang="zh-CN" sz="2000">
                <a:solidFill>
                  <a:schemeClr val="tx2"/>
                </a:solidFill>
                <a:effectLst>
                  <a:outerShdw blurRad="38100" dist="38100" dir="2700000" algn="tl">
                    <a:srgbClr val="000000"/>
                  </a:outerShdw>
                </a:effectLst>
              </a:rPr>
              <a:t>P2</a:t>
            </a:r>
            <a:r>
              <a:rPr lang="zh-CN" altLang="en-US" sz="2000">
                <a:solidFill>
                  <a:schemeClr val="tx2"/>
                </a:solidFill>
                <a:effectLst>
                  <a:outerShdw blurRad="38100" dist="38100" dir="2700000" algn="tl">
                    <a:srgbClr val="000000"/>
                  </a:outerShdw>
                </a:effectLst>
              </a:rPr>
              <a:t>两个</a:t>
            </a:r>
            <a:r>
              <a:rPr lang="zh-CN" altLang="en-US" sz="2000">
                <a:effectLst>
                  <a:outerShdw blurRad="38100" dist="38100" dir="2700000" algn="tl">
                    <a:srgbClr val="000000"/>
                  </a:outerShdw>
                </a:effectLst>
              </a:rPr>
              <a:t>链</a:t>
            </a:r>
            <a:r>
              <a:rPr kumimoji="1" lang="zh-CN" altLang="en-US" sz="2000">
                <a:solidFill>
                  <a:schemeClr val="tx2"/>
                </a:solidFill>
              </a:rPr>
              <a:t>进行</a:t>
            </a:r>
            <a:r>
              <a:rPr lang="zh-CN" altLang="en-US" sz="2000">
                <a:effectLst>
                  <a:outerShdw blurRad="38100" dist="38100" dir="2700000" algn="tl">
                    <a:srgbClr val="000000"/>
                  </a:outerShdw>
                </a:effectLst>
              </a:rPr>
              <a:t>合并，使得合并后的链头就是</a:t>
            </a:r>
            <a:r>
              <a:rPr lang="en-US" altLang="zh-CN" sz="2000">
                <a:effectLst>
                  <a:outerShdw blurRad="38100" dist="38100" dir="2700000" algn="tl">
                    <a:srgbClr val="000000"/>
                  </a:outerShdw>
                </a:effectLst>
              </a:rPr>
              <a:t>60</a:t>
            </a:r>
            <a:r>
              <a:rPr lang="zh-CN" altLang="en-US" sz="2000">
                <a:effectLst>
                  <a:outerShdw blurRad="38100" dist="38100" dir="2700000" algn="tl">
                    <a:srgbClr val="000000"/>
                  </a:outerShdw>
                </a:effectLst>
              </a:rPr>
              <a:t>，即</a:t>
            </a:r>
            <a:r>
              <a:rPr lang="en-US" altLang="zh-CN" sz="2000">
                <a:effectLst>
                  <a:outerShdw blurRad="38100" dist="38100" dir="2700000" algn="tl">
                    <a:srgbClr val="000000"/>
                  </a:outerShdw>
                </a:effectLst>
              </a:rPr>
              <a:t>P2</a:t>
            </a:r>
            <a:r>
              <a:rPr lang="zh-CN" altLang="en-US" sz="2000">
                <a:effectLst>
                  <a:outerShdw blurRad="38100" dist="38100" dir="2700000" algn="tl">
                    <a:srgbClr val="000000"/>
                  </a:outerShdw>
                </a:effectLst>
              </a:rPr>
              <a:t>的链头</a:t>
            </a:r>
          </a:p>
          <a:p>
            <a:pPr>
              <a:spcBef>
                <a:spcPct val="0"/>
              </a:spcBef>
              <a:buFontTx/>
              <a:buNone/>
            </a:pPr>
            <a:r>
              <a:rPr kumimoji="1" lang="zh-CN" altLang="en-US" sz="2000">
                <a:solidFill>
                  <a:srgbClr val="FF3399"/>
                </a:solidFill>
              </a:rPr>
              <a:t>算法</a:t>
            </a:r>
            <a:r>
              <a:rPr lang="en-US" altLang="zh-CN" sz="2000">
                <a:solidFill>
                  <a:srgbClr val="FF3399"/>
                </a:solidFill>
                <a:effectLst>
                  <a:outerShdw blurRad="38100" dist="38100" dir="2700000" algn="tl">
                    <a:srgbClr val="000000"/>
                  </a:outerShdw>
                </a:effectLst>
              </a:rPr>
              <a:t>MERG</a:t>
            </a:r>
            <a:r>
              <a:rPr kumimoji="1" lang="zh-CN" altLang="en-US" sz="2000">
                <a:solidFill>
                  <a:srgbClr val="FF3399"/>
                </a:solidFill>
              </a:rPr>
              <a:t>示意图</a:t>
            </a:r>
          </a:p>
        </p:txBody>
      </p:sp>
      <p:sp>
        <p:nvSpPr>
          <p:cNvPr id="802819" name="Rectangle 3"/>
          <p:cNvSpPr>
            <a:spLocks noChangeArrowheads="1"/>
          </p:cNvSpPr>
          <p:nvPr/>
        </p:nvSpPr>
        <p:spPr bwMode="auto">
          <a:xfrm>
            <a:off x="3719514" y="2565400"/>
            <a:ext cx="1081087"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
        <p:nvSpPr>
          <p:cNvPr id="802820" name="Rectangle 4"/>
          <p:cNvSpPr>
            <a:spLocks noChangeArrowheads="1"/>
          </p:cNvSpPr>
          <p:nvPr/>
        </p:nvSpPr>
        <p:spPr bwMode="auto">
          <a:xfrm>
            <a:off x="3719514" y="3125789"/>
            <a:ext cx="1081087" cy="376237"/>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10</a:t>
            </a:r>
          </a:p>
        </p:txBody>
      </p:sp>
      <p:sp>
        <p:nvSpPr>
          <p:cNvPr id="802821" name="Rectangle 5"/>
          <p:cNvSpPr>
            <a:spLocks noChangeArrowheads="1"/>
          </p:cNvSpPr>
          <p:nvPr/>
        </p:nvSpPr>
        <p:spPr bwMode="auto">
          <a:xfrm>
            <a:off x="3719514" y="3702050"/>
            <a:ext cx="1081087"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20</a:t>
            </a:r>
          </a:p>
        </p:txBody>
      </p:sp>
      <p:sp>
        <p:nvSpPr>
          <p:cNvPr id="802822" name="Rectangle 6"/>
          <p:cNvSpPr>
            <a:spLocks noChangeArrowheads="1"/>
          </p:cNvSpPr>
          <p:nvPr/>
        </p:nvSpPr>
        <p:spPr bwMode="auto">
          <a:xfrm>
            <a:off x="3216275" y="2565401"/>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10</a:t>
            </a:r>
          </a:p>
        </p:txBody>
      </p:sp>
      <p:sp>
        <p:nvSpPr>
          <p:cNvPr id="802823" name="Rectangle 7"/>
          <p:cNvSpPr>
            <a:spLocks noChangeArrowheads="1"/>
          </p:cNvSpPr>
          <p:nvPr/>
        </p:nvSpPr>
        <p:spPr bwMode="auto">
          <a:xfrm>
            <a:off x="3216275" y="3141663"/>
            <a:ext cx="438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20</a:t>
            </a:r>
          </a:p>
        </p:txBody>
      </p:sp>
      <p:sp>
        <p:nvSpPr>
          <p:cNvPr id="802824" name="Rectangle 8"/>
          <p:cNvSpPr>
            <a:spLocks noChangeArrowheads="1"/>
          </p:cNvSpPr>
          <p:nvPr/>
        </p:nvSpPr>
        <p:spPr bwMode="auto">
          <a:xfrm>
            <a:off x="3216275" y="3717926"/>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30</a:t>
            </a:r>
          </a:p>
        </p:txBody>
      </p:sp>
      <p:sp>
        <p:nvSpPr>
          <p:cNvPr id="802825" name="Rectangle 9"/>
          <p:cNvSpPr>
            <a:spLocks noChangeArrowheads="1"/>
          </p:cNvSpPr>
          <p:nvPr/>
        </p:nvSpPr>
        <p:spPr bwMode="auto">
          <a:xfrm>
            <a:off x="3287714" y="2060576"/>
            <a:ext cx="86518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P</a:t>
            </a:r>
            <a:r>
              <a:rPr lang="en-US" altLang="zh-CN" baseline="-25000">
                <a:effectLst>
                  <a:outerShdw blurRad="38100" dist="38100" dir="2700000" algn="tl">
                    <a:srgbClr val="000000"/>
                  </a:outerShdw>
                </a:effectLst>
                <a:latin typeface="Arial" panose="020B0604020202020204" pitchFamily="34" charset="0"/>
              </a:rPr>
              <a:t>1</a:t>
            </a:r>
            <a:r>
              <a:rPr lang="en-US" altLang="zh-CN">
                <a:effectLst>
                  <a:outerShdw blurRad="38100" dist="38100" dir="2700000" algn="tl">
                    <a:srgbClr val="000000"/>
                  </a:outerShdw>
                </a:effectLst>
                <a:latin typeface="Arial" panose="020B0604020202020204" pitchFamily="34" charset="0"/>
              </a:rPr>
              <a:t> : 30</a:t>
            </a:r>
          </a:p>
        </p:txBody>
      </p:sp>
      <p:sp>
        <p:nvSpPr>
          <p:cNvPr id="802826" name="Rectangle 10"/>
          <p:cNvSpPr>
            <a:spLocks noChangeArrowheads="1"/>
          </p:cNvSpPr>
          <p:nvPr/>
        </p:nvSpPr>
        <p:spPr bwMode="auto">
          <a:xfrm>
            <a:off x="3719514" y="4862514"/>
            <a:ext cx="1081087" cy="376237"/>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
        <p:nvSpPr>
          <p:cNvPr id="802827" name="Rectangle 11"/>
          <p:cNvSpPr>
            <a:spLocks noChangeArrowheads="1"/>
          </p:cNvSpPr>
          <p:nvPr/>
        </p:nvSpPr>
        <p:spPr bwMode="auto">
          <a:xfrm>
            <a:off x="3719514" y="5422900"/>
            <a:ext cx="1081087"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10</a:t>
            </a:r>
          </a:p>
        </p:txBody>
      </p:sp>
      <p:sp>
        <p:nvSpPr>
          <p:cNvPr id="802828" name="Rectangle 12"/>
          <p:cNvSpPr>
            <a:spLocks noChangeArrowheads="1"/>
          </p:cNvSpPr>
          <p:nvPr/>
        </p:nvSpPr>
        <p:spPr bwMode="auto">
          <a:xfrm>
            <a:off x="3719514" y="5999164"/>
            <a:ext cx="1081087" cy="376237"/>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20</a:t>
            </a:r>
          </a:p>
        </p:txBody>
      </p:sp>
      <p:sp>
        <p:nvSpPr>
          <p:cNvPr id="802829" name="Rectangle 13"/>
          <p:cNvSpPr>
            <a:spLocks noChangeArrowheads="1"/>
          </p:cNvSpPr>
          <p:nvPr/>
        </p:nvSpPr>
        <p:spPr bwMode="auto">
          <a:xfrm>
            <a:off x="3216275" y="4862513"/>
            <a:ext cx="438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10</a:t>
            </a:r>
          </a:p>
        </p:txBody>
      </p:sp>
      <p:sp>
        <p:nvSpPr>
          <p:cNvPr id="802830" name="Rectangle 14"/>
          <p:cNvSpPr>
            <a:spLocks noChangeArrowheads="1"/>
          </p:cNvSpPr>
          <p:nvPr/>
        </p:nvSpPr>
        <p:spPr bwMode="auto">
          <a:xfrm>
            <a:off x="3216275" y="5438776"/>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20</a:t>
            </a:r>
          </a:p>
        </p:txBody>
      </p:sp>
      <p:sp>
        <p:nvSpPr>
          <p:cNvPr id="802831" name="Rectangle 15"/>
          <p:cNvSpPr>
            <a:spLocks noChangeArrowheads="1"/>
          </p:cNvSpPr>
          <p:nvPr/>
        </p:nvSpPr>
        <p:spPr bwMode="auto">
          <a:xfrm>
            <a:off x="3216275" y="6015038"/>
            <a:ext cx="438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30</a:t>
            </a:r>
          </a:p>
        </p:txBody>
      </p:sp>
      <p:sp>
        <p:nvSpPr>
          <p:cNvPr id="802832" name="Rectangle 16"/>
          <p:cNvSpPr>
            <a:spLocks noChangeArrowheads="1"/>
          </p:cNvSpPr>
          <p:nvPr/>
        </p:nvSpPr>
        <p:spPr bwMode="auto">
          <a:xfrm>
            <a:off x="3287714" y="4357688"/>
            <a:ext cx="420687"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P</a:t>
            </a:r>
            <a:r>
              <a:rPr lang="en-US" altLang="zh-CN" baseline="-25000">
                <a:effectLst>
                  <a:outerShdw blurRad="38100" dist="38100" dir="2700000" algn="tl">
                    <a:srgbClr val="000000"/>
                  </a:outerShdw>
                </a:effectLst>
                <a:latin typeface="Arial" panose="020B0604020202020204" pitchFamily="34" charset="0"/>
              </a:rPr>
              <a:t>1</a:t>
            </a:r>
            <a:endParaRPr lang="en-US" altLang="zh-CN">
              <a:effectLst>
                <a:outerShdw blurRad="38100" dist="38100" dir="2700000" algn="tl">
                  <a:srgbClr val="000000"/>
                </a:outerShdw>
              </a:effectLst>
              <a:latin typeface="Arial" panose="020B0604020202020204" pitchFamily="34" charset="0"/>
            </a:endParaRPr>
          </a:p>
        </p:txBody>
      </p:sp>
      <p:sp>
        <p:nvSpPr>
          <p:cNvPr id="802833" name="Rectangle 17"/>
          <p:cNvSpPr>
            <a:spLocks noChangeArrowheads="1"/>
          </p:cNvSpPr>
          <p:nvPr/>
        </p:nvSpPr>
        <p:spPr bwMode="auto">
          <a:xfrm>
            <a:off x="5880100" y="2565400"/>
            <a:ext cx="1081088"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
        <p:nvSpPr>
          <p:cNvPr id="802834" name="Rectangle 18"/>
          <p:cNvSpPr>
            <a:spLocks noChangeArrowheads="1"/>
          </p:cNvSpPr>
          <p:nvPr/>
        </p:nvSpPr>
        <p:spPr bwMode="auto">
          <a:xfrm>
            <a:off x="5880100" y="3125789"/>
            <a:ext cx="1081088" cy="376237"/>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40</a:t>
            </a:r>
          </a:p>
        </p:txBody>
      </p:sp>
      <p:sp>
        <p:nvSpPr>
          <p:cNvPr id="802835" name="Rectangle 19"/>
          <p:cNvSpPr>
            <a:spLocks noChangeArrowheads="1"/>
          </p:cNvSpPr>
          <p:nvPr/>
        </p:nvSpPr>
        <p:spPr bwMode="auto">
          <a:xfrm>
            <a:off x="5880100" y="3702050"/>
            <a:ext cx="1081088"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50</a:t>
            </a:r>
          </a:p>
        </p:txBody>
      </p:sp>
      <p:sp>
        <p:nvSpPr>
          <p:cNvPr id="802836" name="Rectangle 20"/>
          <p:cNvSpPr>
            <a:spLocks noChangeArrowheads="1"/>
          </p:cNvSpPr>
          <p:nvPr/>
        </p:nvSpPr>
        <p:spPr bwMode="auto">
          <a:xfrm>
            <a:off x="5376863" y="2565401"/>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40</a:t>
            </a:r>
          </a:p>
        </p:txBody>
      </p:sp>
      <p:sp>
        <p:nvSpPr>
          <p:cNvPr id="802837" name="Rectangle 21"/>
          <p:cNvSpPr>
            <a:spLocks noChangeArrowheads="1"/>
          </p:cNvSpPr>
          <p:nvPr/>
        </p:nvSpPr>
        <p:spPr bwMode="auto">
          <a:xfrm>
            <a:off x="5376863" y="3141663"/>
            <a:ext cx="438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50</a:t>
            </a:r>
          </a:p>
        </p:txBody>
      </p:sp>
      <p:sp>
        <p:nvSpPr>
          <p:cNvPr id="802838" name="Rectangle 22"/>
          <p:cNvSpPr>
            <a:spLocks noChangeArrowheads="1"/>
          </p:cNvSpPr>
          <p:nvPr/>
        </p:nvSpPr>
        <p:spPr bwMode="auto">
          <a:xfrm>
            <a:off x="5376863" y="3717926"/>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60</a:t>
            </a:r>
          </a:p>
        </p:txBody>
      </p:sp>
      <p:sp>
        <p:nvSpPr>
          <p:cNvPr id="802839" name="Rectangle 23"/>
          <p:cNvSpPr>
            <a:spLocks noChangeArrowheads="1"/>
          </p:cNvSpPr>
          <p:nvPr/>
        </p:nvSpPr>
        <p:spPr bwMode="auto">
          <a:xfrm>
            <a:off x="5448300" y="2060576"/>
            <a:ext cx="801688"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P</a:t>
            </a:r>
            <a:r>
              <a:rPr lang="en-US" altLang="zh-CN" baseline="-25000">
                <a:effectLst>
                  <a:outerShdw blurRad="38100" dist="38100" dir="2700000" algn="tl">
                    <a:srgbClr val="000000"/>
                  </a:outerShdw>
                </a:effectLst>
                <a:latin typeface="Arial" panose="020B0604020202020204" pitchFamily="34" charset="0"/>
              </a:rPr>
              <a:t>2</a:t>
            </a:r>
            <a:r>
              <a:rPr lang="en-US" altLang="zh-CN">
                <a:effectLst>
                  <a:outerShdw blurRad="38100" dist="38100" dir="2700000" algn="tl">
                    <a:srgbClr val="000000"/>
                  </a:outerShdw>
                </a:effectLst>
                <a:latin typeface="Arial" panose="020B0604020202020204" pitchFamily="34" charset="0"/>
              </a:rPr>
              <a:t> :60</a:t>
            </a:r>
          </a:p>
        </p:txBody>
      </p:sp>
      <p:sp>
        <p:nvSpPr>
          <p:cNvPr id="802840" name="Rectangle 24"/>
          <p:cNvSpPr>
            <a:spLocks noChangeArrowheads="1"/>
          </p:cNvSpPr>
          <p:nvPr/>
        </p:nvSpPr>
        <p:spPr bwMode="auto">
          <a:xfrm>
            <a:off x="5880100" y="4862514"/>
            <a:ext cx="1081088" cy="376237"/>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30</a:t>
            </a:r>
          </a:p>
        </p:txBody>
      </p:sp>
      <p:sp>
        <p:nvSpPr>
          <p:cNvPr id="802841" name="Rectangle 25"/>
          <p:cNvSpPr>
            <a:spLocks noChangeArrowheads="1"/>
          </p:cNvSpPr>
          <p:nvPr/>
        </p:nvSpPr>
        <p:spPr bwMode="auto">
          <a:xfrm>
            <a:off x="5880100" y="5422900"/>
            <a:ext cx="1081088"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40</a:t>
            </a:r>
          </a:p>
        </p:txBody>
      </p:sp>
      <p:sp>
        <p:nvSpPr>
          <p:cNvPr id="802842" name="Rectangle 26"/>
          <p:cNvSpPr>
            <a:spLocks noChangeArrowheads="1"/>
          </p:cNvSpPr>
          <p:nvPr/>
        </p:nvSpPr>
        <p:spPr bwMode="auto">
          <a:xfrm>
            <a:off x="5880100" y="5999164"/>
            <a:ext cx="1081088" cy="376237"/>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50</a:t>
            </a:r>
          </a:p>
        </p:txBody>
      </p:sp>
      <p:sp>
        <p:nvSpPr>
          <p:cNvPr id="802843" name="Rectangle 27"/>
          <p:cNvSpPr>
            <a:spLocks noChangeArrowheads="1"/>
          </p:cNvSpPr>
          <p:nvPr/>
        </p:nvSpPr>
        <p:spPr bwMode="auto">
          <a:xfrm>
            <a:off x="5376863" y="4862513"/>
            <a:ext cx="438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40</a:t>
            </a:r>
          </a:p>
        </p:txBody>
      </p:sp>
      <p:sp>
        <p:nvSpPr>
          <p:cNvPr id="802844" name="Rectangle 28"/>
          <p:cNvSpPr>
            <a:spLocks noChangeArrowheads="1"/>
          </p:cNvSpPr>
          <p:nvPr/>
        </p:nvSpPr>
        <p:spPr bwMode="auto">
          <a:xfrm>
            <a:off x="5376863" y="5438776"/>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50</a:t>
            </a:r>
          </a:p>
        </p:txBody>
      </p:sp>
      <p:sp>
        <p:nvSpPr>
          <p:cNvPr id="802845" name="Rectangle 29"/>
          <p:cNvSpPr>
            <a:spLocks noChangeArrowheads="1"/>
          </p:cNvSpPr>
          <p:nvPr/>
        </p:nvSpPr>
        <p:spPr bwMode="auto">
          <a:xfrm>
            <a:off x="5376863" y="6015038"/>
            <a:ext cx="438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60</a:t>
            </a:r>
          </a:p>
        </p:txBody>
      </p:sp>
      <p:sp>
        <p:nvSpPr>
          <p:cNvPr id="802846" name="Rectangle 30"/>
          <p:cNvSpPr>
            <a:spLocks noChangeArrowheads="1"/>
          </p:cNvSpPr>
          <p:nvPr/>
        </p:nvSpPr>
        <p:spPr bwMode="auto">
          <a:xfrm>
            <a:off x="5448300" y="4357688"/>
            <a:ext cx="420688"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P</a:t>
            </a:r>
            <a:r>
              <a:rPr lang="en-US" altLang="zh-CN" baseline="-25000">
                <a:effectLst>
                  <a:outerShdw blurRad="38100" dist="38100" dir="2700000" algn="tl">
                    <a:srgbClr val="000000"/>
                  </a:outerShdw>
                </a:effectLst>
                <a:latin typeface="Arial" panose="020B0604020202020204" pitchFamily="34" charset="0"/>
              </a:rPr>
              <a:t>2</a:t>
            </a:r>
            <a:endParaRPr lang="en-US" altLang="zh-CN">
              <a:effectLst>
                <a:outerShdw blurRad="38100" dist="38100" dir="2700000" algn="tl">
                  <a:srgbClr val="000000"/>
                </a:outerShdw>
              </a:effectLst>
              <a:latin typeface="Arial" panose="020B0604020202020204" pitchFamily="34" charset="0"/>
            </a:endParaRPr>
          </a:p>
        </p:txBody>
      </p:sp>
      <p:sp>
        <p:nvSpPr>
          <p:cNvPr id="802847" name="Rectangle 31"/>
          <p:cNvSpPr>
            <a:spLocks noChangeArrowheads="1"/>
          </p:cNvSpPr>
          <p:nvPr/>
        </p:nvSpPr>
        <p:spPr bwMode="auto">
          <a:xfrm>
            <a:off x="7896225" y="2565400"/>
            <a:ext cx="1081088"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60</a:t>
            </a:r>
          </a:p>
        </p:txBody>
      </p:sp>
      <p:sp>
        <p:nvSpPr>
          <p:cNvPr id="802848" name="Rectangle 32"/>
          <p:cNvSpPr>
            <a:spLocks noChangeArrowheads="1"/>
          </p:cNvSpPr>
          <p:nvPr/>
        </p:nvSpPr>
        <p:spPr bwMode="auto">
          <a:xfrm>
            <a:off x="7896225" y="3125789"/>
            <a:ext cx="1081088" cy="376237"/>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50</a:t>
            </a:r>
          </a:p>
        </p:txBody>
      </p:sp>
      <p:sp>
        <p:nvSpPr>
          <p:cNvPr id="802849" name="Rectangle 33"/>
          <p:cNvSpPr>
            <a:spLocks noChangeArrowheads="1"/>
          </p:cNvSpPr>
          <p:nvPr/>
        </p:nvSpPr>
        <p:spPr bwMode="auto">
          <a:xfrm>
            <a:off x="7896225" y="3702050"/>
            <a:ext cx="1081088" cy="376238"/>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40</a:t>
            </a:r>
          </a:p>
        </p:txBody>
      </p:sp>
      <p:sp>
        <p:nvSpPr>
          <p:cNvPr id="802850" name="Rectangle 34"/>
          <p:cNvSpPr>
            <a:spLocks noChangeArrowheads="1"/>
          </p:cNvSpPr>
          <p:nvPr/>
        </p:nvSpPr>
        <p:spPr bwMode="auto">
          <a:xfrm>
            <a:off x="7392988" y="2551113"/>
            <a:ext cx="4127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en-US">
                <a:effectLst>
                  <a:outerShdw blurRad="38100" dist="38100" dir="2700000" algn="tl">
                    <a:srgbClr val="000000"/>
                  </a:outerShdw>
                </a:effectLst>
                <a:latin typeface="Arial" panose="020B0604020202020204" pitchFamily="34" charset="0"/>
              </a:rPr>
              <a:t>①</a:t>
            </a:r>
            <a:endParaRPr lang="en-US" altLang="zh-CN">
              <a:effectLst>
                <a:outerShdw blurRad="38100" dist="38100" dir="2700000" algn="tl">
                  <a:srgbClr val="000000"/>
                </a:outerShdw>
              </a:effectLst>
              <a:latin typeface="Arial" panose="020B0604020202020204" pitchFamily="34" charset="0"/>
            </a:endParaRPr>
          </a:p>
        </p:txBody>
      </p:sp>
      <p:sp>
        <p:nvSpPr>
          <p:cNvPr id="802851" name="Rectangle 35"/>
          <p:cNvSpPr>
            <a:spLocks noChangeArrowheads="1"/>
          </p:cNvSpPr>
          <p:nvPr/>
        </p:nvSpPr>
        <p:spPr bwMode="auto">
          <a:xfrm>
            <a:off x="7392988" y="3127376"/>
            <a:ext cx="4127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en-US">
                <a:effectLst>
                  <a:outerShdw blurRad="38100" dist="38100" dir="2700000" algn="tl">
                    <a:srgbClr val="000000"/>
                  </a:outerShdw>
                </a:effectLst>
                <a:latin typeface="Arial" panose="020B0604020202020204" pitchFamily="34" charset="0"/>
              </a:rPr>
              <a:t>②</a:t>
            </a:r>
            <a:endParaRPr lang="en-US" altLang="zh-CN">
              <a:effectLst>
                <a:outerShdw blurRad="38100" dist="38100" dir="2700000" algn="tl">
                  <a:srgbClr val="000000"/>
                </a:outerShdw>
              </a:effectLst>
              <a:latin typeface="Arial" panose="020B0604020202020204" pitchFamily="34" charset="0"/>
            </a:endParaRPr>
          </a:p>
        </p:txBody>
      </p:sp>
      <p:sp>
        <p:nvSpPr>
          <p:cNvPr id="802852" name="Rectangle 36"/>
          <p:cNvSpPr>
            <a:spLocks noChangeArrowheads="1"/>
          </p:cNvSpPr>
          <p:nvPr/>
        </p:nvSpPr>
        <p:spPr bwMode="auto">
          <a:xfrm>
            <a:off x="7464425" y="2060576"/>
            <a:ext cx="3365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lang="en-US" altLang="zh-CN">
                <a:effectLst>
                  <a:outerShdw blurRad="38100" dist="38100" dir="2700000" algn="tl">
                    <a:srgbClr val="000000"/>
                  </a:outerShdw>
                </a:effectLst>
                <a:latin typeface="Arial" panose="020B0604020202020204" pitchFamily="34" charset="0"/>
              </a:rPr>
              <a:t>P</a:t>
            </a:r>
          </a:p>
        </p:txBody>
      </p:sp>
      <p:sp>
        <p:nvSpPr>
          <p:cNvPr id="802853" name="Rectangle 37"/>
          <p:cNvSpPr>
            <a:spLocks noChangeArrowheads="1"/>
          </p:cNvSpPr>
          <p:nvPr/>
        </p:nvSpPr>
        <p:spPr bwMode="auto">
          <a:xfrm>
            <a:off x="7896225" y="4852989"/>
            <a:ext cx="1081088" cy="376237"/>
          </a:xfrm>
          <a:prstGeom prst="rect">
            <a:avLst/>
          </a:prstGeom>
          <a:solidFill>
            <a:srgbClr val="0066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r">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
        <p:nvSpPr>
          <p:cNvPr id="802854" name="Freeform 38"/>
          <p:cNvSpPr>
            <a:spLocks/>
          </p:cNvSpPr>
          <p:nvPr/>
        </p:nvSpPr>
        <p:spPr bwMode="auto">
          <a:xfrm>
            <a:off x="4800601" y="2636838"/>
            <a:ext cx="144463"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55" name="Freeform 39"/>
          <p:cNvSpPr>
            <a:spLocks/>
          </p:cNvSpPr>
          <p:nvPr/>
        </p:nvSpPr>
        <p:spPr bwMode="auto">
          <a:xfrm>
            <a:off x="4800601" y="3357563"/>
            <a:ext cx="144463"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56" name="Freeform 40"/>
          <p:cNvSpPr>
            <a:spLocks/>
          </p:cNvSpPr>
          <p:nvPr/>
        </p:nvSpPr>
        <p:spPr bwMode="auto">
          <a:xfrm>
            <a:off x="4800601" y="4941888"/>
            <a:ext cx="144463"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57" name="Freeform 41"/>
          <p:cNvSpPr>
            <a:spLocks/>
          </p:cNvSpPr>
          <p:nvPr/>
        </p:nvSpPr>
        <p:spPr bwMode="auto">
          <a:xfrm>
            <a:off x="4800601" y="5662613"/>
            <a:ext cx="144463"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58" name="Freeform 42"/>
          <p:cNvSpPr>
            <a:spLocks/>
          </p:cNvSpPr>
          <p:nvPr/>
        </p:nvSpPr>
        <p:spPr bwMode="auto">
          <a:xfrm>
            <a:off x="6959601" y="4941888"/>
            <a:ext cx="144463"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59" name="Freeform 43"/>
          <p:cNvSpPr>
            <a:spLocks/>
          </p:cNvSpPr>
          <p:nvPr/>
        </p:nvSpPr>
        <p:spPr bwMode="auto">
          <a:xfrm>
            <a:off x="6959601" y="5662613"/>
            <a:ext cx="144463"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60" name="Freeform 44"/>
          <p:cNvSpPr>
            <a:spLocks/>
          </p:cNvSpPr>
          <p:nvPr/>
        </p:nvSpPr>
        <p:spPr bwMode="auto">
          <a:xfrm>
            <a:off x="6961188" y="2636838"/>
            <a:ext cx="144462"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61" name="Freeform 45"/>
          <p:cNvSpPr>
            <a:spLocks/>
          </p:cNvSpPr>
          <p:nvPr/>
        </p:nvSpPr>
        <p:spPr bwMode="auto">
          <a:xfrm>
            <a:off x="6961188" y="3357563"/>
            <a:ext cx="144462" cy="369332"/>
          </a:xfrm>
          <a:custGeom>
            <a:avLst/>
            <a:gdLst>
              <a:gd name="T0" fmla="*/ 0 w 91"/>
              <a:gd name="T1" fmla="*/ 363 h 363"/>
              <a:gd name="T2" fmla="*/ 91 w 91"/>
              <a:gd name="T3" fmla="*/ 182 h 363"/>
              <a:gd name="T4" fmla="*/ 0 w 91"/>
              <a:gd name="T5" fmla="*/ 0 h 363"/>
            </a:gdLst>
            <a:ahLst/>
            <a:cxnLst>
              <a:cxn ang="0">
                <a:pos x="T0" y="T1"/>
              </a:cxn>
              <a:cxn ang="0">
                <a:pos x="T2" y="T3"/>
              </a:cxn>
              <a:cxn ang="0">
                <a:pos x="T4" y="T5"/>
              </a:cxn>
            </a:cxnLst>
            <a:rect l="0" t="0" r="r" b="b"/>
            <a:pathLst>
              <a:path w="91" h="363">
                <a:moveTo>
                  <a:pt x="0" y="363"/>
                </a:moveTo>
                <a:cubicBezTo>
                  <a:pt x="45" y="302"/>
                  <a:pt x="91" y="242"/>
                  <a:pt x="91" y="182"/>
                </a:cubicBezTo>
                <a:cubicBezTo>
                  <a:pt x="91" y="122"/>
                  <a:pt x="45" y="61"/>
                  <a:pt x="0"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62" name="Freeform 46"/>
          <p:cNvSpPr>
            <a:spLocks/>
          </p:cNvSpPr>
          <p:nvPr/>
        </p:nvSpPr>
        <p:spPr bwMode="auto">
          <a:xfrm>
            <a:off x="4800600" y="5157788"/>
            <a:ext cx="1079500" cy="369332"/>
          </a:xfrm>
          <a:custGeom>
            <a:avLst/>
            <a:gdLst>
              <a:gd name="T0" fmla="*/ 726 w 726"/>
              <a:gd name="T1" fmla="*/ 0 h 740"/>
              <a:gd name="T2" fmla="*/ 408 w 726"/>
              <a:gd name="T3" fmla="*/ 181 h 740"/>
              <a:gd name="T4" fmla="*/ 227 w 726"/>
              <a:gd name="T5" fmla="*/ 635 h 740"/>
              <a:gd name="T6" fmla="*/ 91 w 726"/>
              <a:gd name="T7" fmla="*/ 725 h 740"/>
              <a:gd name="T8" fmla="*/ 0 w 726"/>
              <a:gd name="T9" fmla="*/ 725 h 740"/>
            </a:gdLst>
            <a:ahLst/>
            <a:cxnLst>
              <a:cxn ang="0">
                <a:pos x="T0" y="T1"/>
              </a:cxn>
              <a:cxn ang="0">
                <a:pos x="T2" y="T3"/>
              </a:cxn>
              <a:cxn ang="0">
                <a:pos x="T4" y="T5"/>
              </a:cxn>
              <a:cxn ang="0">
                <a:pos x="T6" y="T7"/>
              </a:cxn>
              <a:cxn ang="0">
                <a:pos x="T8" y="T9"/>
              </a:cxn>
            </a:cxnLst>
            <a:rect l="0" t="0" r="r" b="b"/>
            <a:pathLst>
              <a:path w="726" h="740">
                <a:moveTo>
                  <a:pt x="726" y="0"/>
                </a:moveTo>
                <a:cubicBezTo>
                  <a:pt x="608" y="37"/>
                  <a:pt x="491" y="75"/>
                  <a:pt x="408" y="181"/>
                </a:cubicBezTo>
                <a:cubicBezTo>
                  <a:pt x="325" y="287"/>
                  <a:pt x="280" y="544"/>
                  <a:pt x="227" y="635"/>
                </a:cubicBezTo>
                <a:cubicBezTo>
                  <a:pt x="174" y="726"/>
                  <a:pt x="129" y="710"/>
                  <a:pt x="91" y="725"/>
                </a:cubicBezTo>
                <a:cubicBezTo>
                  <a:pt x="53" y="740"/>
                  <a:pt x="26" y="732"/>
                  <a:pt x="0" y="725"/>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63" name="Freeform 47"/>
          <p:cNvSpPr>
            <a:spLocks/>
          </p:cNvSpPr>
          <p:nvPr/>
        </p:nvSpPr>
        <p:spPr bwMode="auto">
          <a:xfrm>
            <a:off x="5591176" y="2924175"/>
            <a:ext cx="3241675" cy="369332"/>
          </a:xfrm>
          <a:custGeom>
            <a:avLst/>
            <a:gdLst>
              <a:gd name="T0" fmla="*/ 0 w 2042"/>
              <a:gd name="T1" fmla="*/ 545 h 545"/>
              <a:gd name="T2" fmla="*/ 137 w 2042"/>
              <a:gd name="T3" fmla="*/ 454 h 545"/>
              <a:gd name="T4" fmla="*/ 726 w 2042"/>
              <a:gd name="T5" fmla="*/ 454 h 545"/>
              <a:gd name="T6" fmla="*/ 1044 w 2042"/>
              <a:gd name="T7" fmla="*/ 409 h 545"/>
              <a:gd name="T8" fmla="*/ 1180 w 2042"/>
              <a:gd name="T9" fmla="*/ 91 h 545"/>
              <a:gd name="T10" fmla="*/ 1906 w 2042"/>
              <a:gd name="T11" fmla="*/ 91 h 545"/>
              <a:gd name="T12" fmla="*/ 1996 w 2042"/>
              <a:gd name="T13" fmla="*/ 0 h 545"/>
            </a:gdLst>
            <a:ahLst/>
            <a:cxnLst>
              <a:cxn ang="0">
                <a:pos x="T0" y="T1"/>
              </a:cxn>
              <a:cxn ang="0">
                <a:pos x="T2" y="T3"/>
              </a:cxn>
              <a:cxn ang="0">
                <a:pos x="T4" y="T5"/>
              </a:cxn>
              <a:cxn ang="0">
                <a:pos x="T6" y="T7"/>
              </a:cxn>
              <a:cxn ang="0">
                <a:pos x="T8" y="T9"/>
              </a:cxn>
              <a:cxn ang="0">
                <a:pos x="T10" y="T11"/>
              </a:cxn>
              <a:cxn ang="0">
                <a:pos x="T12" y="T13"/>
              </a:cxn>
            </a:cxnLst>
            <a:rect l="0" t="0" r="r" b="b"/>
            <a:pathLst>
              <a:path w="2042" h="545">
                <a:moveTo>
                  <a:pt x="0" y="545"/>
                </a:moveTo>
                <a:cubicBezTo>
                  <a:pt x="8" y="507"/>
                  <a:pt x="16" y="469"/>
                  <a:pt x="137" y="454"/>
                </a:cubicBezTo>
                <a:cubicBezTo>
                  <a:pt x="258" y="439"/>
                  <a:pt x="575" y="461"/>
                  <a:pt x="726" y="454"/>
                </a:cubicBezTo>
                <a:cubicBezTo>
                  <a:pt x="877" y="447"/>
                  <a:pt x="968" y="469"/>
                  <a:pt x="1044" y="409"/>
                </a:cubicBezTo>
                <a:cubicBezTo>
                  <a:pt x="1120" y="349"/>
                  <a:pt x="1036" y="144"/>
                  <a:pt x="1180" y="91"/>
                </a:cubicBezTo>
                <a:cubicBezTo>
                  <a:pt x="1324" y="38"/>
                  <a:pt x="1770" y="106"/>
                  <a:pt x="1906" y="91"/>
                </a:cubicBezTo>
                <a:cubicBezTo>
                  <a:pt x="2042" y="76"/>
                  <a:pt x="2019" y="38"/>
                  <a:pt x="1996"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64" name="Freeform 48"/>
          <p:cNvSpPr>
            <a:spLocks/>
          </p:cNvSpPr>
          <p:nvPr/>
        </p:nvSpPr>
        <p:spPr bwMode="auto">
          <a:xfrm>
            <a:off x="6959600" y="3500438"/>
            <a:ext cx="1849438" cy="369332"/>
          </a:xfrm>
          <a:custGeom>
            <a:avLst/>
            <a:gdLst>
              <a:gd name="T0" fmla="*/ 0 w 1165"/>
              <a:gd name="T1" fmla="*/ 318 h 318"/>
              <a:gd name="T2" fmla="*/ 409 w 1165"/>
              <a:gd name="T3" fmla="*/ 91 h 318"/>
              <a:gd name="T4" fmla="*/ 1044 w 1165"/>
              <a:gd name="T5" fmla="*/ 46 h 318"/>
              <a:gd name="T6" fmla="*/ 1134 w 1165"/>
              <a:gd name="T7" fmla="*/ 0 h 318"/>
            </a:gdLst>
            <a:ahLst/>
            <a:cxnLst>
              <a:cxn ang="0">
                <a:pos x="T0" y="T1"/>
              </a:cxn>
              <a:cxn ang="0">
                <a:pos x="T2" y="T3"/>
              </a:cxn>
              <a:cxn ang="0">
                <a:pos x="T4" y="T5"/>
              </a:cxn>
              <a:cxn ang="0">
                <a:pos x="T6" y="T7"/>
              </a:cxn>
            </a:cxnLst>
            <a:rect l="0" t="0" r="r" b="b"/>
            <a:pathLst>
              <a:path w="1165" h="318">
                <a:moveTo>
                  <a:pt x="0" y="318"/>
                </a:moveTo>
                <a:cubicBezTo>
                  <a:pt x="117" y="227"/>
                  <a:pt x="235" y="136"/>
                  <a:pt x="409" y="91"/>
                </a:cubicBezTo>
                <a:cubicBezTo>
                  <a:pt x="583" y="46"/>
                  <a:pt x="923" y="61"/>
                  <a:pt x="1044" y="46"/>
                </a:cubicBezTo>
                <a:cubicBezTo>
                  <a:pt x="1165" y="31"/>
                  <a:pt x="1149" y="15"/>
                  <a:pt x="1134" y="0"/>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65" name="Freeform 49"/>
          <p:cNvSpPr>
            <a:spLocks/>
          </p:cNvSpPr>
          <p:nvPr/>
        </p:nvSpPr>
        <p:spPr bwMode="auto">
          <a:xfrm>
            <a:off x="6959600" y="2781300"/>
            <a:ext cx="1873250" cy="369332"/>
          </a:xfrm>
          <a:custGeom>
            <a:avLst/>
            <a:gdLst>
              <a:gd name="T0" fmla="*/ 0 w 1180"/>
              <a:gd name="T1" fmla="*/ 0 h 1315"/>
              <a:gd name="T2" fmla="*/ 227 w 1180"/>
              <a:gd name="T3" fmla="*/ 317 h 1315"/>
              <a:gd name="T4" fmla="*/ 590 w 1180"/>
              <a:gd name="T5" fmla="*/ 998 h 1315"/>
              <a:gd name="T6" fmla="*/ 998 w 1180"/>
              <a:gd name="T7" fmla="*/ 1134 h 1315"/>
              <a:gd name="T8" fmla="*/ 1180 w 1180"/>
              <a:gd name="T9" fmla="*/ 1315 h 1315"/>
            </a:gdLst>
            <a:ahLst/>
            <a:cxnLst>
              <a:cxn ang="0">
                <a:pos x="T0" y="T1"/>
              </a:cxn>
              <a:cxn ang="0">
                <a:pos x="T2" y="T3"/>
              </a:cxn>
              <a:cxn ang="0">
                <a:pos x="T4" y="T5"/>
              </a:cxn>
              <a:cxn ang="0">
                <a:pos x="T6" y="T7"/>
              </a:cxn>
              <a:cxn ang="0">
                <a:pos x="T8" y="T9"/>
              </a:cxn>
            </a:cxnLst>
            <a:rect l="0" t="0" r="r" b="b"/>
            <a:pathLst>
              <a:path w="1180" h="1315">
                <a:moveTo>
                  <a:pt x="0" y="0"/>
                </a:moveTo>
                <a:cubicBezTo>
                  <a:pt x="64" y="75"/>
                  <a:pt x="129" y="151"/>
                  <a:pt x="227" y="317"/>
                </a:cubicBezTo>
                <a:cubicBezTo>
                  <a:pt x="325" y="483"/>
                  <a:pt x="461" y="862"/>
                  <a:pt x="590" y="998"/>
                </a:cubicBezTo>
                <a:cubicBezTo>
                  <a:pt x="719" y="1134"/>
                  <a:pt x="900" y="1081"/>
                  <a:pt x="998" y="1134"/>
                </a:cubicBezTo>
                <a:cubicBezTo>
                  <a:pt x="1096" y="1187"/>
                  <a:pt x="1138" y="1251"/>
                  <a:pt x="1180" y="1315"/>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02866" name="Freeform 50"/>
          <p:cNvSpPr>
            <a:spLocks/>
          </p:cNvSpPr>
          <p:nvPr/>
        </p:nvSpPr>
        <p:spPr bwMode="auto">
          <a:xfrm>
            <a:off x="6959601" y="3284538"/>
            <a:ext cx="1979613" cy="369332"/>
          </a:xfrm>
          <a:custGeom>
            <a:avLst/>
            <a:gdLst>
              <a:gd name="T0" fmla="*/ 0 w 1247"/>
              <a:gd name="T1" fmla="*/ 0 h 831"/>
              <a:gd name="T2" fmla="*/ 318 w 1247"/>
              <a:gd name="T3" fmla="*/ 409 h 831"/>
              <a:gd name="T4" fmla="*/ 499 w 1247"/>
              <a:gd name="T5" fmla="*/ 771 h 831"/>
              <a:gd name="T6" fmla="*/ 1134 w 1247"/>
              <a:gd name="T7" fmla="*/ 771 h 831"/>
              <a:gd name="T8" fmla="*/ 1180 w 1247"/>
              <a:gd name="T9" fmla="*/ 545 h 831"/>
            </a:gdLst>
            <a:ahLst/>
            <a:cxnLst>
              <a:cxn ang="0">
                <a:pos x="T0" y="T1"/>
              </a:cxn>
              <a:cxn ang="0">
                <a:pos x="T2" y="T3"/>
              </a:cxn>
              <a:cxn ang="0">
                <a:pos x="T4" y="T5"/>
              </a:cxn>
              <a:cxn ang="0">
                <a:pos x="T6" y="T7"/>
              </a:cxn>
              <a:cxn ang="0">
                <a:pos x="T8" y="T9"/>
              </a:cxn>
            </a:cxnLst>
            <a:rect l="0" t="0" r="r" b="b"/>
            <a:pathLst>
              <a:path w="1247" h="831">
                <a:moveTo>
                  <a:pt x="0" y="0"/>
                </a:moveTo>
                <a:cubicBezTo>
                  <a:pt x="117" y="140"/>
                  <a:pt x="235" y="281"/>
                  <a:pt x="318" y="409"/>
                </a:cubicBezTo>
                <a:cubicBezTo>
                  <a:pt x="401" y="537"/>
                  <a:pt x="363" y="711"/>
                  <a:pt x="499" y="771"/>
                </a:cubicBezTo>
                <a:cubicBezTo>
                  <a:pt x="635" y="831"/>
                  <a:pt x="1021" y="809"/>
                  <a:pt x="1134" y="771"/>
                </a:cubicBezTo>
                <a:cubicBezTo>
                  <a:pt x="1247" y="733"/>
                  <a:pt x="1213" y="639"/>
                  <a:pt x="1180" y="545"/>
                </a:cubicBez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Tree>
    <p:extLst>
      <p:ext uri="{BB962C8B-B14F-4D97-AF65-F5344CB8AC3E}">
        <p14:creationId xmlns:p14="http://schemas.microsoft.com/office/powerpoint/2010/main" val="257748060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02818"/>
                                        </p:tgtEl>
                                        <p:attrNameLst>
                                          <p:attrName>style.visibility</p:attrName>
                                        </p:attrNameLst>
                                      </p:cBhvr>
                                      <p:to>
                                        <p:strVal val="visible"/>
                                      </p:to>
                                    </p:set>
                                    <p:anim calcmode="lin" valueType="num">
                                      <p:cBhvr additive="base">
                                        <p:cTn id="7" dur="500" fill="hold"/>
                                        <p:tgtEl>
                                          <p:spTgt spid="802818"/>
                                        </p:tgtEl>
                                        <p:attrNameLst>
                                          <p:attrName>ppt_x</p:attrName>
                                        </p:attrNameLst>
                                      </p:cBhvr>
                                      <p:tavLst>
                                        <p:tav tm="0">
                                          <p:val>
                                            <p:strVal val="0-#ppt_w/2"/>
                                          </p:val>
                                        </p:tav>
                                        <p:tav tm="100000">
                                          <p:val>
                                            <p:strVal val="#ppt_x"/>
                                          </p:val>
                                        </p:tav>
                                      </p:tavLst>
                                    </p:anim>
                                    <p:anim calcmode="lin" valueType="num">
                                      <p:cBhvr additive="base">
                                        <p:cTn id="8" dur="500" fill="hold"/>
                                        <p:tgtEl>
                                          <p:spTgt spid="8028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2818" grpId="0" autoUpdateAnimBg="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3842" name="Rectangle 2"/>
          <p:cNvSpPr>
            <a:spLocks noGrp="1" noChangeArrowheads="1"/>
          </p:cNvSpPr>
          <p:nvPr>
            <p:ph type="body" idx="1"/>
          </p:nvPr>
        </p:nvSpPr>
        <p:spPr>
          <a:xfrm>
            <a:off x="2133600" y="609600"/>
            <a:ext cx="8345488" cy="5638800"/>
          </a:xfrm>
        </p:spPr>
        <p:txBody>
          <a:bodyPr/>
          <a:lstStyle/>
          <a:p>
            <a:pPr>
              <a:buFont typeface="Wingdings" panose="05000000000000000000" pitchFamily="2" charset="2"/>
              <a:buNone/>
            </a:pPr>
            <a:r>
              <a:rPr lang="en-US" altLang="zh-CN" sz="1800" b="1" dirty="0">
                <a:solidFill>
                  <a:srgbClr val="C00000"/>
                </a:solidFill>
                <a:latin typeface="Times New Roman" panose="02020603050405020304" pitchFamily="18" charset="0"/>
              </a:rPr>
              <a:t>2)</a:t>
            </a:r>
            <a:r>
              <a:rPr lang="zh-CN" altLang="en-US" sz="1800" b="1" dirty="0">
                <a:latin typeface="Times New Roman" panose="02020603050405020304" pitchFamily="18" charset="0"/>
              </a:rPr>
              <a:t>语义子程序</a:t>
            </a:r>
          </a:p>
          <a:p>
            <a:pPr>
              <a:buFont typeface="Wingdings" panose="05000000000000000000" pitchFamily="2" charset="2"/>
              <a:buNone/>
            </a:pPr>
            <a:r>
              <a:rPr lang="zh-CN" altLang="en-US" sz="1800" b="1" dirty="0">
                <a:latin typeface="Times New Roman" panose="02020603050405020304" pitchFamily="18" charset="0"/>
              </a:rPr>
              <a:t>下面我们给出布尔表达式修改后文法</a:t>
            </a:r>
            <a:r>
              <a:rPr lang="en-US" altLang="zh-CN" sz="1800" b="1" dirty="0">
                <a:latin typeface="Times New Roman" panose="02020603050405020304" pitchFamily="18" charset="0"/>
              </a:rPr>
              <a:t>G</a:t>
            </a:r>
            <a:r>
              <a:rPr lang="zh-CN" altLang="en-US" sz="1800" b="1" dirty="0">
                <a:latin typeface="Times New Roman" panose="02020603050405020304" pitchFamily="18" charset="0"/>
              </a:rPr>
              <a:t>［</a:t>
            </a:r>
            <a:r>
              <a:rPr lang="en-US" altLang="zh-CN" sz="1800" b="1" dirty="0">
                <a:latin typeface="Times New Roman" panose="02020603050405020304" pitchFamily="18" charset="0"/>
              </a:rPr>
              <a:t>E</a:t>
            </a:r>
            <a:r>
              <a:rPr lang="zh-CN" altLang="en-US" sz="1800" b="1" dirty="0">
                <a:latin typeface="Times New Roman" panose="02020603050405020304" pitchFamily="18" charset="0"/>
              </a:rPr>
              <a:t>］每个规则相应语义子程序</a:t>
            </a:r>
          </a:p>
          <a:p>
            <a:pPr>
              <a:buFont typeface="Wingdings" panose="05000000000000000000" pitchFamily="2" charset="2"/>
              <a:buNone/>
            </a:pPr>
            <a:r>
              <a:rPr lang="en-US" altLang="zh-CN" sz="1800" b="1" dirty="0">
                <a:latin typeface="Times New Roman" panose="02020603050405020304" pitchFamily="18" charset="0"/>
              </a:rPr>
              <a:t>(1)E∷=</a:t>
            </a:r>
            <a:r>
              <a:rPr lang="en-US" altLang="zh-CN" sz="1800" b="1" dirty="0" err="1">
                <a:latin typeface="Times New Roman" panose="02020603050405020304" pitchFamily="18" charset="0"/>
              </a:rPr>
              <a:t>i</a:t>
            </a:r>
            <a:r>
              <a:rPr lang="en-US" altLang="zh-CN" sz="1800" b="1" dirty="0">
                <a:latin typeface="Times New Roman" panose="02020603050405020304" pitchFamily="18" charset="0"/>
              </a:rPr>
              <a:t>           {E·TC:=NXQ;E·FC:=NXQ+1</a:t>
            </a:r>
            <a:r>
              <a:rPr lang="zh-CN" altLang="en-US" sz="1800" b="1" dirty="0">
                <a:latin typeface="Times New Roman" panose="02020603050405020304" pitchFamily="18" charset="0"/>
              </a:rPr>
              <a:t>；</a:t>
            </a:r>
          </a:p>
          <a:p>
            <a:pPr>
              <a:buFont typeface="Wingdings" panose="05000000000000000000" pitchFamily="2" charset="2"/>
              <a:buNone/>
            </a:pPr>
            <a:r>
              <a:rPr lang="zh-CN" altLang="en-US" sz="1800" b="1" dirty="0">
                <a:latin typeface="Times New Roman" panose="02020603050405020304" pitchFamily="18" charset="0"/>
              </a:rPr>
              <a:t>                           </a:t>
            </a:r>
            <a:r>
              <a:rPr lang="en-US" altLang="zh-CN" sz="1800" b="1" dirty="0">
                <a:latin typeface="Times New Roman" panose="02020603050405020304" pitchFamily="18" charset="0"/>
              </a:rPr>
              <a:t>GEN(</a:t>
            </a:r>
            <a:r>
              <a:rPr lang="en-US" altLang="zh-CN" sz="1800" b="1" dirty="0" err="1">
                <a:latin typeface="Times New Roman" panose="02020603050405020304" pitchFamily="18" charset="0"/>
              </a:rPr>
              <a:t>jnz,ENTRY</a:t>
            </a:r>
            <a:r>
              <a:rPr lang="en-US" altLang="zh-CN" sz="1800" b="1" dirty="0">
                <a:latin typeface="Times New Roman" panose="02020603050405020304" pitchFamily="18" charset="0"/>
              </a:rPr>
              <a:t>(</a:t>
            </a:r>
            <a:r>
              <a:rPr lang="en-US" altLang="zh-CN" sz="1800" b="1" dirty="0" err="1">
                <a:latin typeface="Times New Roman" panose="02020603050405020304" pitchFamily="18" charset="0"/>
              </a:rPr>
              <a:t>i</a:t>
            </a:r>
            <a:r>
              <a:rPr lang="en-US" altLang="zh-CN" sz="1800" b="1" dirty="0">
                <a:latin typeface="Times New Roman" panose="02020603050405020304" pitchFamily="18" charset="0"/>
              </a:rPr>
              <a:t>), ,0);</a:t>
            </a:r>
          </a:p>
          <a:p>
            <a:pPr>
              <a:buFont typeface="Wingdings" panose="05000000000000000000" pitchFamily="2" charset="2"/>
              <a:buNone/>
            </a:pPr>
            <a:r>
              <a:rPr lang="en-US" altLang="zh-CN" sz="1800" b="1" dirty="0">
                <a:latin typeface="Times New Roman" panose="02020603050405020304" pitchFamily="18" charset="0"/>
              </a:rPr>
              <a:t>                           GEN(j, , ,0)}</a:t>
            </a:r>
          </a:p>
          <a:p>
            <a:pPr>
              <a:buFont typeface="Wingdings" panose="05000000000000000000" pitchFamily="2" charset="2"/>
              <a:buNone/>
            </a:pPr>
            <a:r>
              <a:rPr lang="en-US" altLang="zh-CN" sz="1800" b="1" dirty="0">
                <a:latin typeface="Times New Roman" panose="02020603050405020304" pitchFamily="18" charset="0"/>
              </a:rPr>
              <a:t>(2)E∷=</a:t>
            </a:r>
            <a:r>
              <a:rPr lang="en-US" altLang="zh-CN" sz="1800" b="1" dirty="0" err="1">
                <a:latin typeface="Times New Roman" panose="02020603050405020304" pitchFamily="18" charset="0"/>
              </a:rPr>
              <a:t>i</a:t>
            </a:r>
            <a:r>
              <a:rPr lang="en-US" altLang="zh-CN" sz="1800" b="1" baseline="30000" dirty="0">
                <a:latin typeface="Times New Roman" panose="02020603050405020304" pitchFamily="18" charset="0"/>
              </a:rPr>
              <a:t>(1)</a:t>
            </a:r>
            <a:r>
              <a:rPr lang="en-US" altLang="zh-CN" sz="1800" b="1" dirty="0" err="1">
                <a:latin typeface="Times New Roman" panose="02020603050405020304" pitchFamily="18" charset="0"/>
              </a:rPr>
              <a:t>rop</a:t>
            </a:r>
            <a:r>
              <a:rPr lang="en-US" altLang="zh-CN" sz="1800" b="1" dirty="0">
                <a:latin typeface="Times New Roman" panose="02020603050405020304" pitchFamily="18" charset="0"/>
              </a:rPr>
              <a:t> </a:t>
            </a:r>
            <a:r>
              <a:rPr lang="en-US" altLang="zh-CN" sz="1800" b="1" dirty="0" err="1">
                <a:latin typeface="Times New Roman" panose="02020603050405020304" pitchFamily="18" charset="0"/>
              </a:rPr>
              <a:t>i</a:t>
            </a:r>
            <a:r>
              <a:rPr lang="en-US" altLang="zh-CN" sz="1800" b="1" baseline="30000" dirty="0">
                <a:latin typeface="Times New Roman" panose="02020603050405020304" pitchFamily="18" charset="0"/>
              </a:rPr>
              <a:t>(2)</a:t>
            </a:r>
            <a:r>
              <a:rPr lang="en-US" altLang="zh-CN" sz="1800" b="1" dirty="0">
                <a:latin typeface="Times New Roman" panose="02020603050405020304" pitchFamily="18" charset="0"/>
              </a:rPr>
              <a:t>{E·TC:=NXQ;E·FC:=NXQ+1;</a:t>
            </a:r>
          </a:p>
          <a:p>
            <a:pPr>
              <a:buFont typeface="Wingdings" panose="05000000000000000000" pitchFamily="2" charset="2"/>
              <a:buNone/>
            </a:pPr>
            <a:r>
              <a:rPr lang="en-US" altLang="zh-CN" sz="1800" b="1" dirty="0">
                <a:latin typeface="Times New Roman" panose="02020603050405020304" pitchFamily="18" charset="0"/>
              </a:rPr>
              <a:t>                                  GEN(</a:t>
            </a:r>
            <a:r>
              <a:rPr lang="en-US" altLang="zh-CN" sz="1800" b="1" dirty="0" err="1">
                <a:latin typeface="Times New Roman" panose="02020603050405020304" pitchFamily="18" charset="0"/>
              </a:rPr>
              <a:t>jrop</a:t>
            </a:r>
            <a:r>
              <a:rPr lang="en-US" altLang="zh-CN" sz="1800" b="1" dirty="0">
                <a:latin typeface="Times New Roman" panose="02020603050405020304" pitchFamily="18" charset="0"/>
              </a:rPr>
              <a:t>, ENTRY(</a:t>
            </a:r>
            <a:r>
              <a:rPr lang="en-US" altLang="zh-CN" sz="1800" b="1" dirty="0" err="1">
                <a:latin typeface="Times New Roman" panose="02020603050405020304" pitchFamily="18" charset="0"/>
              </a:rPr>
              <a:t>i</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rPr>
              <a:t>), ENTRY(</a:t>
            </a:r>
            <a:r>
              <a:rPr lang="en-US" altLang="zh-CN" sz="1800" b="1" dirty="0" err="1">
                <a:latin typeface="Times New Roman" panose="02020603050405020304" pitchFamily="18" charset="0"/>
              </a:rPr>
              <a:t>i</a:t>
            </a:r>
            <a:r>
              <a:rPr lang="en-US" altLang="zh-CN" sz="1800" b="1" baseline="30000" dirty="0">
                <a:latin typeface="Times New Roman" panose="02020603050405020304" pitchFamily="18" charset="0"/>
              </a:rPr>
              <a:t>(2)</a:t>
            </a:r>
            <a:r>
              <a:rPr lang="en-US" altLang="zh-CN" sz="1800" b="1" dirty="0">
                <a:latin typeface="Times New Roman" panose="02020603050405020304" pitchFamily="18" charset="0"/>
              </a:rPr>
              <a:t>),0);</a:t>
            </a:r>
          </a:p>
          <a:p>
            <a:pPr>
              <a:buFont typeface="Wingdings" panose="05000000000000000000" pitchFamily="2" charset="2"/>
              <a:buNone/>
            </a:pPr>
            <a:r>
              <a:rPr lang="en-US" altLang="zh-CN" sz="1800" b="1" dirty="0">
                <a:latin typeface="Times New Roman" panose="02020603050405020304" pitchFamily="18" charset="0"/>
              </a:rPr>
              <a:t>                                  GEN(j, , ,0)}</a:t>
            </a:r>
          </a:p>
          <a:p>
            <a:pPr algn="just">
              <a:buFont typeface="Wingdings" panose="05000000000000000000" pitchFamily="2" charset="2"/>
              <a:buNone/>
            </a:pPr>
            <a:r>
              <a:rPr lang="en-US" altLang="zh-CN" sz="1800" b="1" dirty="0">
                <a:latin typeface="Times New Roman" panose="02020603050405020304" pitchFamily="18" charset="0"/>
              </a:rPr>
              <a:t>(3)E∷=(E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rPr>
              <a:t>)     {E·TC:=E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rPr>
              <a:t>·TC;E·FC:=E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rPr>
              <a:t>·FC}</a:t>
            </a:r>
          </a:p>
          <a:p>
            <a:pPr algn="just">
              <a:buFont typeface="Wingdings" panose="05000000000000000000" pitchFamily="2" charset="2"/>
              <a:buNone/>
            </a:pPr>
            <a:r>
              <a:rPr lang="en-US" altLang="zh-CN" sz="1800" b="1" dirty="0">
                <a:latin typeface="Times New Roman" panose="02020603050405020304" pitchFamily="18" charset="0"/>
              </a:rPr>
              <a:t>(4)E∷= </a:t>
            </a:r>
            <a:r>
              <a:rPr lang="en-US" altLang="zh-CN" sz="1800" b="1" dirty="0">
                <a:latin typeface="Times New Roman" panose="02020603050405020304" pitchFamily="18" charset="0"/>
                <a:sym typeface="Symbol" panose="05050102010706020507" pitchFamily="18" charset="2"/>
              </a:rPr>
              <a:t></a:t>
            </a:r>
            <a:r>
              <a:rPr lang="en-US" altLang="zh-CN" sz="1800" b="1" dirty="0">
                <a:latin typeface="Times New Roman" panose="02020603050405020304" pitchFamily="18" charset="0"/>
                <a:cs typeface="Courier New" panose="02070309020205020404" pitchFamily="49" charset="0"/>
              </a:rPr>
              <a:t> </a:t>
            </a:r>
            <a:r>
              <a:rPr lang="en-US" altLang="zh-CN" sz="1800" b="1" dirty="0">
                <a:latin typeface="Times New Roman" panose="02020603050405020304" pitchFamily="18" charset="0"/>
              </a:rPr>
              <a:t>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rPr>
              <a:t>   {E·TC:=E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rPr>
              <a:t>·FC;E·FC:=E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rPr>
              <a:t>·TC}</a:t>
            </a:r>
          </a:p>
          <a:p>
            <a:pPr algn="just">
              <a:buFont typeface="Wingdings" panose="05000000000000000000" pitchFamily="2" charset="2"/>
              <a:buNone/>
            </a:pPr>
            <a:r>
              <a:rPr lang="en-US" altLang="zh-CN" sz="1800" b="1" dirty="0">
                <a:latin typeface="Times New Roman" panose="02020603050405020304" pitchFamily="18" charset="0"/>
                <a:cs typeface="Courier New" panose="02070309020205020404" pitchFamily="49" charset="0"/>
              </a:rPr>
              <a:t>(5)E</a:t>
            </a:r>
            <a:r>
              <a:rPr lang="en-US" altLang="zh-CN" sz="1800" b="1" baseline="30000" dirty="0">
                <a:latin typeface="Times New Roman" panose="02020603050405020304" pitchFamily="18" charset="0"/>
              </a:rPr>
              <a:t>∧</a:t>
            </a:r>
            <a:r>
              <a:rPr lang="en-US" altLang="zh-CN" sz="1800" b="1" dirty="0">
                <a:latin typeface="Times New Roman" panose="02020603050405020304" pitchFamily="18" charset="0"/>
                <a:cs typeface="Courier New" panose="02070309020205020404" pitchFamily="49" charset="0"/>
              </a:rPr>
              <a:t>∷=E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cs typeface="Courier New" panose="02070309020205020404" pitchFamily="49" charset="0"/>
              </a:rPr>
              <a:t>∧      {BACKPATCH(E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cs typeface="Courier New" panose="02070309020205020404" pitchFamily="49" charset="0"/>
              </a:rPr>
              <a:t>·TC,NXQ);E</a:t>
            </a:r>
            <a:r>
              <a:rPr lang="en-US" altLang="zh-CN" sz="1800" b="1" baseline="30000" dirty="0">
                <a:latin typeface="Times New Roman" panose="02020603050405020304" pitchFamily="18" charset="0"/>
              </a:rPr>
              <a:t>∧</a:t>
            </a:r>
            <a:r>
              <a:rPr lang="en-US" altLang="zh-CN" sz="1800" b="1" dirty="0">
                <a:latin typeface="Times New Roman" panose="02020603050405020304" pitchFamily="18" charset="0"/>
                <a:cs typeface="Courier New" panose="02070309020205020404" pitchFamily="49" charset="0"/>
              </a:rPr>
              <a:t>·FC:=E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cs typeface="Courier New" panose="02070309020205020404" pitchFamily="49" charset="0"/>
              </a:rPr>
              <a:t>·FC}</a:t>
            </a:r>
          </a:p>
          <a:p>
            <a:pPr algn="just">
              <a:buFont typeface="Wingdings" panose="05000000000000000000" pitchFamily="2" charset="2"/>
              <a:buNone/>
            </a:pPr>
            <a:r>
              <a:rPr lang="en-US" altLang="zh-CN" sz="1800" b="1" dirty="0">
                <a:latin typeface="Times New Roman" panose="02020603050405020304" pitchFamily="18" charset="0"/>
                <a:cs typeface="Courier New" panose="02070309020205020404" pitchFamily="49" charset="0"/>
              </a:rPr>
              <a:t>(6)E∷=E</a:t>
            </a:r>
            <a:r>
              <a:rPr lang="en-US" altLang="zh-CN" sz="1800" b="1" baseline="30000" dirty="0">
                <a:latin typeface="Times New Roman" panose="02020603050405020304" pitchFamily="18" charset="0"/>
              </a:rPr>
              <a:t>∧</a:t>
            </a:r>
            <a:r>
              <a:rPr lang="en-US" altLang="zh-CN" sz="1800" b="1" dirty="0">
                <a:latin typeface="Times New Roman" panose="02020603050405020304" pitchFamily="18" charset="0"/>
                <a:cs typeface="Courier New" panose="02070309020205020404" pitchFamily="49" charset="0"/>
              </a:rPr>
              <a:t>E</a:t>
            </a:r>
            <a:r>
              <a:rPr lang="en-US" altLang="zh-CN" sz="1800" b="1" baseline="30000" dirty="0">
                <a:latin typeface="Times New Roman" panose="02020603050405020304" pitchFamily="18" charset="0"/>
              </a:rPr>
              <a:t>(2)</a:t>
            </a:r>
            <a:r>
              <a:rPr lang="en-US" altLang="zh-CN" sz="1800" b="1" dirty="0">
                <a:latin typeface="Times New Roman" panose="02020603050405020304" pitchFamily="18" charset="0"/>
                <a:cs typeface="Courier New" panose="02070309020205020404" pitchFamily="49" charset="0"/>
              </a:rPr>
              <a:t>       {E·TC:=E</a:t>
            </a:r>
            <a:r>
              <a:rPr lang="en-US" altLang="zh-CN" sz="1800" b="1" baseline="30000" dirty="0">
                <a:latin typeface="Times New Roman" panose="02020603050405020304" pitchFamily="18" charset="0"/>
              </a:rPr>
              <a:t>(2)</a:t>
            </a:r>
            <a:r>
              <a:rPr lang="en-US" altLang="zh-CN" sz="1800" b="1" dirty="0">
                <a:latin typeface="Times New Roman" panose="02020603050405020304" pitchFamily="18" charset="0"/>
                <a:cs typeface="Courier New" panose="02070309020205020404" pitchFamily="49" charset="0"/>
              </a:rPr>
              <a:t>·TC;E·FC:=MERG(E</a:t>
            </a:r>
            <a:r>
              <a:rPr lang="en-US" altLang="zh-CN" sz="1800" b="1" baseline="30000" dirty="0">
                <a:latin typeface="Times New Roman" panose="02020603050405020304" pitchFamily="18" charset="0"/>
              </a:rPr>
              <a:t>∧</a:t>
            </a:r>
            <a:r>
              <a:rPr lang="en-US" altLang="zh-CN" sz="1800" b="1" dirty="0">
                <a:latin typeface="Times New Roman" panose="02020603050405020304" pitchFamily="18" charset="0"/>
                <a:cs typeface="Courier New" panose="02070309020205020404" pitchFamily="49" charset="0"/>
              </a:rPr>
              <a:t>·FC,E</a:t>
            </a:r>
            <a:r>
              <a:rPr lang="en-US" altLang="zh-CN" sz="1800" b="1" baseline="30000" dirty="0">
                <a:latin typeface="Times New Roman" panose="02020603050405020304" pitchFamily="18" charset="0"/>
              </a:rPr>
              <a:t>(2)</a:t>
            </a:r>
            <a:r>
              <a:rPr lang="en-US" altLang="zh-CN" sz="1800" b="1" dirty="0">
                <a:latin typeface="Times New Roman" panose="02020603050405020304" pitchFamily="18" charset="0"/>
                <a:cs typeface="Courier New" panose="02070309020205020404" pitchFamily="49" charset="0"/>
              </a:rPr>
              <a:t>·FC)}</a:t>
            </a:r>
          </a:p>
          <a:p>
            <a:pPr algn="just">
              <a:buFont typeface="Wingdings" panose="05000000000000000000" pitchFamily="2" charset="2"/>
              <a:buNone/>
            </a:pPr>
            <a:r>
              <a:rPr lang="en-US" altLang="zh-CN" sz="1800" b="1" dirty="0">
                <a:latin typeface="Times New Roman" panose="02020603050405020304" pitchFamily="18" charset="0"/>
                <a:cs typeface="Courier New" panose="02070309020205020404" pitchFamily="49" charset="0"/>
              </a:rPr>
              <a:t>(7)E</a:t>
            </a:r>
            <a:r>
              <a:rPr lang="en-US" altLang="zh-CN" sz="1800" b="1" baseline="30000" dirty="0">
                <a:latin typeface="Times New Roman" panose="02020603050405020304" pitchFamily="18" charset="0"/>
              </a:rPr>
              <a:t>∨</a:t>
            </a:r>
            <a:r>
              <a:rPr lang="en-US" altLang="zh-CN" sz="1800" b="1" dirty="0">
                <a:latin typeface="Times New Roman" panose="02020603050405020304" pitchFamily="18" charset="0"/>
                <a:cs typeface="Courier New" panose="02070309020205020404" pitchFamily="49" charset="0"/>
              </a:rPr>
              <a:t>∷=E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cs typeface="Courier New" panose="02070309020205020404" pitchFamily="49" charset="0"/>
              </a:rPr>
              <a:t>∨     {BACKPATCH(E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cs typeface="Courier New" panose="02070309020205020404" pitchFamily="49" charset="0"/>
              </a:rPr>
              <a:t>·FC,NXQ);E</a:t>
            </a:r>
            <a:r>
              <a:rPr lang="en-US" altLang="zh-CN" sz="1800" b="1" baseline="30000" dirty="0">
                <a:latin typeface="Times New Roman" panose="02020603050405020304" pitchFamily="18" charset="0"/>
              </a:rPr>
              <a:t>∨</a:t>
            </a:r>
            <a:r>
              <a:rPr lang="en-US" altLang="zh-CN" sz="1800" b="1" dirty="0">
                <a:latin typeface="Times New Roman" panose="02020603050405020304" pitchFamily="18" charset="0"/>
                <a:cs typeface="Courier New" panose="02070309020205020404" pitchFamily="49" charset="0"/>
              </a:rPr>
              <a:t>·TC:=E</a:t>
            </a:r>
            <a:r>
              <a:rPr lang="en-US" altLang="zh-CN" sz="1800" b="1" baseline="30000" dirty="0">
                <a:latin typeface="Times New Roman" panose="02020603050405020304" pitchFamily="18" charset="0"/>
              </a:rPr>
              <a:t>(1)</a:t>
            </a:r>
            <a:r>
              <a:rPr lang="en-US" altLang="zh-CN" sz="1800" b="1" dirty="0">
                <a:latin typeface="Times New Roman" panose="02020603050405020304" pitchFamily="18" charset="0"/>
                <a:cs typeface="Courier New" panose="02070309020205020404" pitchFamily="49" charset="0"/>
              </a:rPr>
              <a:t>·TC}</a:t>
            </a:r>
          </a:p>
          <a:p>
            <a:pPr algn="just">
              <a:buFont typeface="Wingdings" panose="05000000000000000000" pitchFamily="2" charset="2"/>
              <a:buNone/>
            </a:pPr>
            <a:r>
              <a:rPr lang="en-US" altLang="zh-CN" sz="1800" b="1" dirty="0">
                <a:latin typeface="Times New Roman" panose="02020603050405020304" pitchFamily="18" charset="0"/>
                <a:cs typeface="Courier New" panose="02070309020205020404" pitchFamily="49" charset="0"/>
              </a:rPr>
              <a:t>(8)E∷=E</a:t>
            </a:r>
            <a:r>
              <a:rPr lang="en-US" altLang="zh-CN" sz="1800" b="1" baseline="30000" dirty="0">
                <a:latin typeface="Times New Roman" panose="02020603050405020304" pitchFamily="18" charset="0"/>
              </a:rPr>
              <a:t>∨</a:t>
            </a:r>
            <a:r>
              <a:rPr lang="en-US" altLang="zh-CN" sz="1800" b="1" dirty="0">
                <a:latin typeface="Times New Roman" panose="02020603050405020304" pitchFamily="18" charset="0"/>
                <a:cs typeface="Courier New" panose="02070309020205020404" pitchFamily="49" charset="0"/>
              </a:rPr>
              <a:t>E</a:t>
            </a:r>
            <a:r>
              <a:rPr lang="en-US" altLang="zh-CN" sz="1800" b="1" baseline="30000" dirty="0">
                <a:latin typeface="Times New Roman" panose="02020603050405020304" pitchFamily="18" charset="0"/>
              </a:rPr>
              <a:t>(2)</a:t>
            </a:r>
            <a:r>
              <a:rPr lang="en-US" altLang="zh-CN" sz="1800" b="1" dirty="0">
                <a:latin typeface="Times New Roman" panose="02020603050405020304" pitchFamily="18" charset="0"/>
                <a:cs typeface="Courier New" panose="02070309020205020404" pitchFamily="49" charset="0"/>
              </a:rPr>
              <a:t>      {E·FC:=E</a:t>
            </a:r>
            <a:r>
              <a:rPr lang="en-US" altLang="zh-CN" sz="1800" b="1" baseline="30000" dirty="0">
                <a:latin typeface="Times New Roman" panose="02020603050405020304" pitchFamily="18" charset="0"/>
              </a:rPr>
              <a:t>(2)</a:t>
            </a:r>
            <a:r>
              <a:rPr lang="en-US" altLang="zh-CN" sz="1800" b="1" dirty="0">
                <a:latin typeface="Times New Roman" panose="02020603050405020304" pitchFamily="18" charset="0"/>
                <a:cs typeface="Courier New" panose="02070309020205020404" pitchFamily="49" charset="0"/>
              </a:rPr>
              <a:t>·FC;E·TC:=MERG(E</a:t>
            </a:r>
            <a:r>
              <a:rPr lang="en-US" altLang="zh-CN" sz="1800" b="1" baseline="30000" dirty="0">
                <a:latin typeface="Times New Roman" panose="02020603050405020304" pitchFamily="18" charset="0"/>
              </a:rPr>
              <a:t>∨</a:t>
            </a:r>
            <a:r>
              <a:rPr lang="en-US" altLang="zh-CN" sz="1800" b="1" dirty="0">
                <a:latin typeface="Times New Roman" panose="02020603050405020304" pitchFamily="18" charset="0"/>
                <a:cs typeface="Courier New" panose="02070309020205020404" pitchFamily="49" charset="0"/>
              </a:rPr>
              <a:t>·TC,E</a:t>
            </a:r>
            <a:r>
              <a:rPr lang="en-US" altLang="zh-CN" sz="1800" b="1" baseline="30000" dirty="0">
                <a:latin typeface="Times New Roman" panose="02020603050405020304" pitchFamily="18" charset="0"/>
              </a:rPr>
              <a:t>(2)</a:t>
            </a:r>
            <a:r>
              <a:rPr lang="en-US" altLang="zh-CN" sz="1800" b="1" dirty="0">
                <a:latin typeface="Times New Roman" panose="02020603050405020304" pitchFamily="18" charset="0"/>
                <a:cs typeface="Courier New" panose="02070309020205020404" pitchFamily="49" charset="0"/>
              </a:rPr>
              <a:t>·TC)}</a:t>
            </a:r>
          </a:p>
          <a:p>
            <a:pPr algn="just">
              <a:buFont typeface="Wingdings" panose="05000000000000000000" pitchFamily="2" charset="2"/>
              <a:buNone/>
            </a:pPr>
            <a:r>
              <a:rPr lang="en-US" altLang="zh-CN" sz="1800" dirty="0">
                <a:latin typeface="Times New Roman" panose="02020603050405020304" pitchFamily="18" charset="0"/>
              </a:rPr>
              <a:t>  </a:t>
            </a:r>
          </a:p>
        </p:txBody>
      </p:sp>
    </p:spTree>
    <p:extLst>
      <p:ext uri="{BB962C8B-B14F-4D97-AF65-F5344CB8AC3E}">
        <p14:creationId xmlns:p14="http://schemas.microsoft.com/office/powerpoint/2010/main" val="1017126290"/>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4866" name="Rectangle 2"/>
          <p:cNvSpPr>
            <a:spLocks noGrp="1" noChangeArrowheads="1"/>
          </p:cNvSpPr>
          <p:nvPr>
            <p:ph type="body" idx="1"/>
          </p:nvPr>
        </p:nvSpPr>
        <p:spPr>
          <a:xfrm>
            <a:off x="2362200" y="762000"/>
            <a:ext cx="8116888" cy="1981200"/>
          </a:xfrm>
        </p:spPr>
        <p:txBody>
          <a:bodyPr/>
          <a:lstStyle/>
          <a:p>
            <a:pPr algn="just">
              <a:buFont typeface="Wingdings" panose="05000000000000000000" pitchFamily="2" charset="2"/>
              <a:buNone/>
            </a:pPr>
            <a:r>
              <a:rPr lang="zh-CN" altLang="en-US" sz="1800" b="1">
                <a:latin typeface="Times New Roman" panose="02020603050405020304" pitchFamily="18" charset="0"/>
              </a:rPr>
              <a:t>可见，当一个布尔表达式由上述语义子程序翻译完毕以后，其真链</a:t>
            </a:r>
            <a:r>
              <a:rPr lang="en-US" altLang="zh-CN" sz="1800" b="1">
                <a:latin typeface="Times New Roman" panose="02020603050405020304" pitchFamily="18" charset="0"/>
              </a:rPr>
              <a:t>(T</a:t>
            </a:r>
            <a:r>
              <a:rPr lang="zh-CN" altLang="en-US" sz="1800" b="1">
                <a:latin typeface="Times New Roman" panose="02020603050405020304" pitchFamily="18" charset="0"/>
              </a:rPr>
              <a:t>链</a:t>
            </a:r>
            <a:r>
              <a:rPr lang="en-US" altLang="zh-CN" sz="1800" b="1">
                <a:latin typeface="Times New Roman" panose="02020603050405020304" pitchFamily="18" charset="0"/>
              </a:rPr>
              <a:t>)</a:t>
            </a:r>
          </a:p>
          <a:p>
            <a:pPr algn="just">
              <a:buFont typeface="Wingdings" panose="05000000000000000000" pitchFamily="2" charset="2"/>
              <a:buNone/>
            </a:pPr>
            <a:r>
              <a:rPr lang="zh-CN" altLang="en-US" sz="1800" b="1">
                <a:latin typeface="Times New Roman" panose="02020603050405020304" pitchFamily="18" charset="0"/>
              </a:rPr>
              <a:t>和假链</a:t>
            </a:r>
            <a:r>
              <a:rPr lang="en-US" altLang="zh-CN" sz="1800" b="1">
                <a:latin typeface="Times New Roman" panose="02020603050405020304" pitchFamily="18" charset="0"/>
              </a:rPr>
              <a:t>(F</a:t>
            </a:r>
            <a:r>
              <a:rPr lang="zh-CN" altLang="en-US" sz="1800" b="1">
                <a:latin typeface="Times New Roman" panose="02020603050405020304" pitchFamily="18" charset="0"/>
              </a:rPr>
              <a:t>链</a:t>
            </a:r>
            <a:r>
              <a:rPr lang="en-US" altLang="zh-CN" sz="1800" b="1">
                <a:latin typeface="Times New Roman" panose="02020603050405020304" pitchFamily="18" charset="0"/>
              </a:rPr>
              <a:t>)</a:t>
            </a:r>
            <a:r>
              <a:rPr lang="zh-CN" altLang="en-US" sz="1800" b="1">
                <a:latin typeface="Times New Roman" panose="02020603050405020304" pitchFamily="18" charset="0"/>
              </a:rPr>
              <a:t>就分别由语义变量</a:t>
            </a:r>
            <a:r>
              <a:rPr lang="en-US" altLang="zh-CN" sz="1800" b="1">
                <a:latin typeface="Times New Roman" panose="02020603050405020304" pitchFamily="18" charset="0"/>
              </a:rPr>
              <a:t>E·TC</a:t>
            </a:r>
            <a:r>
              <a:rPr lang="zh-CN" altLang="en-US" sz="1800" b="1">
                <a:latin typeface="Times New Roman" panose="02020603050405020304" pitchFamily="18" charset="0"/>
              </a:rPr>
              <a:t>和</a:t>
            </a:r>
            <a:r>
              <a:rPr lang="en-US" altLang="zh-CN" sz="1800" b="1">
                <a:latin typeface="Times New Roman" panose="02020603050405020304" pitchFamily="18" charset="0"/>
              </a:rPr>
              <a:t>E·FC</a:t>
            </a:r>
            <a:r>
              <a:rPr lang="zh-CN" altLang="en-US" sz="1800" b="1">
                <a:latin typeface="Times New Roman" panose="02020603050405020304" pitchFamily="18" charset="0"/>
              </a:rPr>
              <a:t>指示。若</a:t>
            </a:r>
            <a:r>
              <a:rPr lang="en-US" altLang="zh-CN" sz="1800" b="1">
                <a:latin typeface="Times New Roman" panose="02020603050405020304" pitchFamily="18" charset="0"/>
              </a:rPr>
              <a:t>E</a:t>
            </a:r>
            <a:r>
              <a:rPr lang="zh-CN" altLang="en-US" sz="1800" b="1">
                <a:latin typeface="Times New Roman" panose="02020603050405020304" pitchFamily="18" charset="0"/>
              </a:rPr>
              <a:t>是</a:t>
            </a:r>
            <a:r>
              <a:rPr lang="en-US" altLang="zh-CN" sz="1800" b="1">
                <a:latin typeface="Times New Roman" panose="02020603050405020304" pitchFamily="18" charset="0"/>
              </a:rPr>
              <a:t>IF-THEN-ELSE</a:t>
            </a:r>
          </a:p>
          <a:p>
            <a:pPr algn="just">
              <a:buFont typeface="Wingdings" panose="05000000000000000000" pitchFamily="2" charset="2"/>
              <a:buNone/>
            </a:pPr>
            <a:r>
              <a:rPr lang="zh-CN" altLang="en-US" sz="1800" b="1">
                <a:latin typeface="Times New Roman" panose="02020603050405020304" pitchFamily="18" charset="0"/>
              </a:rPr>
              <a:t>语句中的控制条件，则当扫描到</a:t>
            </a:r>
            <a:r>
              <a:rPr lang="en-US" altLang="zh-CN" sz="1800" b="1">
                <a:latin typeface="Times New Roman" panose="02020603050405020304" pitchFamily="18" charset="0"/>
              </a:rPr>
              <a:t>THEN</a:t>
            </a:r>
            <a:r>
              <a:rPr lang="zh-CN" altLang="en-US" sz="1800" b="1">
                <a:latin typeface="Times New Roman" panose="02020603050405020304" pitchFamily="18" charset="0"/>
              </a:rPr>
              <a:t>时，根据当前</a:t>
            </a:r>
            <a:r>
              <a:rPr lang="en-US" altLang="zh-CN" sz="1800" b="1">
                <a:latin typeface="Times New Roman" panose="02020603050405020304" pitchFamily="18" charset="0"/>
              </a:rPr>
              <a:t>NXQ</a:t>
            </a:r>
            <a:r>
              <a:rPr lang="zh-CN" altLang="en-US" sz="1800" b="1">
                <a:latin typeface="Times New Roman" panose="02020603050405020304" pitchFamily="18" charset="0"/>
              </a:rPr>
              <a:t>之值对真链进行</a:t>
            </a:r>
          </a:p>
          <a:p>
            <a:pPr algn="just">
              <a:buFont typeface="Wingdings" panose="05000000000000000000" pitchFamily="2" charset="2"/>
              <a:buNone/>
            </a:pPr>
            <a:r>
              <a:rPr lang="zh-CN" altLang="en-US" sz="1800" b="1">
                <a:latin typeface="Times New Roman" panose="02020603050405020304" pitchFamily="18" charset="0"/>
              </a:rPr>
              <a:t>回填。至于</a:t>
            </a:r>
            <a:r>
              <a:rPr lang="en-US" altLang="zh-CN" sz="1800" b="1">
                <a:latin typeface="Times New Roman" panose="02020603050405020304" pitchFamily="18" charset="0"/>
              </a:rPr>
              <a:t>F</a:t>
            </a:r>
            <a:r>
              <a:rPr lang="zh-CN" altLang="en-US" sz="1800" b="1">
                <a:latin typeface="Times New Roman" panose="02020603050405020304" pitchFamily="18" charset="0"/>
              </a:rPr>
              <a:t>链回填，则在扫视到</a:t>
            </a:r>
            <a:r>
              <a:rPr lang="en-US" altLang="zh-CN" sz="1800" b="1">
                <a:latin typeface="Times New Roman" panose="02020603050405020304" pitchFamily="18" charset="0"/>
              </a:rPr>
              <a:t>ELSE</a:t>
            </a:r>
            <a:r>
              <a:rPr lang="zh-CN" altLang="en-US" sz="1800" b="1">
                <a:latin typeface="Times New Roman" panose="02020603050405020304" pitchFamily="18" charset="0"/>
              </a:rPr>
              <a:t>之后进行。 </a:t>
            </a:r>
          </a:p>
          <a:p>
            <a:pPr algn="just">
              <a:buFont typeface="Wingdings" panose="05000000000000000000" pitchFamily="2" charset="2"/>
              <a:buNone/>
            </a:pPr>
            <a:endParaRPr lang="en-US" altLang="zh-CN" sz="1800" b="1">
              <a:latin typeface="Times New Roman" panose="02020603050405020304" pitchFamily="18" charset="0"/>
            </a:endParaRPr>
          </a:p>
        </p:txBody>
      </p:sp>
      <p:sp>
        <p:nvSpPr>
          <p:cNvPr id="804867" name="Text Box 3"/>
          <p:cNvSpPr txBox="1">
            <a:spLocks noChangeArrowheads="1"/>
          </p:cNvSpPr>
          <p:nvPr/>
        </p:nvSpPr>
        <p:spPr bwMode="auto">
          <a:xfrm>
            <a:off x="2552700" y="2971801"/>
            <a:ext cx="4229100"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a:solidFill>
                  <a:schemeClr val="tx2"/>
                </a:solidFill>
                <a:effectLst>
                  <a:outerShdw blurRad="38100" dist="38100" dir="2700000" algn="tl">
                    <a:srgbClr val="000000"/>
                  </a:outerShdw>
                </a:effectLst>
              </a:rPr>
              <a:t>①</a:t>
            </a:r>
            <a:r>
              <a:rPr kumimoji="1" lang="en-US" altLang="zh-CN" sz="2000" u="sng">
                <a:solidFill>
                  <a:schemeClr val="tx2"/>
                </a:solidFill>
                <a:effectLst>
                  <a:outerShdw blurRad="38100" dist="38100" dir="2700000" algn="tl">
                    <a:srgbClr val="000000"/>
                  </a:outerShdw>
                </a:effectLst>
              </a:rPr>
              <a:t>E</a:t>
            </a:r>
            <a:r>
              <a:rPr kumimoji="1" lang="zh-CN" altLang="en-US" sz="2000" u="sng" baseline="30000">
                <a:solidFill>
                  <a:schemeClr val="tx2"/>
                </a:solidFill>
                <a:effectLst>
                  <a:outerShdw blurRad="38100" dist="38100" dir="2700000" algn="tl">
                    <a:srgbClr val="000000"/>
                  </a:outerShdw>
                </a:effectLst>
              </a:rPr>
              <a:t>（</a:t>
            </a:r>
            <a:r>
              <a:rPr kumimoji="1" lang="en-US" altLang="zh-CN" sz="2000" u="sng" baseline="30000">
                <a:solidFill>
                  <a:schemeClr val="tx2"/>
                </a:solidFill>
                <a:effectLst>
                  <a:outerShdw blurRad="38100" dist="38100" dir="2700000" algn="tl">
                    <a:srgbClr val="000000"/>
                  </a:outerShdw>
                </a:effectLst>
              </a:rPr>
              <a:t>1</a:t>
            </a:r>
            <a:r>
              <a:rPr kumimoji="1" lang="zh-CN" altLang="en-US" sz="2000" u="sng" baseline="30000">
                <a:solidFill>
                  <a:schemeClr val="tx2"/>
                </a:solidFill>
                <a:effectLst>
                  <a:outerShdw blurRad="38100" dist="38100" dir="2700000" algn="tl">
                    <a:srgbClr val="000000"/>
                  </a:outerShdw>
                </a:effectLst>
              </a:rPr>
              <a:t>）</a:t>
            </a:r>
            <a:r>
              <a:rPr kumimoji="1" lang="zh-CN" altLang="en-US" sz="2000">
                <a:solidFill>
                  <a:schemeClr val="tx2"/>
                </a:solidFill>
                <a:effectLst>
                  <a:outerShdw blurRad="38100" dist="38100" dir="2700000" algn="tl">
                    <a:srgbClr val="000000"/>
                  </a:outerShdw>
                </a:effectLst>
              </a:rPr>
              <a:t>∨</a:t>
            </a:r>
            <a:r>
              <a:rPr kumimoji="1" lang="en-US" altLang="zh-CN" sz="2000">
                <a:solidFill>
                  <a:schemeClr val="tx2"/>
                </a:solidFill>
                <a:effectLst>
                  <a:outerShdw blurRad="38100" dist="38100" dir="2700000" algn="tl">
                    <a:srgbClr val="000000"/>
                  </a:outerShdw>
                </a:effectLst>
              </a:rPr>
              <a:t>b&lt;c</a:t>
            </a:r>
          </a:p>
          <a:p>
            <a:pPr>
              <a:spcBef>
                <a:spcPct val="0"/>
              </a:spcBef>
              <a:buFontTx/>
              <a:buNone/>
            </a:pPr>
            <a:r>
              <a:rPr kumimoji="1" lang="en-US" altLang="zh-CN" sz="2000">
                <a:solidFill>
                  <a:schemeClr val="tx2"/>
                </a:solidFill>
                <a:effectLst>
                  <a:outerShdw blurRad="38100" dist="38100" dir="2700000" algn="tl">
                    <a:srgbClr val="000000"/>
                  </a:outerShdw>
                </a:effectLst>
              </a:rPr>
              <a:t>{E</a:t>
            </a:r>
            <a:r>
              <a:rPr kumimoji="1" lang="zh-CN" altLang="en-US" sz="2000" baseline="30000">
                <a:solidFill>
                  <a:schemeClr val="tx2"/>
                </a:solidFill>
                <a:effectLst>
                  <a:outerShdw blurRad="38100" dist="38100" dir="2700000" algn="tl">
                    <a:srgbClr val="000000"/>
                  </a:outerShdw>
                </a:effectLst>
              </a:rPr>
              <a:t>（</a:t>
            </a:r>
            <a:r>
              <a:rPr kumimoji="1" lang="en-US" altLang="zh-CN" sz="2000" baseline="30000">
                <a:solidFill>
                  <a:schemeClr val="tx2"/>
                </a:solidFill>
                <a:effectLst>
                  <a:outerShdw blurRad="38100" dist="38100" dir="2700000" algn="tl">
                    <a:srgbClr val="000000"/>
                  </a:outerShdw>
                </a:effectLst>
              </a:rPr>
              <a:t>1</a:t>
            </a:r>
            <a:r>
              <a:rPr kumimoji="1" lang="zh-CN" altLang="en-US" sz="2000" baseline="30000">
                <a:solidFill>
                  <a:schemeClr val="tx2"/>
                </a:solidFill>
                <a:effectLst>
                  <a:outerShdw blurRad="38100" dist="38100" dir="2700000" algn="tl">
                    <a:srgbClr val="000000"/>
                  </a:outerShdw>
                </a:effectLst>
              </a:rPr>
              <a:t>）</a:t>
            </a:r>
            <a:r>
              <a:rPr kumimoji="1" lang="en-US" altLang="zh-CN" sz="2000">
                <a:solidFill>
                  <a:schemeClr val="tx2"/>
                </a:solidFill>
                <a:effectLst>
                  <a:outerShdw blurRad="38100" dist="38100" dir="2700000" algn="tl">
                    <a:srgbClr val="000000"/>
                  </a:outerShdw>
                </a:effectLst>
              </a:rPr>
              <a:t>.TC:=1;E</a:t>
            </a:r>
            <a:r>
              <a:rPr kumimoji="1" lang="en-US" altLang="zh-CN" sz="2000" baseline="30000">
                <a:solidFill>
                  <a:schemeClr val="tx2"/>
                </a:solidFill>
                <a:effectLst>
                  <a:outerShdw blurRad="38100" dist="38100" dir="2700000" algn="tl">
                    <a:srgbClr val="000000"/>
                  </a:outerShdw>
                </a:effectLst>
              </a:rPr>
              <a:t>(1)</a:t>
            </a:r>
            <a:r>
              <a:rPr kumimoji="1" lang="en-US" altLang="zh-CN" sz="2000">
                <a:solidFill>
                  <a:schemeClr val="tx2"/>
                </a:solidFill>
                <a:effectLst>
                  <a:outerShdw blurRad="38100" dist="38100" dir="2700000" algn="tl">
                    <a:srgbClr val="000000"/>
                  </a:outerShdw>
                </a:effectLst>
              </a:rPr>
              <a:t>.FC:=2}</a:t>
            </a:r>
          </a:p>
          <a:p>
            <a:pPr>
              <a:spcBef>
                <a:spcPct val="0"/>
              </a:spcBef>
              <a:buFontTx/>
              <a:buNone/>
            </a:pPr>
            <a:r>
              <a:rPr kumimoji="1" lang="en-US" altLang="zh-CN" sz="2000">
                <a:effectLst>
                  <a:outerShdw blurRad="38100" dist="38100" dir="2700000" algn="tl">
                    <a:srgbClr val="000000"/>
                  </a:outerShdw>
                </a:effectLst>
              </a:rPr>
              <a:t>②</a:t>
            </a:r>
            <a:r>
              <a:rPr kumimoji="1" lang="en-US" altLang="zh-CN" sz="2000" u="sng">
                <a:effectLst>
                  <a:outerShdw blurRad="38100" dist="38100" dir="2700000" algn="tl">
                    <a:srgbClr val="000000"/>
                  </a:outerShdw>
                </a:effectLst>
              </a:rPr>
              <a:t>E</a:t>
            </a:r>
            <a:r>
              <a:rPr kumimoji="1" lang="en-US" altLang="zh-CN" sz="2000" u="sng" baseline="30000">
                <a:effectLst>
                  <a:outerShdw blurRad="38100" dist="38100" dir="2700000" algn="tl">
                    <a:srgbClr val="000000"/>
                  </a:outerShdw>
                </a:effectLst>
              </a:rPr>
              <a:t>∨</a:t>
            </a:r>
            <a:r>
              <a:rPr kumimoji="1" lang="en-US" altLang="zh-CN" sz="2000">
                <a:effectLst>
                  <a:outerShdw blurRad="38100" dist="38100" dir="2700000" algn="tl">
                    <a:srgbClr val="000000"/>
                  </a:outerShdw>
                </a:effectLst>
              </a:rPr>
              <a:t>b&lt;c</a:t>
            </a:r>
          </a:p>
          <a:p>
            <a:pPr>
              <a:spcBef>
                <a:spcPct val="0"/>
              </a:spcBef>
              <a:buFontTx/>
              <a:buNone/>
            </a:pPr>
            <a:r>
              <a:rPr kumimoji="1" lang="en-US" altLang="zh-CN" sz="2000">
                <a:effectLst>
                  <a:outerShdw blurRad="38100" dist="38100" dir="2700000" algn="tl">
                    <a:srgbClr val="000000"/>
                  </a:outerShdw>
                </a:effectLst>
              </a:rPr>
              <a:t>{BACKPATCH(E</a:t>
            </a:r>
            <a:r>
              <a:rPr kumimoji="1" lang="en-US" altLang="zh-CN" sz="2000" baseline="30000">
                <a:effectLst>
                  <a:outerShdw blurRad="38100" dist="38100" dir="2700000" algn="tl">
                    <a:srgbClr val="000000"/>
                  </a:outerShdw>
                </a:effectLst>
              </a:rPr>
              <a:t>(1)</a:t>
            </a:r>
            <a:r>
              <a:rPr kumimoji="1" lang="en-US" altLang="zh-CN" sz="2000">
                <a:effectLst>
                  <a:outerShdw blurRad="38100" dist="38100" dir="2700000" algn="tl">
                    <a:srgbClr val="000000"/>
                  </a:outerShdw>
                </a:effectLst>
              </a:rPr>
              <a:t>.FC=2,NXQ=3);</a:t>
            </a:r>
          </a:p>
          <a:p>
            <a:pPr>
              <a:spcBef>
                <a:spcPct val="0"/>
              </a:spcBef>
              <a:buFontTx/>
              <a:buNone/>
            </a:pPr>
            <a:r>
              <a:rPr kumimoji="1" lang="en-US" altLang="zh-CN" sz="2000">
                <a:effectLst>
                  <a:outerShdw blurRad="38100" dist="38100" dir="2700000" algn="tl">
                    <a:srgbClr val="000000"/>
                  </a:outerShdw>
                </a:effectLst>
              </a:rPr>
              <a:t>E</a:t>
            </a:r>
            <a:r>
              <a:rPr kumimoji="1" lang="en-US" altLang="zh-CN" sz="2000" baseline="30000">
                <a:effectLst>
                  <a:outerShdw blurRad="38100" dist="38100" dir="2700000" algn="tl">
                    <a:srgbClr val="000000"/>
                  </a:outerShdw>
                </a:effectLst>
              </a:rPr>
              <a:t>∨</a:t>
            </a:r>
            <a:r>
              <a:rPr kumimoji="1" lang="en-US" altLang="zh-CN" sz="2000">
                <a:effectLst>
                  <a:outerShdw blurRad="38100" dist="38100" dir="2700000" algn="tl">
                    <a:srgbClr val="000000"/>
                  </a:outerShdw>
                </a:effectLst>
              </a:rPr>
              <a:t>.TC:=E</a:t>
            </a:r>
            <a:r>
              <a:rPr kumimoji="1" lang="en-US" altLang="zh-CN" sz="2000" baseline="30000">
                <a:effectLst>
                  <a:outerShdw blurRad="38100" dist="38100" dir="2700000" algn="tl">
                    <a:srgbClr val="000000"/>
                  </a:outerShdw>
                </a:effectLst>
              </a:rPr>
              <a:t>(1)</a:t>
            </a:r>
            <a:r>
              <a:rPr kumimoji="1" lang="en-US" altLang="zh-CN" sz="2000">
                <a:effectLst>
                  <a:outerShdw blurRad="38100" dist="38100" dir="2700000" algn="tl">
                    <a:srgbClr val="000000"/>
                  </a:outerShdw>
                </a:effectLst>
              </a:rPr>
              <a:t>.TC=1}</a:t>
            </a:r>
          </a:p>
          <a:p>
            <a:pPr>
              <a:spcBef>
                <a:spcPct val="0"/>
              </a:spcBef>
              <a:buFontTx/>
              <a:buNone/>
            </a:pPr>
            <a:r>
              <a:rPr kumimoji="1" lang="en-US" altLang="zh-CN" sz="2000">
                <a:solidFill>
                  <a:schemeClr val="tx2"/>
                </a:solidFill>
                <a:effectLst>
                  <a:outerShdw blurRad="38100" dist="38100" dir="2700000" algn="tl">
                    <a:srgbClr val="000000"/>
                  </a:outerShdw>
                </a:effectLst>
              </a:rPr>
              <a:t>③ </a:t>
            </a:r>
            <a:r>
              <a:rPr kumimoji="1" lang="en-US" altLang="zh-CN" sz="2000">
                <a:effectLst>
                  <a:outerShdw blurRad="38100" dist="38100" dir="2700000" algn="tl">
                    <a:srgbClr val="000000"/>
                  </a:outerShdw>
                </a:effectLst>
              </a:rPr>
              <a:t>E</a:t>
            </a:r>
            <a:r>
              <a:rPr kumimoji="1" lang="en-US" altLang="zh-CN" sz="2000" baseline="30000">
                <a:effectLst>
                  <a:outerShdw blurRad="38100" dist="38100" dir="2700000" algn="tl">
                    <a:srgbClr val="000000"/>
                  </a:outerShdw>
                </a:effectLst>
              </a:rPr>
              <a:t>∨</a:t>
            </a:r>
            <a:r>
              <a:rPr kumimoji="1" lang="en-US" altLang="zh-CN" sz="2000">
                <a:solidFill>
                  <a:schemeClr val="tx2"/>
                </a:solidFill>
                <a:effectLst>
                  <a:outerShdw blurRad="38100" dist="38100" dir="2700000" algn="tl">
                    <a:srgbClr val="000000"/>
                  </a:outerShdw>
                </a:effectLst>
              </a:rPr>
              <a:t> </a:t>
            </a:r>
            <a:r>
              <a:rPr kumimoji="1" lang="en-US" altLang="zh-CN" sz="2000" u="sng">
                <a:solidFill>
                  <a:schemeClr val="tx2"/>
                </a:solidFill>
                <a:effectLst>
                  <a:outerShdw blurRad="38100" dist="38100" dir="2700000" algn="tl">
                    <a:srgbClr val="000000"/>
                  </a:outerShdw>
                </a:effectLst>
              </a:rPr>
              <a:t>E</a:t>
            </a:r>
            <a:r>
              <a:rPr kumimoji="1" lang="en-US" altLang="zh-CN" sz="2000" u="sng" baseline="30000">
                <a:solidFill>
                  <a:schemeClr val="tx2"/>
                </a:solidFill>
                <a:effectLst>
                  <a:outerShdw blurRad="38100" dist="38100" dir="2700000" algn="tl">
                    <a:srgbClr val="000000"/>
                  </a:outerShdw>
                </a:effectLst>
              </a:rPr>
              <a:t>(2)</a:t>
            </a:r>
          </a:p>
          <a:p>
            <a:pPr>
              <a:spcBef>
                <a:spcPct val="0"/>
              </a:spcBef>
              <a:buFontTx/>
              <a:buNone/>
            </a:pPr>
            <a:r>
              <a:rPr kumimoji="1" lang="en-US" altLang="zh-CN" sz="2000">
                <a:solidFill>
                  <a:schemeClr val="tx2"/>
                </a:solidFill>
                <a:effectLst>
                  <a:outerShdw blurRad="38100" dist="38100" dir="2700000" algn="tl">
                    <a:srgbClr val="000000"/>
                  </a:outerShdw>
                </a:effectLst>
              </a:rPr>
              <a:t>{E</a:t>
            </a:r>
            <a:r>
              <a:rPr kumimoji="1" lang="zh-CN" altLang="en-US" sz="2000" baseline="30000">
                <a:solidFill>
                  <a:schemeClr val="tx2"/>
                </a:solidFill>
                <a:effectLst>
                  <a:outerShdw blurRad="38100" dist="38100" dir="2700000" algn="tl">
                    <a:srgbClr val="000000"/>
                  </a:outerShdw>
                </a:effectLst>
              </a:rPr>
              <a:t>（</a:t>
            </a:r>
            <a:r>
              <a:rPr kumimoji="1" lang="en-US" altLang="zh-CN" sz="2000" baseline="30000">
                <a:solidFill>
                  <a:schemeClr val="tx2"/>
                </a:solidFill>
                <a:effectLst>
                  <a:outerShdw blurRad="38100" dist="38100" dir="2700000" algn="tl">
                    <a:srgbClr val="000000"/>
                  </a:outerShdw>
                </a:effectLst>
              </a:rPr>
              <a:t>2</a:t>
            </a:r>
            <a:r>
              <a:rPr kumimoji="1" lang="zh-CN" altLang="en-US" sz="2000" baseline="30000">
                <a:solidFill>
                  <a:schemeClr val="tx2"/>
                </a:solidFill>
                <a:effectLst>
                  <a:outerShdw blurRad="38100" dist="38100" dir="2700000" algn="tl">
                    <a:srgbClr val="000000"/>
                  </a:outerShdw>
                </a:effectLst>
              </a:rPr>
              <a:t>）</a:t>
            </a:r>
            <a:r>
              <a:rPr kumimoji="1" lang="en-US" altLang="zh-CN" sz="2000">
                <a:solidFill>
                  <a:schemeClr val="tx2"/>
                </a:solidFill>
                <a:effectLst>
                  <a:outerShdw blurRad="38100" dist="38100" dir="2700000" algn="tl">
                    <a:srgbClr val="000000"/>
                  </a:outerShdw>
                </a:effectLst>
              </a:rPr>
              <a:t>.TC:=3;E</a:t>
            </a:r>
            <a:r>
              <a:rPr kumimoji="1" lang="en-US" altLang="zh-CN" sz="2000" baseline="30000">
                <a:solidFill>
                  <a:schemeClr val="tx2"/>
                </a:solidFill>
                <a:effectLst>
                  <a:outerShdw blurRad="38100" dist="38100" dir="2700000" algn="tl">
                    <a:srgbClr val="000000"/>
                  </a:outerShdw>
                </a:effectLst>
              </a:rPr>
              <a:t>(2)</a:t>
            </a:r>
            <a:r>
              <a:rPr kumimoji="1" lang="en-US" altLang="zh-CN" sz="2000">
                <a:solidFill>
                  <a:schemeClr val="tx2"/>
                </a:solidFill>
                <a:effectLst>
                  <a:outerShdw blurRad="38100" dist="38100" dir="2700000" algn="tl">
                    <a:srgbClr val="000000"/>
                  </a:outerShdw>
                </a:effectLst>
              </a:rPr>
              <a:t>.FC:=4}</a:t>
            </a:r>
          </a:p>
          <a:p>
            <a:pPr>
              <a:spcBef>
                <a:spcPct val="0"/>
              </a:spcBef>
              <a:buFontTx/>
              <a:buNone/>
            </a:pPr>
            <a:r>
              <a:rPr kumimoji="1" lang="en-US" altLang="zh-CN" sz="2000">
                <a:effectLst>
                  <a:outerShdw blurRad="38100" dist="38100" dir="2700000" algn="tl">
                    <a:srgbClr val="000000"/>
                  </a:outerShdw>
                </a:effectLst>
              </a:rPr>
              <a:t>④</a:t>
            </a:r>
            <a:r>
              <a:rPr kumimoji="1" lang="en-US" altLang="zh-CN" sz="2000" u="sng">
                <a:effectLst>
                  <a:outerShdw blurRad="38100" dist="38100" dir="2700000" algn="tl">
                    <a:srgbClr val="000000"/>
                  </a:outerShdw>
                </a:effectLst>
              </a:rPr>
              <a:t>E</a:t>
            </a:r>
          </a:p>
          <a:p>
            <a:pPr>
              <a:spcBef>
                <a:spcPct val="0"/>
              </a:spcBef>
              <a:buFontTx/>
              <a:buNone/>
            </a:pPr>
            <a:r>
              <a:rPr kumimoji="1" lang="en-US" altLang="zh-CN" sz="2000">
                <a:effectLst>
                  <a:outerShdw blurRad="38100" dist="38100" dir="2700000" algn="tl">
                    <a:srgbClr val="000000"/>
                  </a:outerShdw>
                </a:effectLst>
              </a:rPr>
              <a:t>{E.FC:=E</a:t>
            </a:r>
            <a:r>
              <a:rPr kumimoji="1" lang="en-US" altLang="zh-CN" sz="2000" baseline="30000">
                <a:effectLst>
                  <a:outerShdw blurRad="38100" dist="38100" dir="2700000" algn="tl">
                    <a:srgbClr val="000000"/>
                  </a:outerShdw>
                </a:effectLst>
              </a:rPr>
              <a:t>(2)</a:t>
            </a:r>
            <a:r>
              <a:rPr kumimoji="1" lang="en-US" altLang="zh-CN" sz="2000">
                <a:effectLst>
                  <a:outerShdw blurRad="38100" dist="38100" dir="2700000" algn="tl">
                    <a:srgbClr val="000000"/>
                  </a:outerShdw>
                </a:effectLst>
              </a:rPr>
              <a:t>.FC=4;</a:t>
            </a:r>
          </a:p>
          <a:p>
            <a:pPr>
              <a:spcBef>
                <a:spcPct val="0"/>
              </a:spcBef>
              <a:buFontTx/>
              <a:buNone/>
            </a:pPr>
            <a:r>
              <a:rPr kumimoji="1" lang="en-US" altLang="zh-CN" sz="2000">
                <a:effectLst>
                  <a:outerShdw blurRad="38100" dist="38100" dir="2700000" algn="tl">
                    <a:srgbClr val="000000"/>
                  </a:outerShdw>
                </a:effectLst>
              </a:rPr>
              <a:t> E.TC:=MERGE(E</a:t>
            </a:r>
            <a:r>
              <a:rPr kumimoji="1" lang="en-US" altLang="zh-CN" sz="2000" baseline="30000">
                <a:effectLst>
                  <a:outerShdw blurRad="38100" dist="38100" dir="2700000" algn="tl">
                    <a:srgbClr val="000000"/>
                  </a:outerShdw>
                </a:effectLst>
              </a:rPr>
              <a:t>∨</a:t>
            </a:r>
            <a:r>
              <a:rPr kumimoji="1" lang="en-US" altLang="zh-CN" sz="2000">
                <a:effectLst>
                  <a:outerShdw blurRad="38100" dist="38100" dir="2700000" algn="tl">
                    <a:srgbClr val="000000"/>
                  </a:outerShdw>
                </a:effectLst>
              </a:rPr>
              <a:t>.TC=1,E</a:t>
            </a:r>
            <a:r>
              <a:rPr kumimoji="1" lang="en-US" altLang="zh-CN" sz="2000" baseline="30000">
                <a:effectLst>
                  <a:outerShdw blurRad="38100" dist="38100" dir="2700000" algn="tl">
                    <a:srgbClr val="000000"/>
                  </a:outerShdw>
                </a:effectLst>
              </a:rPr>
              <a:t>(2)</a:t>
            </a:r>
            <a:r>
              <a:rPr kumimoji="1" lang="en-US" altLang="zh-CN" sz="2000">
                <a:effectLst>
                  <a:outerShdw blurRad="38100" dist="38100" dir="2700000" algn="tl">
                    <a:srgbClr val="000000"/>
                  </a:outerShdw>
                </a:effectLst>
              </a:rPr>
              <a:t>.TC=3)=3</a:t>
            </a:r>
          </a:p>
        </p:txBody>
      </p:sp>
      <p:sp>
        <p:nvSpPr>
          <p:cNvPr id="804868" name="Text Box 4"/>
          <p:cNvSpPr txBox="1">
            <a:spLocks noChangeArrowheads="1"/>
          </p:cNvSpPr>
          <p:nvPr/>
        </p:nvSpPr>
        <p:spPr bwMode="auto">
          <a:xfrm>
            <a:off x="7696200" y="2895600"/>
            <a:ext cx="206375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a:solidFill>
                  <a:schemeClr val="tx2"/>
                </a:solidFill>
                <a:effectLst>
                  <a:outerShdw blurRad="38100" dist="38100" dir="2700000" algn="tl">
                    <a:srgbClr val="000000"/>
                  </a:outerShdw>
                </a:effectLst>
                <a:latin typeface="宋体" panose="02010600030101010101" pitchFamily="2" charset="-122"/>
              </a:rPr>
              <a:t>1 (jnz,a, ,0)</a:t>
            </a:r>
          </a:p>
          <a:p>
            <a:pPr>
              <a:spcBef>
                <a:spcPct val="0"/>
              </a:spcBef>
              <a:buFontTx/>
              <a:buNone/>
            </a:pPr>
            <a:r>
              <a:rPr kumimoji="1" lang="en-US" altLang="zh-CN" sz="2000">
                <a:solidFill>
                  <a:schemeClr val="tx2"/>
                </a:solidFill>
                <a:effectLst>
                  <a:outerShdw blurRad="38100" dist="38100" dir="2700000" algn="tl">
                    <a:srgbClr val="000000"/>
                  </a:outerShdw>
                </a:effectLst>
                <a:latin typeface="宋体" panose="02010600030101010101" pitchFamily="2" charset="-122"/>
              </a:rPr>
              <a:t>2 (j, , ,</a:t>
            </a:r>
            <a:r>
              <a:rPr kumimoji="1" lang="en-US" altLang="zh-CN" sz="2000">
                <a:solidFill>
                  <a:schemeClr val="hlink"/>
                </a:solidFill>
                <a:effectLst>
                  <a:outerShdw blurRad="38100" dist="38100" dir="2700000" algn="tl">
                    <a:srgbClr val="000000"/>
                  </a:outerShdw>
                </a:effectLst>
                <a:latin typeface="宋体" panose="02010600030101010101" pitchFamily="2" charset="-122"/>
              </a:rPr>
              <a:t>3</a:t>
            </a:r>
            <a:r>
              <a:rPr kumimoji="1" lang="en-US" altLang="zh-CN" sz="2000">
                <a:solidFill>
                  <a:schemeClr val="tx2"/>
                </a:solidFill>
                <a:effectLst>
                  <a:outerShdw blurRad="38100" dist="38100" dir="2700000" algn="tl">
                    <a:srgbClr val="000000"/>
                  </a:outerShdw>
                </a:effectLst>
                <a:latin typeface="宋体" panose="02010600030101010101" pitchFamily="2" charset="-122"/>
              </a:rPr>
              <a:t>)</a:t>
            </a:r>
            <a:r>
              <a:rPr kumimoji="1" lang="en-US" altLang="zh-CN" sz="2400">
                <a:solidFill>
                  <a:schemeClr val="tx2"/>
                </a:solidFill>
                <a:effectLst>
                  <a:outerShdw blurRad="38100" dist="38100" dir="2700000" algn="tl">
                    <a:srgbClr val="000000"/>
                  </a:outerShdw>
                </a:effectLst>
                <a:latin typeface="Tahoma" panose="020B0604030504040204" pitchFamily="34" charset="0"/>
              </a:rPr>
              <a:t> </a:t>
            </a:r>
            <a:r>
              <a:rPr kumimoji="1" lang="en-US" altLang="zh-CN" sz="2000">
                <a:solidFill>
                  <a:schemeClr val="hlink"/>
                </a:solidFill>
                <a:effectLst>
                  <a:outerShdw blurRad="38100" dist="38100" dir="2700000" algn="tl">
                    <a:srgbClr val="000000"/>
                  </a:outerShdw>
                </a:effectLst>
                <a:latin typeface="宋体" panose="02010600030101010101" pitchFamily="2" charset="-122"/>
              </a:rPr>
              <a:t>3</a:t>
            </a:r>
          </a:p>
        </p:txBody>
      </p:sp>
      <p:sp>
        <p:nvSpPr>
          <p:cNvPr id="804869" name="Text Box 5"/>
          <p:cNvSpPr txBox="1">
            <a:spLocks noChangeArrowheads="1"/>
          </p:cNvSpPr>
          <p:nvPr/>
        </p:nvSpPr>
        <p:spPr bwMode="auto">
          <a:xfrm>
            <a:off x="2498726" y="2362201"/>
            <a:ext cx="705326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zh-CN" altLang="en-US" sz="2000">
                <a:effectLst>
                  <a:outerShdw blurRad="38100" dist="38100" dir="2700000" algn="tl">
                    <a:srgbClr val="000000"/>
                  </a:outerShdw>
                </a:effectLst>
              </a:rPr>
              <a:t>例如：</a:t>
            </a:r>
            <a:r>
              <a:rPr kumimoji="1" lang="en-US" altLang="zh-CN" sz="2000">
                <a:effectLst>
                  <a:outerShdw blurRad="38100" dist="38100" dir="2700000" algn="tl">
                    <a:srgbClr val="000000"/>
                  </a:outerShdw>
                </a:effectLst>
              </a:rPr>
              <a:t>a∨b&lt;c</a:t>
            </a:r>
            <a:r>
              <a:rPr kumimoji="1" lang="zh-CN" altLang="en-US" sz="2000">
                <a:effectLst>
                  <a:outerShdw blurRad="38100" dist="38100" dir="2700000" algn="tl">
                    <a:srgbClr val="000000"/>
                  </a:outerShdw>
                </a:effectLst>
              </a:rPr>
              <a:t>的语法制导翻译过程和对应产生的四元式如下</a:t>
            </a:r>
            <a:r>
              <a:rPr kumimoji="1" lang="en-US" altLang="zh-CN" sz="2000">
                <a:effectLst>
                  <a:outerShdw blurRad="38100" dist="38100" dir="2700000" algn="tl">
                    <a:srgbClr val="000000"/>
                  </a:outerShdw>
                </a:effectLst>
              </a:rPr>
              <a:t>:</a:t>
            </a:r>
          </a:p>
        </p:txBody>
      </p:sp>
      <p:sp>
        <p:nvSpPr>
          <p:cNvPr id="804870" name="Text Box 6"/>
          <p:cNvSpPr txBox="1">
            <a:spLocks noChangeArrowheads="1"/>
          </p:cNvSpPr>
          <p:nvPr/>
        </p:nvSpPr>
        <p:spPr bwMode="auto">
          <a:xfrm>
            <a:off x="7756526" y="4492626"/>
            <a:ext cx="2111375"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0"/>
              </a:spcBef>
              <a:buFontTx/>
              <a:buNone/>
            </a:pPr>
            <a:r>
              <a:rPr kumimoji="1" lang="en-US" altLang="zh-CN" sz="2000">
                <a:solidFill>
                  <a:schemeClr val="tx2"/>
                </a:solidFill>
                <a:effectLst>
                  <a:outerShdw blurRad="38100" dist="38100" dir="2700000" algn="tl">
                    <a:srgbClr val="000000"/>
                  </a:outerShdw>
                </a:effectLst>
                <a:latin typeface="宋体" panose="02010600030101010101" pitchFamily="2" charset="-122"/>
              </a:rPr>
              <a:t>3 (j&lt;,b,c,</a:t>
            </a:r>
            <a:r>
              <a:rPr kumimoji="1" lang="en-US" altLang="zh-CN" sz="2000" u="sng">
                <a:solidFill>
                  <a:schemeClr val="tx2"/>
                </a:solidFill>
                <a:effectLst>
                  <a:outerShdw blurRad="38100" dist="38100" dir="2700000" algn="tl">
                    <a:srgbClr val="000000"/>
                  </a:outerShdw>
                </a:effectLst>
                <a:latin typeface="宋体" panose="02010600030101010101" pitchFamily="2" charset="-122"/>
              </a:rPr>
              <a:t>0</a:t>
            </a:r>
            <a:r>
              <a:rPr kumimoji="1" lang="en-US" altLang="zh-CN" sz="2000">
                <a:solidFill>
                  <a:schemeClr val="tx2"/>
                </a:solidFill>
                <a:effectLst>
                  <a:outerShdw blurRad="38100" dist="38100" dir="2700000" algn="tl">
                    <a:srgbClr val="000000"/>
                  </a:outerShdw>
                </a:effectLst>
                <a:latin typeface="宋体" panose="02010600030101010101" pitchFamily="2" charset="-122"/>
              </a:rPr>
              <a:t>)</a:t>
            </a:r>
            <a:r>
              <a:rPr kumimoji="1" lang="en-US" altLang="zh-CN" sz="2000">
                <a:solidFill>
                  <a:schemeClr val="hlink"/>
                </a:solidFill>
                <a:effectLst>
                  <a:outerShdw blurRad="38100" dist="38100" dir="2700000" algn="tl">
                    <a:srgbClr val="000000"/>
                  </a:outerShdw>
                </a:effectLst>
                <a:latin typeface="宋体" panose="02010600030101010101" pitchFamily="2" charset="-122"/>
              </a:rPr>
              <a:t>1</a:t>
            </a:r>
            <a:r>
              <a:rPr kumimoji="1" lang="en-US" altLang="zh-CN" sz="2000">
                <a:solidFill>
                  <a:schemeClr val="tx2"/>
                </a:solidFill>
                <a:effectLst>
                  <a:outerShdw blurRad="38100" dist="38100" dir="2700000" algn="tl">
                    <a:srgbClr val="000000"/>
                  </a:outerShdw>
                </a:effectLst>
                <a:latin typeface="宋体" panose="02010600030101010101" pitchFamily="2" charset="-122"/>
              </a:rPr>
              <a:t></a:t>
            </a:r>
          </a:p>
          <a:p>
            <a:pPr>
              <a:spcBef>
                <a:spcPct val="0"/>
              </a:spcBef>
              <a:buFontTx/>
              <a:buNone/>
            </a:pPr>
            <a:r>
              <a:rPr kumimoji="1" lang="en-US" altLang="zh-CN" sz="2000">
                <a:solidFill>
                  <a:schemeClr val="tx2"/>
                </a:solidFill>
                <a:effectLst>
                  <a:outerShdw blurRad="38100" dist="38100" dir="2700000" algn="tl">
                    <a:srgbClr val="000000"/>
                  </a:outerShdw>
                </a:effectLst>
                <a:latin typeface="宋体" panose="02010600030101010101" pitchFamily="2" charset="-122"/>
              </a:rPr>
              <a:t>4 (j, , ,0)</a:t>
            </a:r>
          </a:p>
        </p:txBody>
      </p:sp>
      <p:sp>
        <p:nvSpPr>
          <p:cNvPr id="804871" name="Text Box 7"/>
          <p:cNvSpPr txBox="1">
            <a:spLocks noChangeArrowheads="1"/>
          </p:cNvSpPr>
          <p:nvPr/>
        </p:nvSpPr>
        <p:spPr bwMode="auto">
          <a:xfrm>
            <a:off x="7239000" y="5378450"/>
            <a:ext cx="2819400" cy="915988"/>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Clr>
                <a:schemeClr val="folHlink"/>
              </a:buClr>
              <a:buSzPct val="60000"/>
            </a:pPr>
            <a:r>
              <a:rPr kumimoji="1" lang="zh-CN" altLang="en-US">
                <a:effectLst>
                  <a:outerShdw blurRad="38100" dist="38100" dir="2700000" algn="tl">
                    <a:srgbClr val="000000"/>
                  </a:outerShdw>
                </a:effectLst>
                <a:latin typeface="宋体" panose="02010600030101010101" pitchFamily="2" charset="-122"/>
              </a:rPr>
              <a:t>非终结符下方加</a:t>
            </a:r>
            <a:r>
              <a:rPr kumimoji="1" lang="zh-CN" altLang="en-US">
                <a:effectLst>
                  <a:outerShdw blurRad="38100" dist="38100" dir="2700000" algn="tl">
                    <a:srgbClr val="000000"/>
                  </a:outerShdw>
                </a:effectLst>
              </a:rPr>
              <a:t>“</a:t>
            </a:r>
            <a:r>
              <a:rPr kumimoji="1" lang="en-US" altLang="zh-CN">
                <a:effectLst>
                  <a:outerShdw blurRad="38100" dist="38100" dir="2700000" algn="tl">
                    <a:srgbClr val="000000"/>
                  </a:outerShdw>
                </a:effectLst>
                <a:latin typeface="宋体" panose="02010600030101010101" pitchFamily="2" charset="-122"/>
              </a:rPr>
              <a:t>-</a:t>
            </a:r>
            <a:r>
              <a:rPr kumimoji="1" lang="en-US" altLang="zh-CN">
                <a:effectLst>
                  <a:outerShdw blurRad="38100" dist="38100" dir="2700000" algn="tl">
                    <a:srgbClr val="000000"/>
                  </a:outerShdw>
                </a:effectLst>
              </a:rPr>
              <a:t>”</a:t>
            </a:r>
            <a:r>
              <a:rPr kumimoji="1" lang="zh-CN" altLang="en-US">
                <a:effectLst>
                  <a:outerShdw blurRad="38100" dist="38100" dir="2700000" algn="tl">
                    <a:srgbClr val="000000"/>
                  </a:outerShdw>
                </a:effectLst>
                <a:latin typeface="宋体" panose="02010600030101010101" pitchFamily="2" charset="-122"/>
              </a:rPr>
              <a:t>者表示用某一产生式归约的结果</a:t>
            </a:r>
            <a:r>
              <a:rPr kumimoji="1" lang="en-US" altLang="zh-CN">
                <a:effectLst>
                  <a:outerShdw blurRad="38100" dist="38100" dir="2700000" algn="tl">
                    <a:srgbClr val="000000"/>
                  </a:outerShdw>
                </a:effectLst>
                <a:latin typeface="宋体" panose="02010600030101010101" pitchFamily="2" charset="-122"/>
              </a:rPr>
              <a:t>.</a:t>
            </a:r>
          </a:p>
        </p:txBody>
      </p:sp>
      <p:sp>
        <p:nvSpPr>
          <p:cNvPr id="804872" name="Text Box 8"/>
          <p:cNvSpPr txBox="1">
            <a:spLocks noChangeArrowheads="1"/>
          </p:cNvSpPr>
          <p:nvPr/>
        </p:nvSpPr>
        <p:spPr bwMode="auto">
          <a:xfrm>
            <a:off x="8839201" y="3733801"/>
            <a:ext cx="2825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buFontTx/>
              <a:buNone/>
            </a:pPr>
            <a:r>
              <a:rPr lang="en-US" altLang="zh-CN" sz="2000">
                <a:effectLst>
                  <a:outerShdw blurRad="38100" dist="38100" dir="2700000" algn="tl">
                    <a:srgbClr val="000000"/>
                  </a:outerShdw>
                </a:effectLst>
                <a:latin typeface="宋体" panose="02010600030101010101" pitchFamily="2" charset="-122"/>
              </a:rPr>
              <a:t>0</a:t>
            </a:r>
          </a:p>
        </p:txBody>
      </p:sp>
      <p:sp>
        <p:nvSpPr>
          <p:cNvPr id="804873" name="Text Box 9"/>
          <p:cNvSpPr txBox="1">
            <a:spLocks noChangeArrowheads="1"/>
          </p:cNvSpPr>
          <p:nvPr/>
        </p:nvSpPr>
        <p:spPr bwMode="auto">
          <a:xfrm>
            <a:off x="1752600" y="152401"/>
            <a:ext cx="3886200" cy="1173163"/>
          </a:xfrm>
          <a:prstGeom prst="rect">
            <a:avLst/>
          </a:prstGeom>
          <a:solidFill>
            <a:schemeClr val="bg1"/>
          </a:solidFill>
          <a:ln w="19050" algn="ctr">
            <a:solidFill>
              <a:srgbClr val="FFFF00"/>
            </a:solidFill>
            <a:miter lim="800000"/>
            <a:headEnd/>
            <a:tailEnd/>
          </a:ln>
          <a:effectLst/>
          <a:extLst>
            <a:ext uri="{AF507438-7753-43E0-B8FC-AC1667EBCBE1}">
              <a14:hiddenEffects xmlns:a14="http://schemas.microsoft.com/office/drawing/2010/main">
                <a:effectLst>
                  <a:outerShdw dist="17961" dir="2700000" algn="ctr" rotWithShape="0">
                    <a:srgbClr val="FFFF00">
                      <a:gamma/>
                      <a:shade val="60000"/>
                      <a:invGamma/>
                    </a:srgbClr>
                  </a:outerShdw>
                </a:effectLst>
              </a14:hiddenEffects>
            </a:ext>
          </a:extLst>
        </p:spPr>
        <p:txBody>
          <a:bodyPr tIns="0" bIns="0">
            <a:spAutoFit/>
          </a:bodyPr>
          <a:lstStyle>
            <a:lvl1pPr marL="233363" indent="-233363">
              <a:spcBef>
                <a:spcPct val="0"/>
              </a:spcBef>
              <a:defRPr>
                <a:solidFill>
                  <a:schemeClr val="tx1"/>
                </a:solidFill>
                <a:latin typeface="Arial" panose="020B0604020202020204" pitchFamily="34" charset="0"/>
                <a:ea typeface="宋体" panose="02010600030101010101" pitchFamily="2" charset="-122"/>
              </a:defRPr>
            </a:lvl1pPr>
            <a:lvl2pPr>
              <a:spcBef>
                <a:spcPct val="0"/>
              </a:spcBef>
              <a:defRPr>
                <a:solidFill>
                  <a:schemeClr val="tx1"/>
                </a:solidFill>
                <a:latin typeface="Arial" panose="020B0604020202020204" pitchFamily="34" charset="0"/>
                <a:ea typeface="宋体" panose="02010600030101010101" pitchFamily="2" charset="-122"/>
              </a:defRPr>
            </a:lvl2pPr>
            <a:lvl3pPr>
              <a:spcBef>
                <a:spcPct val="0"/>
              </a:spcBef>
              <a:defRPr>
                <a:solidFill>
                  <a:schemeClr val="tx1"/>
                </a:solidFill>
                <a:latin typeface="Arial" panose="020B0604020202020204" pitchFamily="34" charset="0"/>
                <a:ea typeface="宋体" panose="02010600030101010101" pitchFamily="2" charset="-122"/>
              </a:defRPr>
            </a:lvl3pPr>
            <a:lvl4pPr>
              <a:spcBef>
                <a:spcPct val="0"/>
              </a:spcBef>
              <a:defRPr>
                <a:solidFill>
                  <a:schemeClr val="tx1"/>
                </a:solidFill>
                <a:latin typeface="Arial" panose="020B0604020202020204" pitchFamily="34" charset="0"/>
                <a:ea typeface="宋体" panose="02010600030101010101" pitchFamily="2" charset="-122"/>
              </a:defRPr>
            </a:lvl4pPr>
            <a:lvl5pPr>
              <a:spcBef>
                <a:spcPct val="0"/>
              </a:spcBef>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20000"/>
              </a:spcBef>
            </a:pPr>
            <a:r>
              <a:rPr lang="en-US" altLang="zh-CN">
                <a:latin typeface="Times New Roman" panose="02020603050405020304" pitchFamily="18" charset="0"/>
              </a:rPr>
              <a:t>(1)E∷=i           {E·TC:=NXQ;E·FC:=NXQ+1</a:t>
            </a:r>
            <a:r>
              <a:rPr lang="zh-CN" altLang="en-US">
                <a:latin typeface="Times New Roman" panose="02020603050405020304" pitchFamily="18" charset="0"/>
              </a:rPr>
              <a:t>；                           </a:t>
            </a:r>
            <a:r>
              <a:rPr lang="en-US" altLang="zh-CN">
                <a:latin typeface="Times New Roman" panose="02020603050405020304" pitchFamily="18" charset="0"/>
              </a:rPr>
              <a:t>GEN(jnz,ENTRY(i), ,0);</a:t>
            </a:r>
          </a:p>
          <a:p>
            <a:pPr>
              <a:spcBef>
                <a:spcPct val="20000"/>
              </a:spcBef>
            </a:pPr>
            <a:r>
              <a:rPr lang="en-US" altLang="zh-CN">
                <a:latin typeface="Times New Roman" panose="02020603050405020304" pitchFamily="18" charset="0"/>
              </a:rPr>
              <a:t>                           GEN(j, , ,0)}</a:t>
            </a:r>
          </a:p>
        </p:txBody>
      </p:sp>
      <p:sp>
        <p:nvSpPr>
          <p:cNvPr id="804875" name="Text Box 11"/>
          <p:cNvSpPr txBox="1">
            <a:spLocks noChangeArrowheads="1"/>
          </p:cNvSpPr>
          <p:nvPr/>
        </p:nvSpPr>
        <p:spPr bwMode="auto">
          <a:xfrm>
            <a:off x="5791200" y="304801"/>
            <a:ext cx="3886200" cy="842963"/>
          </a:xfrm>
          <a:prstGeom prst="rect">
            <a:avLst/>
          </a:prstGeom>
          <a:solidFill>
            <a:schemeClr val="bg1"/>
          </a:solidFill>
          <a:ln w="19050" algn="ctr">
            <a:solidFill>
              <a:srgbClr val="FFFF00"/>
            </a:solidFill>
            <a:miter lim="800000"/>
            <a:headEnd/>
            <a:tailEnd/>
          </a:ln>
          <a:effectLst/>
          <a:extLst>
            <a:ext uri="{AF507438-7753-43E0-B8FC-AC1667EBCBE1}">
              <a14:hiddenEffects xmlns:a14="http://schemas.microsoft.com/office/drawing/2010/main">
                <a:effectLst>
                  <a:outerShdw dist="17961" dir="2700000" algn="ctr" rotWithShape="0">
                    <a:srgbClr val="FFFF00">
                      <a:gamma/>
                      <a:shade val="60000"/>
                      <a:invGamma/>
                    </a:srgbClr>
                  </a:outerShdw>
                </a:effectLst>
              </a14:hiddenEffects>
            </a:ext>
          </a:extLst>
        </p:spPr>
        <p:txBody>
          <a:bodyPr tIns="0" bIns="0">
            <a:spAutoFit/>
          </a:bodyPr>
          <a:lstStyle>
            <a:lvl1pPr marL="233363" indent="-233363">
              <a:spcBef>
                <a:spcPct val="0"/>
              </a:spcBef>
              <a:defRPr>
                <a:solidFill>
                  <a:schemeClr val="tx1"/>
                </a:solidFill>
                <a:latin typeface="Arial" panose="020B0604020202020204" pitchFamily="34" charset="0"/>
                <a:ea typeface="宋体" panose="02010600030101010101" pitchFamily="2" charset="-122"/>
              </a:defRPr>
            </a:lvl1pPr>
            <a:lvl2pPr>
              <a:spcBef>
                <a:spcPct val="0"/>
              </a:spcBef>
              <a:defRPr>
                <a:solidFill>
                  <a:schemeClr val="tx1"/>
                </a:solidFill>
                <a:latin typeface="Arial" panose="020B0604020202020204" pitchFamily="34" charset="0"/>
                <a:ea typeface="宋体" panose="02010600030101010101" pitchFamily="2" charset="-122"/>
              </a:defRPr>
            </a:lvl2pPr>
            <a:lvl3pPr>
              <a:spcBef>
                <a:spcPct val="0"/>
              </a:spcBef>
              <a:defRPr>
                <a:solidFill>
                  <a:schemeClr val="tx1"/>
                </a:solidFill>
                <a:latin typeface="Arial" panose="020B0604020202020204" pitchFamily="34" charset="0"/>
                <a:ea typeface="宋体" panose="02010600030101010101" pitchFamily="2" charset="-122"/>
              </a:defRPr>
            </a:lvl3pPr>
            <a:lvl4pPr>
              <a:spcBef>
                <a:spcPct val="0"/>
              </a:spcBef>
              <a:defRPr>
                <a:solidFill>
                  <a:schemeClr val="tx1"/>
                </a:solidFill>
                <a:latin typeface="Arial" panose="020B0604020202020204" pitchFamily="34" charset="0"/>
                <a:ea typeface="宋体" panose="02010600030101010101" pitchFamily="2" charset="-122"/>
              </a:defRPr>
            </a:lvl4pPr>
            <a:lvl5pPr>
              <a:spcBef>
                <a:spcPct val="0"/>
              </a:spcBef>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spcBef>
                <a:spcPct val="20000"/>
              </a:spcBef>
            </a:pPr>
            <a:r>
              <a:rPr lang="en-US" altLang="zh-CN">
                <a:latin typeface="Times New Roman" panose="02020603050405020304" pitchFamily="18" charset="0"/>
                <a:cs typeface="Courier New" panose="02070309020205020404" pitchFamily="49" charset="0"/>
              </a:rPr>
              <a:t>(7)E</a:t>
            </a:r>
            <a:r>
              <a:rPr lang="en-US" altLang="zh-CN" baseline="30000">
                <a:latin typeface="Times New Roman" panose="02020603050405020304" pitchFamily="18" charset="0"/>
              </a:rPr>
              <a:t>∨</a:t>
            </a:r>
            <a:r>
              <a:rPr lang="en-US" altLang="zh-CN">
                <a:latin typeface="Times New Roman" panose="02020603050405020304" pitchFamily="18" charset="0"/>
                <a:cs typeface="Courier New" panose="02070309020205020404" pitchFamily="49" charset="0"/>
              </a:rPr>
              <a:t>∷=E</a:t>
            </a:r>
            <a:r>
              <a:rPr lang="en-US" altLang="zh-CN" baseline="30000">
                <a:latin typeface="Times New Roman" panose="02020603050405020304" pitchFamily="18" charset="0"/>
              </a:rPr>
              <a:t>(1)</a:t>
            </a:r>
            <a:r>
              <a:rPr lang="en-US" altLang="zh-CN">
                <a:latin typeface="Times New Roman" panose="02020603050405020304" pitchFamily="18" charset="0"/>
                <a:cs typeface="Courier New" panose="02070309020205020404" pitchFamily="49" charset="0"/>
              </a:rPr>
              <a:t>∨     {BACKPATCH(E</a:t>
            </a:r>
            <a:r>
              <a:rPr lang="en-US" altLang="zh-CN" baseline="30000">
                <a:latin typeface="Times New Roman" panose="02020603050405020304" pitchFamily="18" charset="0"/>
              </a:rPr>
              <a:t>(1)</a:t>
            </a:r>
            <a:r>
              <a:rPr lang="en-US" altLang="zh-CN">
                <a:latin typeface="Times New Roman" panose="02020603050405020304" pitchFamily="18" charset="0"/>
                <a:cs typeface="Courier New" panose="02070309020205020404" pitchFamily="49" charset="0"/>
              </a:rPr>
              <a:t>·FC,NXQ);E</a:t>
            </a:r>
            <a:r>
              <a:rPr lang="en-US" altLang="zh-CN" baseline="30000">
                <a:latin typeface="Times New Roman" panose="02020603050405020304" pitchFamily="18" charset="0"/>
              </a:rPr>
              <a:t>∨</a:t>
            </a:r>
            <a:r>
              <a:rPr lang="en-US" altLang="zh-CN">
                <a:latin typeface="Times New Roman" panose="02020603050405020304" pitchFamily="18" charset="0"/>
                <a:cs typeface="Courier New" panose="02070309020205020404" pitchFamily="49" charset="0"/>
              </a:rPr>
              <a:t>·TC:=E</a:t>
            </a:r>
            <a:r>
              <a:rPr lang="en-US" altLang="zh-CN" baseline="30000">
                <a:latin typeface="Times New Roman" panose="02020603050405020304" pitchFamily="18" charset="0"/>
              </a:rPr>
              <a:t>(1)</a:t>
            </a:r>
            <a:r>
              <a:rPr lang="en-US" altLang="zh-CN">
                <a:latin typeface="Times New Roman" panose="02020603050405020304" pitchFamily="18" charset="0"/>
                <a:cs typeface="Courier New" panose="02070309020205020404" pitchFamily="49" charset="0"/>
              </a:rPr>
              <a:t>·TC}</a:t>
            </a:r>
            <a:endParaRPr lang="en-US" altLang="zh-CN" sz="2400">
              <a:solidFill>
                <a:srgbClr val="FFFFFF"/>
              </a:solidFill>
              <a:effectLst>
                <a:outerShdw blurRad="38100" dist="38100" dir="2700000" algn="tl">
                  <a:srgbClr val="000000"/>
                </a:outerShdw>
              </a:effectLst>
              <a:latin typeface="黑体" panose="02010609060101010101" pitchFamily="49" charset="-122"/>
              <a:ea typeface="黑体" panose="02010609060101010101" pitchFamily="49" charset="-122"/>
              <a:cs typeface="Arial" panose="020B0604020202020204" pitchFamily="34" charset="0"/>
            </a:endParaRPr>
          </a:p>
        </p:txBody>
      </p:sp>
      <p:sp>
        <p:nvSpPr>
          <p:cNvPr id="804876" name="Text Box 12"/>
          <p:cNvSpPr txBox="1">
            <a:spLocks noChangeArrowheads="1"/>
          </p:cNvSpPr>
          <p:nvPr/>
        </p:nvSpPr>
        <p:spPr bwMode="auto">
          <a:xfrm>
            <a:off x="1371600" y="1447801"/>
            <a:ext cx="4419600" cy="1228725"/>
          </a:xfrm>
          <a:prstGeom prst="rect">
            <a:avLst/>
          </a:prstGeom>
          <a:solidFill>
            <a:schemeClr val="bg1"/>
          </a:solidFill>
          <a:ln w="19050" algn="ctr">
            <a:solidFill>
              <a:srgbClr val="FFFF00"/>
            </a:solidFill>
            <a:miter lim="800000"/>
            <a:headEnd/>
            <a:tailEnd/>
          </a:ln>
          <a:effectLst/>
          <a:extLst>
            <a:ext uri="{AF507438-7753-43E0-B8FC-AC1667EBCBE1}">
              <a14:hiddenEffects xmlns:a14="http://schemas.microsoft.com/office/drawing/2010/main">
                <a:effectLst>
                  <a:outerShdw dist="17961" dir="2700000" algn="ctr" rotWithShape="0">
                    <a:srgbClr val="FFFF00">
                      <a:gamma/>
                      <a:shade val="60000"/>
                      <a:invGamma/>
                    </a:srgbClr>
                  </a:outerShdw>
                </a:effectLst>
              </a14:hiddenEffects>
            </a:ext>
          </a:extLst>
        </p:spPr>
        <p:txBody>
          <a:bodyPr tIns="0" bIns="0">
            <a:spAutoFit/>
          </a:bodyPr>
          <a:lstStyle>
            <a:lvl1pPr marL="233363" indent="-233363">
              <a:spcBef>
                <a:spcPct val="0"/>
              </a:spcBef>
              <a:defRPr>
                <a:solidFill>
                  <a:schemeClr val="tx1"/>
                </a:solidFill>
                <a:latin typeface="Arial" panose="020B0604020202020204" pitchFamily="34" charset="0"/>
                <a:ea typeface="宋体" panose="02010600030101010101" pitchFamily="2" charset="-122"/>
              </a:defRPr>
            </a:lvl1pPr>
            <a:lvl2pPr>
              <a:spcBef>
                <a:spcPct val="0"/>
              </a:spcBef>
              <a:defRPr>
                <a:solidFill>
                  <a:schemeClr val="tx1"/>
                </a:solidFill>
                <a:latin typeface="Arial" panose="020B0604020202020204" pitchFamily="34" charset="0"/>
                <a:ea typeface="宋体" panose="02010600030101010101" pitchFamily="2" charset="-122"/>
              </a:defRPr>
            </a:lvl2pPr>
            <a:lvl3pPr>
              <a:spcBef>
                <a:spcPct val="0"/>
              </a:spcBef>
              <a:defRPr>
                <a:solidFill>
                  <a:schemeClr val="tx1"/>
                </a:solidFill>
                <a:latin typeface="Arial" panose="020B0604020202020204" pitchFamily="34" charset="0"/>
                <a:ea typeface="宋体" panose="02010600030101010101" pitchFamily="2" charset="-122"/>
              </a:defRPr>
            </a:lvl3pPr>
            <a:lvl4pPr>
              <a:spcBef>
                <a:spcPct val="0"/>
              </a:spcBef>
              <a:defRPr>
                <a:solidFill>
                  <a:schemeClr val="tx1"/>
                </a:solidFill>
                <a:latin typeface="Arial" panose="020B0604020202020204" pitchFamily="34" charset="0"/>
                <a:ea typeface="宋体" panose="02010600030101010101" pitchFamily="2" charset="-122"/>
              </a:defRPr>
            </a:lvl4pPr>
            <a:lvl5pPr>
              <a:spcBef>
                <a:spcPct val="0"/>
              </a:spcBef>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20000"/>
              </a:spcBef>
            </a:pPr>
            <a:r>
              <a:rPr lang="en-US" altLang="zh-CN">
                <a:latin typeface="Times New Roman" panose="02020603050405020304" pitchFamily="18" charset="0"/>
              </a:rPr>
              <a:t>(2)E∷=i</a:t>
            </a:r>
            <a:r>
              <a:rPr lang="en-US" altLang="zh-CN" baseline="30000">
                <a:latin typeface="Times New Roman" panose="02020603050405020304" pitchFamily="18" charset="0"/>
              </a:rPr>
              <a:t>(1)</a:t>
            </a:r>
            <a:r>
              <a:rPr lang="en-US" altLang="zh-CN">
                <a:latin typeface="Times New Roman" panose="02020603050405020304" pitchFamily="18" charset="0"/>
              </a:rPr>
              <a:t>rop i</a:t>
            </a:r>
            <a:r>
              <a:rPr lang="en-US" altLang="zh-CN" baseline="30000">
                <a:latin typeface="Times New Roman" panose="02020603050405020304" pitchFamily="18" charset="0"/>
              </a:rPr>
              <a:t>(2)</a:t>
            </a:r>
            <a:r>
              <a:rPr lang="en-US" altLang="zh-CN">
                <a:latin typeface="Times New Roman" panose="02020603050405020304" pitchFamily="18" charset="0"/>
              </a:rPr>
              <a:t>{E·TC:=NXQ;E·FC:=NXQ+1;</a:t>
            </a:r>
          </a:p>
          <a:p>
            <a:pPr>
              <a:spcBef>
                <a:spcPct val="20000"/>
              </a:spcBef>
            </a:pPr>
            <a:r>
              <a:rPr lang="en-US" altLang="zh-CN">
                <a:latin typeface="Times New Roman" panose="02020603050405020304" pitchFamily="18" charset="0"/>
              </a:rPr>
              <a:t>      GEN(jrop, ENTRY(i</a:t>
            </a:r>
            <a:r>
              <a:rPr lang="en-US" altLang="zh-CN" baseline="30000">
                <a:latin typeface="Times New Roman" panose="02020603050405020304" pitchFamily="18" charset="0"/>
              </a:rPr>
              <a:t>(1)</a:t>
            </a:r>
            <a:r>
              <a:rPr lang="en-US" altLang="zh-CN">
                <a:latin typeface="Times New Roman" panose="02020603050405020304" pitchFamily="18" charset="0"/>
              </a:rPr>
              <a:t>), ENTRY(i</a:t>
            </a:r>
            <a:r>
              <a:rPr lang="en-US" altLang="zh-CN" baseline="30000">
                <a:latin typeface="Times New Roman" panose="02020603050405020304" pitchFamily="18" charset="0"/>
              </a:rPr>
              <a:t>(2)</a:t>
            </a:r>
            <a:r>
              <a:rPr lang="en-US" altLang="zh-CN">
                <a:latin typeface="Times New Roman" panose="02020603050405020304" pitchFamily="18" charset="0"/>
              </a:rPr>
              <a:t>),0);</a:t>
            </a:r>
          </a:p>
          <a:p>
            <a:pPr>
              <a:spcBef>
                <a:spcPct val="20000"/>
              </a:spcBef>
            </a:pPr>
            <a:r>
              <a:rPr lang="en-US" altLang="zh-CN">
                <a:latin typeface="Times New Roman" panose="02020603050405020304" pitchFamily="18" charset="0"/>
              </a:rPr>
              <a:t>                     GEN(j, , ,0)}</a:t>
            </a:r>
            <a:endParaRPr lang="en-US" altLang="zh-CN" sz="2400">
              <a:solidFill>
                <a:srgbClr val="FFFFFF"/>
              </a:solidFill>
              <a:effectLst>
                <a:outerShdw blurRad="38100" dist="38100" dir="2700000" algn="tl">
                  <a:srgbClr val="000000"/>
                </a:outerShdw>
              </a:effectLst>
              <a:latin typeface="黑体" panose="02010609060101010101" pitchFamily="49" charset="-122"/>
              <a:ea typeface="黑体" panose="02010609060101010101" pitchFamily="49" charset="-122"/>
              <a:cs typeface="Arial" panose="020B0604020202020204" pitchFamily="34" charset="0"/>
            </a:endParaRPr>
          </a:p>
        </p:txBody>
      </p:sp>
      <p:sp>
        <p:nvSpPr>
          <p:cNvPr id="804877" name="Text Box 13"/>
          <p:cNvSpPr txBox="1">
            <a:spLocks noChangeArrowheads="1"/>
          </p:cNvSpPr>
          <p:nvPr/>
        </p:nvSpPr>
        <p:spPr bwMode="auto">
          <a:xfrm>
            <a:off x="5943600" y="1219201"/>
            <a:ext cx="3505200" cy="1501775"/>
          </a:xfrm>
          <a:prstGeom prst="rect">
            <a:avLst/>
          </a:prstGeom>
          <a:solidFill>
            <a:schemeClr val="bg1"/>
          </a:solidFill>
          <a:ln w="19050" algn="ctr">
            <a:solidFill>
              <a:srgbClr val="FFFF00"/>
            </a:solidFill>
            <a:miter lim="800000"/>
            <a:headEnd/>
            <a:tailEnd/>
          </a:ln>
          <a:effectLst/>
          <a:extLst>
            <a:ext uri="{AF507438-7753-43E0-B8FC-AC1667EBCBE1}">
              <a14:hiddenEffects xmlns:a14="http://schemas.microsoft.com/office/drawing/2010/main">
                <a:effectLst>
                  <a:outerShdw dist="17961" dir="2700000" algn="ctr" rotWithShape="0">
                    <a:srgbClr val="FFFF00">
                      <a:gamma/>
                      <a:shade val="60000"/>
                      <a:invGamma/>
                    </a:srgbClr>
                  </a:outerShdw>
                </a:effectLst>
              </a14:hiddenEffects>
            </a:ext>
          </a:extLst>
        </p:spPr>
        <p:txBody>
          <a:bodyPr tIns="0" bIns="0">
            <a:spAutoFit/>
          </a:bodyPr>
          <a:lstStyle>
            <a:lvl1pPr marL="233363" indent="-233363">
              <a:spcBef>
                <a:spcPct val="0"/>
              </a:spcBef>
              <a:defRPr>
                <a:solidFill>
                  <a:schemeClr val="tx1"/>
                </a:solidFill>
                <a:latin typeface="Arial" panose="020B0604020202020204" pitchFamily="34" charset="0"/>
                <a:ea typeface="宋体" panose="02010600030101010101" pitchFamily="2" charset="-122"/>
              </a:defRPr>
            </a:lvl1pPr>
            <a:lvl2pPr>
              <a:spcBef>
                <a:spcPct val="0"/>
              </a:spcBef>
              <a:defRPr>
                <a:solidFill>
                  <a:schemeClr val="tx1"/>
                </a:solidFill>
                <a:latin typeface="Arial" panose="020B0604020202020204" pitchFamily="34" charset="0"/>
                <a:ea typeface="宋体" panose="02010600030101010101" pitchFamily="2" charset="-122"/>
              </a:defRPr>
            </a:lvl2pPr>
            <a:lvl3pPr>
              <a:spcBef>
                <a:spcPct val="0"/>
              </a:spcBef>
              <a:defRPr>
                <a:solidFill>
                  <a:schemeClr val="tx1"/>
                </a:solidFill>
                <a:latin typeface="Arial" panose="020B0604020202020204" pitchFamily="34" charset="0"/>
                <a:ea typeface="宋体" panose="02010600030101010101" pitchFamily="2" charset="-122"/>
              </a:defRPr>
            </a:lvl3pPr>
            <a:lvl4pPr>
              <a:spcBef>
                <a:spcPct val="0"/>
              </a:spcBef>
              <a:defRPr>
                <a:solidFill>
                  <a:schemeClr val="tx1"/>
                </a:solidFill>
                <a:latin typeface="Arial" panose="020B0604020202020204" pitchFamily="34" charset="0"/>
                <a:ea typeface="宋体" panose="02010600030101010101" pitchFamily="2" charset="-122"/>
              </a:defRPr>
            </a:lvl4pPr>
            <a:lvl5pPr>
              <a:spcBef>
                <a:spcPct val="0"/>
              </a:spcBef>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spcBef>
                <a:spcPct val="20000"/>
              </a:spcBef>
            </a:pPr>
            <a:r>
              <a:rPr lang="en-US" altLang="zh-CN">
                <a:latin typeface="Times New Roman" panose="02020603050405020304" pitchFamily="18" charset="0"/>
                <a:cs typeface="Courier New" panose="02070309020205020404" pitchFamily="49" charset="0"/>
              </a:rPr>
              <a:t>8)E∷=E</a:t>
            </a:r>
            <a:r>
              <a:rPr lang="en-US" altLang="zh-CN" baseline="30000">
                <a:latin typeface="Times New Roman" panose="02020603050405020304" pitchFamily="18" charset="0"/>
              </a:rPr>
              <a:t>∨</a:t>
            </a:r>
            <a:r>
              <a:rPr lang="en-US" altLang="zh-CN">
                <a:latin typeface="Times New Roman" panose="02020603050405020304" pitchFamily="18" charset="0"/>
                <a:cs typeface="Courier New" panose="02070309020205020404" pitchFamily="49" charset="0"/>
              </a:rPr>
              <a:t>E</a:t>
            </a:r>
            <a:r>
              <a:rPr lang="en-US" altLang="zh-CN" baseline="30000">
                <a:latin typeface="Times New Roman" panose="02020603050405020304" pitchFamily="18" charset="0"/>
              </a:rPr>
              <a:t>(2)</a:t>
            </a:r>
            <a:r>
              <a:rPr lang="en-US" altLang="zh-CN">
                <a:latin typeface="Times New Roman" panose="02020603050405020304" pitchFamily="18" charset="0"/>
                <a:cs typeface="Courier New" panose="02070309020205020404" pitchFamily="49" charset="0"/>
              </a:rPr>
              <a:t>     </a:t>
            </a:r>
          </a:p>
          <a:p>
            <a:pPr algn="just">
              <a:spcBef>
                <a:spcPct val="20000"/>
              </a:spcBef>
            </a:pPr>
            <a:r>
              <a:rPr lang="en-US" altLang="zh-CN">
                <a:latin typeface="Times New Roman" panose="02020603050405020304" pitchFamily="18" charset="0"/>
                <a:cs typeface="Courier New" panose="02070309020205020404" pitchFamily="49" charset="0"/>
              </a:rPr>
              <a:t> {E·FC:=E</a:t>
            </a:r>
            <a:r>
              <a:rPr lang="en-US" altLang="zh-CN" baseline="30000">
                <a:latin typeface="Times New Roman" panose="02020603050405020304" pitchFamily="18" charset="0"/>
              </a:rPr>
              <a:t>(2)</a:t>
            </a:r>
            <a:r>
              <a:rPr lang="en-US" altLang="zh-CN">
                <a:latin typeface="Times New Roman" panose="02020603050405020304" pitchFamily="18" charset="0"/>
                <a:cs typeface="Courier New" panose="02070309020205020404" pitchFamily="49" charset="0"/>
              </a:rPr>
              <a:t>·FC;</a:t>
            </a:r>
          </a:p>
          <a:p>
            <a:pPr algn="just">
              <a:spcBef>
                <a:spcPct val="20000"/>
              </a:spcBef>
            </a:pPr>
            <a:r>
              <a:rPr lang="en-US" altLang="zh-CN">
                <a:latin typeface="Times New Roman" panose="02020603050405020304" pitchFamily="18" charset="0"/>
                <a:cs typeface="Courier New" panose="02070309020205020404" pitchFamily="49" charset="0"/>
              </a:rPr>
              <a:t>E·TC:=MERG(E</a:t>
            </a:r>
            <a:r>
              <a:rPr lang="en-US" altLang="zh-CN" baseline="30000">
                <a:latin typeface="Times New Roman" panose="02020603050405020304" pitchFamily="18" charset="0"/>
              </a:rPr>
              <a:t>∨</a:t>
            </a:r>
            <a:r>
              <a:rPr lang="en-US" altLang="zh-CN">
                <a:latin typeface="Times New Roman" panose="02020603050405020304" pitchFamily="18" charset="0"/>
                <a:cs typeface="Courier New" panose="02070309020205020404" pitchFamily="49" charset="0"/>
              </a:rPr>
              <a:t>·TC,E</a:t>
            </a:r>
            <a:r>
              <a:rPr lang="en-US" altLang="zh-CN" baseline="30000">
                <a:latin typeface="Times New Roman" panose="02020603050405020304" pitchFamily="18" charset="0"/>
              </a:rPr>
              <a:t>(2)</a:t>
            </a:r>
            <a:r>
              <a:rPr lang="en-US" altLang="zh-CN">
                <a:latin typeface="Times New Roman" panose="02020603050405020304" pitchFamily="18" charset="0"/>
                <a:cs typeface="Courier New" panose="02070309020205020404" pitchFamily="49" charset="0"/>
              </a:rPr>
              <a:t>·TC)}</a:t>
            </a:r>
            <a:endParaRPr lang="en-US" altLang="zh-CN">
              <a:latin typeface="Times New Roman" panose="02020603050405020304" pitchFamily="18" charset="0"/>
            </a:endParaRPr>
          </a:p>
          <a:p>
            <a:pPr algn="ctr" eaLnBrk="0" hangingPunct="0">
              <a:spcBef>
                <a:spcPct val="50000"/>
              </a:spcBef>
              <a:spcAft>
                <a:spcPct val="20000"/>
              </a:spcAft>
              <a:buFontTx/>
              <a:buNone/>
            </a:pPr>
            <a:endParaRPr lang="en-US" altLang="zh-CN" sz="2400">
              <a:solidFill>
                <a:srgbClr val="FFFFFF"/>
              </a:solidFill>
              <a:effectLst>
                <a:outerShdw blurRad="38100" dist="38100" dir="2700000" algn="tl">
                  <a:srgbClr val="000000"/>
                </a:outerShdw>
              </a:effectLst>
              <a:latin typeface="黑体" panose="02010609060101010101" pitchFamily="49" charset="-122"/>
              <a:ea typeface="黑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144191547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0487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0487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04876"/>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048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4873" grpId="0" animBg="1"/>
      <p:bldP spid="804875" grpId="0" animBg="1"/>
      <p:bldP spid="804876" grpId="0" animBg="1"/>
      <p:bldP spid="804877"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890" name="Rectangle 2"/>
          <p:cNvSpPr>
            <a:spLocks noGrp="1" noChangeArrowheads="1"/>
          </p:cNvSpPr>
          <p:nvPr>
            <p:ph type="body" idx="1"/>
          </p:nvPr>
        </p:nvSpPr>
        <p:spPr/>
        <p:txBody>
          <a:bodyPr/>
          <a:lstStyle/>
          <a:p>
            <a:pPr>
              <a:buFont typeface="Wingdings" panose="05000000000000000000" pitchFamily="2" charset="2"/>
              <a:buNone/>
            </a:pPr>
            <a:r>
              <a:rPr lang="zh-CN" altLang="en-US" sz="1800" b="1">
                <a:latin typeface="Times New Roman" panose="02020603050405020304" pitchFamily="18" charset="0"/>
              </a:rPr>
              <a:t>所以，经语法制导翻译得到布尔表达式</a:t>
            </a:r>
          </a:p>
          <a:p>
            <a:pPr>
              <a:buFont typeface="Wingdings" panose="05000000000000000000" pitchFamily="2" charset="2"/>
              <a:buNone/>
            </a:pPr>
            <a:r>
              <a:rPr lang="zh-CN" altLang="en-US" sz="1800" b="1">
                <a:latin typeface="Times New Roman" panose="02020603050405020304" pitchFamily="18" charset="0"/>
              </a:rPr>
              <a:t>    </a:t>
            </a:r>
            <a:r>
              <a:rPr lang="en-US" altLang="zh-CN" sz="1800" b="1">
                <a:latin typeface="Times New Roman" panose="02020603050405020304" pitchFamily="18" charset="0"/>
              </a:rPr>
              <a:t>a∨b&lt;c</a:t>
            </a:r>
          </a:p>
          <a:p>
            <a:pPr>
              <a:buFont typeface="Wingdings" panose="05000000000000000000" pitchFamily="2" charset="2"/>
              <a:buNone/>
            </a:pPr>
            <a:r>
              <a:rPr lang="zh-CN" altLang="en-US" sz="1800" b="1">
                <a:latin typeface="Times New Roman" panose="02020603050405020304" pitchFamily="18" charset="0"/>
              </a:rPr>
              <a:t>的四元式序列为：</a:t>
            </a:r>
          </a:p>
          <a:p>
            <a:pPr>
              <a:spcBef>
                <a:spcPct val="0"/>
              </a:spcBef>
              <a:buFontTx/>
              <a:buNone/>
            </a:pPr>
            <a:r>
              <a:rPr lang="zh-CN" altLang="en-US" sz="1800" b="1">
                <a:latin typeface="Times New Roman" panose="02020603050405020304" pitchFamily="18" charset="0"/>
              </a:rPr>
              <a:t>   </a:t>
            </a:r>
            <a:r>
              <a:rPr lang="en-US" altLang="zh-CN" sz="1800" b="1">
                <a:latin typeface="Times New Roman" panose="02020603050405020304" pitchFamily="18" charset="0"/>
              </a:rPr>
              <a:t>1 (jnz,a, ,0)</a:t>
            </a:r>
          </a:p>
          <a:p>
            <a:pPr>
              <a:spcBef>
                <a:spcPct val="0"/>
              </a:spcBef>
              <a:buFontTx/>
              <a:buNone/>
            </a:pPr>
            <a:r>
              <a:rPr lang="en-US" altLang="zh-CN" sz="1800" b="1">
                <a:latin typeface="Times New Roman" panose="02020603050405020304" pitchFamily="18" charset="0"/>
              </a:rPr>
              <a:t>   2 (j, , ,3)</a:t>
            </a:r>
            <a:r>
              <a:rPr lang="en-US" altLang="zh-CN" sz="2000" b="1">
                <a:latin typeface="Times New Roman" panose="02020603050405020304" pitchFamily="18" charset="0"/>
              </a:rPr>
              <a:t> </a:t>
            </a:r>
          </a:p>
          <a:p>
            <a:pPr>
              <a:spcBef>
                <a:spcPct val="0"/>
              </a:spcBef>
              <a:buFontTx/>
              <a:buNone/>
            </a:pPr>
            <a:r>
              <a:rPr lang="en-US" altLang="zh-CN" sz="1800" b="1">
                <a:latin typeface="Times New Roman" panose="02020603050405020304" pitchFamily="18" charset="0"/>
              </a:rPr>
              <a:t>   3 (j&lt;,b,c,1)</a:t>
            </a:r>
          </a:p>
          <a:p>
            <a:pPr>
              <a:spcBef>
                <a:spcPct val="0"/>
              </a:spcBef>
              <a:buFontTx/>
              <a:buNone/>
            </a:pPr>
            <a:r>
              <a:rPr lang="en-US" altLang="zh-CN" sz="1800" b="1">
                <a:latin typeface="Times New Roman" panose="02020603050405020304" pitchFamily="18" charset="0"/>
              </a:rPr>
              <a:t>   4 (j, , ,0)</a:t>
            </a:r>
          </a:p>
          <a:p>
            <a:pPr>
              <a:spcBef>
                <a:spcPct val="0"/>
              </a:spcBef>
              <a:buFontTx/>
              <a:buNone/>
            </a:pPr>
            <a:r>
              <a:rPr lang="zh-CN" altLang="en-US" sz="1800" b="1">
                <a:latin typeface="Times New Roman" panose="02020603050405020304" pitchFamily="18" charset="0"/>
              </a:rPr>
              <a:t>真链（</a:t>
            </a:r>
            <a:r>
              <a:rPr lang="en-US" altLang="zh-CN" sz="1800" b="1">
                <a:latin typeface="Times New Roman" panose="02020603050405020304" pitchFamily="18" charset="0"/>
              </a:rPr>
              <a:t>3</a:t>
            </a:r>
            <a:r>
              <a:rPr lang="zh-CN" altLang="en-US" sz="1800" b="1">
                <a:latin typeface="Times New Roman" panose="02020603050405020304" pitchFamily="18" charset="0"/>
              </a:rPr>
              <a:t>，</a:t>
            </a:r>
            <a:r>
              <a:rPr lang="en-US" altLang="zh-CN" sz="1800" b="1">
                <a:latin typeface="Times New Roman" panose="02020603050405020304" pitchFamily="18" charset="0"/>
              </a:rPr>
              <a:t>1</a:t>
            </a:r>
            <a:r>
              <a:rPr lang="zh-CN" altLang="en-US" sz="1800" b="1">
                <a:latin typeface="Times New Roman" panose="02020603050405020304" pitchFamily="18" charset="0"/>
              </a:rPr>
              <a:t>），链头</a:t>
            </a:r>
            <a:r>
              <a:rPr lang="en-US" altLang="zh-CN" sz="1800" b="1">
                <a:latin typeface="Times New Roman" panose="02020603050405020304" pitchFamily="18" charset="0"/>
              </a:rPr>
              <a:t>E.TC=3</a:t>
            </a:r>
          </a:p>
          <a:p>
            <a:pPr>
              <a:spcBef>
                <a:spcPct val="0"/>
              </a:spcBef>
              <a:buFontTx/>
              <a:buNone/>
            </a:pPr>
            <a:r>
              <a:rPr lang="zh-CN" altLang="en-US" sz="1800" b="1">
                <a:latin typeface="Times New Roman" panose="02020603050405020304" pitchFamily="18" charset="0"/>
              </a:rPr>
              <a:t>假链（</a:t>
            </a:r>
            <a:r>
              <a:rPr lang="en-US" altLang="zh-CN" sz="1800" b="1">
                <a:latin typeface="Times New Roman" panose="02020603050405020304" pitchFamily="18" charset="0"/>
              </a:rPr>
              <a:t>4</a:t>
            </a:r>
            <a:r>
              <a:rPr lang="zh-CN" altLang="en-US" sz="1800" b="1">
                <a:latin typeface="Times New Roman" panose="02020603050405020304" pitchFamily="18" charset="0"/>
              </a:rPr>
              <a:t>），链头</a:t>
            </a:r>
            <a:r>
              <a:rPr lang="en-US" altLang="zh-CN" sz="1800" b="1">
                <a:latin typeface="Times New Roman" panose="02020603050405020304" pitchFamily="18" charset="0"/>
              </a:rPr>
              <a:t>E.FC=4</a:t>
            </a:r>
          </a:p>
          <a:p>
            <a:pPr>
              <a:spcBef>
                <a:spcPct val="0"/>
              </a:spcBef>
              <a:buFontTx/>
              <a:buNone/>
            </a:pPr>
            <a:endParaRPr lang="en-US" altLang="zh-CN" sz="1800" b="1">
              <a:latin typeface="Times New Roman" panose="02020603050405020304" pitchFamily="18" charset="0"/>
            </a:endParaRPr>
          </a:p>
          <a:p>
            <a:pPr>
              <a:spcBef>
                <a:spcPct val="0"/>
              </a:spcBef>
              <a:buFontTx/>
              <a:buNone/>
            </a:pPr>
            <a:endParaRPr lang="en-US" altLang="zh-CN" sz="1800" b="1">
              <a:latin typeface="Times New Roman" panose="02020603050405020304" pitchFamily="18" charset="0"/>
            </a:endParaRPr>
          </a:p>
          <a:p>
            <a:pPr>
              <a:buFont typeface="Wingdings" panose="05000000000000000000" pitchFamily="2" charset="2"/>
              <a:buNone/>
            </a:pPr>
            <a:r>
              <a:rPr lang="en-US" altLang="zh-CN" sz="1800">
                <a:latin typeface="宋体" panose="02010600030101010101" pitchFamily="2" charset="-122"/>
              </a:rPr>
              <a:t>  </a:t>
            </a:r>
          </a:p>
        </p:txBody>
      </p:sp>
    </p:spTree>
    <p:extLst>
      <p:ext uri="{BB962C8B-B14F-4D97-AF65-F5344CB8AC3E}">
        <p14:creationId xmlns:p14="http://schemas.microsoft.com/office/powerpoint/2010/main" val="3153838695"/>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6914" name="Rectangle 2"/>
          <p:cNvSpPr>
            <a:spLocks noGrp="1" noChangeArrowheads="1"/>
          </p:cNvSpPr>
          <p:nvPr>
            <p:ph type="body" idx="1"/>
          </p:nvPr>
        </p:nvSpPr>
        <p:spPr>
          <a:xfrm>
            <a:off x="1970088" y="254001"/>
            <a:ext cx="8229600" cy="727075"/>
          </a:xfrm>
        </p:spPr>
        <p:txBody>
          <a:bodyPr/>
          <a:lstStyle/>
          <a:p>
            <a:pPr algn="just">
              <a:lnSpc>
                <a:spcPct val="90000"/>
              </a:lnSpc>
              <a:buFont typeface="Wingdings" panose="05000000000000000000" pitchFamily="2" charset="2"/>
              <a:buNone/>
            </a:pPr>
            <a:r>
              <a:rPr lang="zh-CN" altLang="en-US" sz="1800" b="1">
                <a:latin typeface="Times New Roman" panose="02020603050405020304" pitchFamily="18" charset="0"/>
                <a:cs typeface="Courier New" panose="02070309020205020404" pitchFamily="49" charset="0"/>
              </a:rPr>
              <a:t>例</a:t>
            </a:r>
            <a:r>
              <a:rPr lang="en-US" altLang="zh-CN" sz="1800" b="1">
                <a:latin typeface="Times New Roman" panose="02020603050405020304" pitchFamily="18" charset="0"/>
                <a:cs typeface="Courier New" panose="02070309020205020404" pitchFamily="49" charset="0"/>
              </a:rPr>
              <a:t>5.7</a:t>
            </a:r>
            <a:r>
              <a:rPr lang="zh-CN" altLang="en-US" sz="1800" b="1">
                <a:latin typeface="Times New Roman" panose="02020603050405020304" pitchFamily="18" charset="0"/>
                <a:cs typeface="Courier New" panose="02070309020205020404" pitchFamily="49" charset="0"/>
              </a:rPr>
              <a:t>根据上述文法语义子程序，给出布尔表达式</a:t>
            </a:r>
            <a:r>
              <a:rPr lang="en-US" altLang="zh-CN" sz="1800" b="1">
                <a:latin typeface="Times New Roman" panose="02020603050405020304" pitchFamily="18" charset="0"/>
                <a:cs typeface="Courier New" panose="02070309020205020404" pitchFamily="49" charset="0"/>
              </a:rPr>
              <a:t>a∨(b∧</a:t>
            </a:r>
            <a:r>
              <a:rPr lang="en-US" altLang="zh-CN" sz="1800" b="1">
                <a:latin typeface="Times New Roman" panose="02020603050405020304" pitchFamily="18" charset="0"/>
              </a:rPr>
              <a:t>﹁</a:t>
            </a:r>
            <a:r>
              <a:rPr lang="en-US" altLang="zh-CN" sz="1800" b="1">
                <a:latin typeface="Times New Roman" panose="02020603050405020304" pitchFamily="18" charset="0"/>
                <a:cs typeface="Courier New" panose="02070309020205020404" pitchFamily="49" charset="0"/>
              </a:rPr>
              <a:t>(c∨d))</a:t>
            </a:r>
          </a:p>
          <a:p>
            <a:pPr algn="just">
              <a:lnSpc>
                <a:spcPct val="90000"/>
              </a:lnSpc>
              <a:buFont typeface="Wingdings" panose="05000000000000000000" pitchFamily="2" charset="2"/>
              <a:buNone/>
            </a:pPr>
            <a:r>
              <a:rPr lang="en-US" altLang="zh-CN" sz="1800" b="1">
                <a:latin typeface="Times New Roman" panose="02020603050405020304" pitchFamily="18" charset="0"/>
                <a:cs typeface="Courier New" panose="02070309020205020404" pitchFamily="49" charset="0"/>
              </a:rPr>
              <a:t>     </a:t>
            </a:r>
            <a:r>
              <a:rPr lang="zh-CN" altLang="en-US" sz="1800" b="1">
                <a:latin typeface="Times New Roman" panose="02020603050405020304" pitchFamily="18" charset="0"/>
                <a:cs typeface="Courier New" panose="02070309020205020404" pitchFamily="49" charset="0"/>
              </a:rPr>
              <a:t>语法制</a:t>
            </a:r>
            <a:r>
              <a:rPr lang="zh-CN" altLang="en-US" sz="1800" b="1">
                <a:latin typeface="Times New Roman" panose="02020603050405020304" pitchFamily="18" charset="0"/>
              </a:rPr>
              <a:t>导翻译过程。</a:t>
            </a:r>
          </a:p>
        </p:txBody>
      </p:sp>
      <p:graphicFrame>
        <p:nvGraphicFramePr>
          <p:cNvPr id="806915" name="Group 3"/>
          <p:cNvGraphicFramePr>
            <a:graphicFrameLocks noGrp="1"/>
          </p:cNvGraphicFramePr>
          <p:nvPr/>
        </p:nvGraphicFramePr>
        <p:xfrm>
          <a:off x="2952750" y="1155700"/>
          <a:ext cx="6096000" cy="5272088"/>
        </p:xfrm>
        <a:graphic>
          <a:graphicData uri="http://schemas.openxmlformats.org/drawingml/2006/table">
            <a:tbl>
              <a:tblPr/>
              <a:tblGrid>
                <a:gridCol w="4056063">
                  <a:extLst>
                    <a:ext uri="{9D8B030D-6E8A-4147-A177-3AD203B41FA5}">
                      <a16:colId xmlns:a16="http://schemas.microsoft.com/office/drawing/2014/main" val="2453254533"/>
                    </a:ext>
                  </a:extLst>
                </a:gridCol>
                <a:gridCol w="2039937">
                  <a:extLst>
                    <a:ext uri="{9D8B030D-6E8A-4147-A177-3AD203B41FA5}">
                      <a16:colId xmlns:a16="http://schemas.microsoft.com/office/drawing/2014/main" val="117626789"/>
                    </a:ext>
                  </a:extLst>
                </a:gridCol>
              </a:tblGrid>
              <a:tr h="59213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2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语法制导翻译过程</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2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四元式</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77600688"/>
                  </a:ext>
                </a:extLst>
              </a:tr>
              <a:tr h="467995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a∨(b∧﹁(c∨d))</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∨(b∧﹁(c∨d))</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{E•TC:=100;E•FC:=101}</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a:t>
                      </a:r>
                      <a:r>
                        <a:rPr kumimoji="0" lang="en-US" altLang="zh-CN" sz="1600" b="0"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(b∧﹁(c∨d))</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{BP(E (1) •FC=101, NXQ=102);</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•TC:=E (1) •TC=100}</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(3)E</a:t>
                      </a:r>
                      <a:r>
                        <a:rPr kumimoji="0" lang="en-US" altLang="zh-CN" sz="1600" b="0"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∧﹁(c∨d))</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{E•TC:=102;E•FC:=103}</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(4)E</a:t>
                      </a:r>
                      <a:r>
                        <a:rPr kumimoji="0" lang="en-US" altLang="zh-CN" sz="1600" b="0"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﹁(c∨d))</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{BP(E (1) •TC=102,NXQ=104);</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 </a:t>
                      </a:r>
                      <a:r>
                        <a:rPr kumimoji="0" lang="en-US" altLang="zh-CN" sz="1600" b="0"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 </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•FC:=E (1) •FC=103</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(5)E</a:t>
                      </a:r>
                      <a:r>
                        <a:rPr kumimoji="0" lang="en-US" altLang="zh-CN" sz="1600" b="0"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∨d))</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{E•TC:=104;E•FC:=105}</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100 (jnz, a,  ,0)</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101 (j, , 102)</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102 (jnz,b,,104)</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103 (j,  ,  ,0)</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104 (jnz,c, ,103)</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105 (j,  ,  ,      )</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65264255"/>
                  </a:ext>
                </a:extLst>
              </a:tr>
            </a:tbl>
          </a:graphicData>
        </a:graphic>
      </p:graphicFrame>
      <p:sp>
        <p:nvSpPr>
          <p:cNvPr id="806926" name="Rectangle 14"/>
          <p:cNvSpPr>
            <a:spLocks noChangeArrowheads="1"/>
          </p:cNvSpPr>
          <p:nvPr/>
        </p:nvSpPr>
        <p:spPr bwMode="auto">
          <a:xfrm>
            <a:off x="7967663" y="2630488"/>
            <a:ext cx="311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
        <p:nvSpPr>
          <p:cNvPr id="806927" name="Rectangle 15"/>
          <p:cNvSpPr>
            <a:spLocks noChangeArrowheads="1"/>
          </p:cNvSpPr>
          <p:nvPr/>
        </p:nvSpPr>
        <p:spPr bwMode="auto">
          <a:xfrm>
            <a:off x="8153400" y="3733801"/>
            <a:ext cx="311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
        <p:nvSpPr>
          <p:cNvPr id="806928" name="Rectangle 16"/>
          <p:cNvSpPr>
            <a:spLocks noChangeArrowheads="1"/>
          </p:cNvSpPr>
          <p:nvPr/>
        </p:nvSpPr>
        <p:spPr bwMode="auto">
          <a:xfrm>
            <a:off x="8229600" y="5181601"/>
            <a:ext cx="311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
        <p:nvSpPr>
          <p:cNvPr id="806929" name="Rectangle 17"/>
          <p:cNvSpPr>
            <a:spLocks noChangeArrowheads="1"/>
          </p:cNvSpPr>
          <p:nvPr/>
        </p:nvSpPr>
        <p:spPr bwMode="auto">
          <a:xfrm>
            <a:off x="7924800" y="5486400"/>
            <a:ext cx="56515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lnSpc>
                <a:spcPct val="70000"/>
              </a:lnSpc>
              <a:spcBef>
                <a:spcPct val="0"/>
              </a:spcBef>
              <a:buFontTx/>
              <a:buNone/>
            </a:pPr>
            <a:r>
              <a:rPr lang="en-US" altLang="zh-CN">
                <a:effectLst>
                  <a:outerShdw blurRad="38100" dist="38100" dir="2700000" algn="tl">
                    <a:srgbClr val="000000"/>
                  </a:outerShdw>
                </a:effectLst>
                <a:latin typeface="Arial" panose="020B0604020202020204" pitchFamily="34" charset="0"/>
              </a:rPr>
              <a:t>106</a:t>
            </a:r>
          </a:p>
          <a:p>
            <a:pPr algn="ctr">
              <a:lnSpc>
                <a:spcPct val="70000"/>
              </a:lnSpc>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Tree>
    <p:extLst>
      <p:ext uri="{BB962C8B-B14F-4D97-AF65-F5344CB8AC3E}">
        <p14:creationId xmlns:p14="http://schemas.microsoft.com/office/powerpoint/2010/main" val="228933989"/>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7938" name="Rectangle 2"/>
          <p:cNvSpPr>
            <a:spLocks noGrp="1" noChangeArrowheads="1"/>
          </p:cNvSpPr>
          <p:nvPr>
            <p:ph type="body" idx="1"/>
          </p:nvPr>
        </p:nvSpPr>
        <p:spPr>
          <a:xfrm>
            <a:off x="1970088" y="254001"/>
            <a:ext cx="8229600" cy="727075"/>
          </a:xfrm>
        </p:spPr>
        <p:txBody>
          <a:bodyPr/>
          <a:lstStyle/>
          <a:p>
            <a:pPr algn="just">
              <a:lnSpc>
                <a:spcPct val="90000"/>
              </a:lnSpc>
              <a:buFont typeface="Wingdings" panose="05000000000000000000" pitchFamily="2" charset="2"/>
              <a:buNone/>
            </a:pPr>
            <a:r>
              <a:rPr lang="zh-CN" altLang="en-US" sz="1800" b="1">
                <a:latin typeface="宋体" panose="02010600030101010101" pitchFamily="2" charset="-122"/>
                <a:cs typeface="Courier New" panose="02070309020205020404" pitchFamily="49" charset="0"/>
              </a:rPr>
              <a:t>例</a:t>
            </a:r>
            <a:r>
              <a:rPr lang="en-US" altLang="zh-CN" sz="1800" b="1">
                <a:latin typeface="宋体" panose="02010600030101010101" pitchFamily="2" charset="-122"/>
                <a:cs typeface="Courier New" panose="02070309020205020404" pitchFamily="49" charset="0"/>
              </a:rPr>
              <a:t>5.7</a:t>
            </a:r>
            <a:r>
              <a:rPr lang="zh-CN" altLang="en-US" sz="1800" b="1">
                <a:latin typeface="宋体" panose="02010600030101010101" pitchFamily="2" charset="-122"/>
                <a:cs typeface="Courier New" panose="02070309020205020404" pitchFamily="49" charset="0"/>
              </a:rPr>
              <a:t>根据上述文法语义子程序，给出布尔表达式</a:t>
            </a:r>
            <a:r>
              <a:rPr lang="en-US" altLang="zh-CN" sz="1800" b="1">
                <a:latin typeface="宋体" panose="02010600030101010101" pitchFamily="2" charset="-122"/>
                <a:cs typeface="Courier New" panose="02070309020205020404" pitchFamily="49" charset="0"/>
              </a:rPr>
              <a:t>a∨(b∧</a:t>
            </a:r>
            <a:r>
              <a:rPr lang="en-US" altLang="zh-CN" sz="1800" b="1"/>
              <a:t>﹁</a:t>
            </a:r>
            <a:r>
              <a:rPr lang="en-US" altLang="zh-CN" sz="1800" b="1">
                <a:latin typeface="宋体" panose="02010600030101010101" pitchFamily="2" charset="-122"/>
                <a:cs typeface="Courier New" panose="02070309020205020404" pitchFamily="49" charset="0"/>
              </a:rPr>
              <a:t>(c∨d))</a:t>
            </a:r>
          </a:p>
          <a:p>
            <a:pPr algn="just">
              <a:lnSpc>
                <a:spcPct val="90000"/>
              </a:lnSpc>
              <a:buFont typeface="Wingdings" panose="05000000000000000000" pitchFamily="2" charset="2"/>
              <a:buNone/>
            </a:pPr>
            <a:r>
              <a:rPr lang="en-US" altLang="zh-CN" sz="1800" b="1">
                <a:latin typeface="宋体" panose="02010600030101010101" pitchFamily="2" charset="-122"/>
                <a:cs typeface="Courier New" panose="02070309020205020404" pitchFamily="49" charset="0"/>
              </a:rPr>
              <a:t>     </a:t>
            </a:r>
            <a:r>
              <a:rPr lang="zh-CN" altLang="en-US" sz="1800" b="1">
                <a:latin typeface="宋体" panose="02010600030101010101" pitchFamily="2" charset="-122"/>
                <a:cs typeface="Courier New" panose="02070309020205020404" pitchFamily="49" charset="0"/>
              </a:rPr>
              <a:t>语法制</a:t>
            </a:r>
            <a:r>
              <a:rPr lang="zh-CN" altLang="en-US" sz="1800" b="1">
                <a:latin typeface="宋体" panose="02010600030101010101" pitchFamily="2" charset="-122"/>
              </a:rPr>
              <a:t>导翻译过程。</a:t>
            </a:r>
          </a:p>
        </p:txBody>
      </p:sp>
      <p:graphicFrame>
        <p:nvGraphicFramePr>
          <p:cNvPr id="807939" name="Group 3"/>
          <p:cNvGraphicFramePr>
            <a:graphicFrameLocks noGrp="1"/>
          </p:cNvGraphicFramePr>
          <p:nvPr/>
        </p:nvGraphicFramePr>
        <p:xfrm>
          <a:off x="2952750" y="1155700"/>
          <a:ext cx="6096000" cy="5272088"/>
        </p:xfrm>
        <a:graphic>
          <a:graphicData uri="http://schemas.openxmlformats.org/drawingml/2006/table">
            <a:tbl>
              <a:tblPr/>
              <a:tblGrid>
                <a:gridCol w="4056063">
                  <a:extLst>
                    <a:ext uri="{9D8B030D-6E8A-4147-A177-3AD203B41FA5}">
                      <a16:colId xmlns:a16="http://schemas.microsoft.com/office/drawing/2014/main" val="4061123011"/>
                    </a:ext>
                  </a:extLst>
                </a:gridCol>
                <a:gridCol w="2039937">
                  <a:extLst>
                    <a:ext uri="{9D8B030D-6E8A-4147-A177-3AD203B41FA5}">
                      <a16:colId xmlns:a16="http://schemas.microsoft.com/office/drawing/2014/main" val="1753965606"/>
                    </a:ext>
                  </a:extLst>
                </a:gridCol>
              </a:tblGrid>
              <a:tr h="59213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2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语法制导翻译过程</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2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四元式</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8392242"/>
                  </a:ext>
                </a:extLst>
              </a:tr>
              <a:tr h="467995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(6)E</a:t>
                      </a:r>
                      <a:r>
                        <a:rPr kumimoji="0" lang="en-US" altLang="zh-CN" sz="1600" b="0"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30000" smtClean="0">
                          <a:ln>
                            <a:noFill/>
                          </a:ln>
                          <a:solidFill>
                            <a:schemeClr val="tx1"/>
                          </a:solidFill>
                          <a:effectLst/>
                          <a:latin typeface="Arial" panose="020B0604020202020204" pitchFamily="34" charset="0"/>
                          <a:ea typeface="宋体" panose="02010600030101010101" pitchFamily="2" charset="-122"/>
                        </a:rPr>
                        <a:t>∨′</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d)) </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{BP(E (1)•FC:=105;NXQ=106;</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E∨′•TC:=E (1)•TC=104}</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(7)E∨(E∧﹁(E∨′</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 (2) •TC:=106;E (2) •FC:=107}</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(8)E∨(E∧﹁(</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 (1) •FC:=E (2) •FC=107;</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 (1)•TC:=MERG(E∨′•TC=104,</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 (2)•TC=106)=106}</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(9)E∨(E∧﹁</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{E•TC:=E (1) •TC=106; </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E•FC:=E (1) •FC=107}</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106 (jnz,d,  ,      )</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107 (j , d,   ,      )</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81327834"/>
                  </a:ext>
                </a:extLst>
              </a:tr>
            </a:tbl>
          </a:graphicData>
        </a:graphic>
      </p:graphicFrame>
      <p:sp>
        <p:nvSpPr>
          <p:cNvPr id="807950" name="Rectangle 14"/>
          <p:cNvSpPr>
            <a:spLocks noChangeArrowheads="1"/>
          </p:cNvSpPr>
          <p:nvPr/>
        </p:nvSpPr>
        <p:spPr bwMode="auto">
          <a:xfrm>
            <a:off x="8153400" y="2514600"/>
            <a:ext cx="56515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lnSpc>
                <a:spcPct val="70000"/>
              </a:lnSpc>
              <a:spcBef>
                <a:spcPct val="0"/>
              </a:spcBef>
              <a:buFontTx/>
              <a:buNone/>
            </a:pPr>
            <a:r>
              <a:rPr lang="en-US" altLang="zh-CN">
                <a:effectLst>
                  <a:outerShdw blurRad="38100" dist="38100" dir="2700000" algn="tl">
                    <a:srgbClr val="000000"/>
                  </a:outerShdw>
                </a:effectLst>
                <a:latin typeface="Arial" panose="020B0604020202020204" pitchFamily="34" charset="0"/>
              </a:rPr>
              <a:t>104</a:t>
            </a:r>
          </a:p>
          <a:p>
            <a:pPr algn="ctr">
              <a:lnSpc>
                <a:spcPct val="70000"/>
              </a:lnSpc>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
        <p:nvSpPr>
          <p:cNvPr id="807951" name="Rectangle 15"/>
          <p:cNvSpPr>
            <a:spLocks noChangeArrowheads="1"/>
          </p:cNvSpPr>
          <p:nvPr/>
        </p:nvSpPr>
        <p:spPr bwMode="auto">
          <a:xfrm>
            <a:off x="8077200" y="3200400"/>
            <a:ext cx="579438"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lnSpc>
                <a:spcPct val="70000"/>
              </a:lnSpc>
              <a:spcBef>
                <a:spcPct val="0"/>
              </a:spcBef>
              <a:buFontTx/>
              <a:buNone/>
            </a:pPr>
            <a:r>
              <a:rPr lang="en-US" altLang="zh-CN">
                <a:effectLst>
                  <a:outerShdw blurRad="38100" dist="38100" dir="2700000" algn="tl">
                    <a:srgbClr val="000000"/>
                  </a:outerShdw>
                </a:effectLst>
                <a:latin typeface="Arial" panose="020B0604020202020204" pitchFamily="34" charset="0"/>
              </a:rPr>
              <a:t>100</a:t>
            </a:r>
          </a:p>
          <a:p>
            <a:pPr algn="ctr">
              <a:lnSpc>
                <a:spcPct val="70000"/>
              </a:lnSpc>
              <a:spcBef>
                <a:spcPct val="0"/>
              </a:spcBef>
              <a:buFontTx/>
              <a:buNone/>
            </a:pPr>
            <a:r>
              <a:rPr lang="en-US" altLang="zh-CN">
                <a:effectLst>
                  <a:outerShdw blurRad="38100" dist="38100" dir="2700000" algn="tl">
                    <a:srgbClr val="000000"/>
                  </a:outerShdw>
                </a:effectLst>
                <a:latin typeface="Arial" panose="020B0604020202020204" pitchFamily="34" charset="0"/>
              </a:rPr>
              <a:t>0</a:t>
            </a:r>
          </a:p>
        </p:txBody>
      </p:sp>
    </p:spTree>
    <p:extLst>
      <p:ext uri="{BB962C8B-B14F-4D97-AF65-F5344CB8AC3E}">
        <p14:creationId xmlns:p14="http://schemas.microsoft.com/office/powerpoint/2010/main" val="3180469912"/>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62" name="Rectangle 2"/>
          <p:cNvSpPr>
            <a:spLocks noGrp="1" noChangeArrowheads="1"/>
          </p:cNvSpPr>
          <p:nvPr>
            <p:ph type="body" idx="1"/>
          </p:nvPr>
        </p:nvSpPr>
        <p:spPr>
          <a:xfrm>
            <a:off x="1970088" y="254001"/>
            <a:ext cx="8229600" cy="727075"/>
          </a:xfrm>
        </p:spPr>
        <p:txBody>
          <a:bodyPr/>
          <a:lstStyle/>
          <a:p>
            <a:pPr algn="just">
              <a:lnSpc>
                <a:spcPct val="90000"/>
              </a:lnSpc>
              <a:buFont typeface="Wingdings" panose="05000000000000000000" pitchFamily="2" charset="2"/>
              <a:buNone/>
            </a:pPr>
            <a:r>
              <a:rPr lang="zh-CN" altLang="en-US" sz="1800" b="1">
                <a:latin typeface="Times New Roman" panose="02020603050405020304" pitchFamily="18" charset="0"/>
                <a:cs typeface="Courier New" panose="02070309020205020404" pitchFamily="49" charset="0"/>
              </a:rPr>
              <a:t>例</a:t>
            </a:r>
            <a:r>
              <a:rPr lang="en-US" altLang="zh-CN" sz="1800" b="1">
                <a:latin typeface="Times New Roman" panose="02020603050405020304" pitchFamily="18" charset="0"/>
                <a:cs typeface="Courier New" panose="02070309020205020404" pitchFamily="49" charset="0"/>
              </a:rPr>
              <a:t>5.7</a:t>
            </a:r>
            <a:r>
              <a:rPr lang="zh-CN" altLang="en-US" sz="1800" b="1">
                <a:latin typeface="Times New Roman" panose="02020603050405020304" pitchFamily="18" charset="0"/>
                <a:cs typeface="Courier New" panose="02070309020205020404" pitchFamily="49" charset="0"/>
              </a:rPr>
              <a:t>根据上述文法语义子程序，给出布尔表达式</a:t>
            </a:r>
            <a:r>
              <a:rPr lang="en-US" altLang="zh-CN" sz="1800" b="1">
                <a:latin typeface="Times New Roman" panose="02020603050405020304" pitchFamily="18" charset="0"/>
                <a:cs typeface="Courier New" panose="02070309020205020404" pitchFamily="49" charset="0"/>
              </a:rPr>
              <a:t>a∨(b∧</a:t>
            </a:r>
            <a:r>
              <a:rPr lang="en-US" altLang="zh-CN" sz="1800" b="1">
                <a:latin typeface="Times New Roman" panose="02020603050405020304" pitchFamily="18" charset="0"/>
              </a:rPr>
              <a:t>﹁</a:t>
            </a:r>
            <a:r>
              <a:rPr lang="en-US" altLang="zh-CN" sz="1800" b="1">
                <a:latin typeface="Times New Roman" panose="02020603050405020304" pitchFamily="18" charset="0"/>
                <a:cs typeface="Courier New" panose="02070309020205020404" pitchFamily="49" charset="0"/>
              </a:rPr>
              <a:t>(c∨d))</a:t>
            </a:r>
          </a:p>
          <a:p>
            <a:pPr algn="just">
              <a:lnSpc>
                <a:spcPct val="90000"/>
              </a:lnSpc>
              <a:buFont typeface="Wingdings" panose="05000000000000000000" pitchFamily="2" charset="2"/>
              <a:buNone/>
            </a:pPr>
            <a:r>
              <a:rPr lang="en-US" altLang="zh-CN" sz="1800" b="1">
                <a:latin typeface="Times New Roman" panose="02020603050405020304" pitchFamily="18" charset="0"/>
                <a:cs typeface="Courier New" panose="02070309020205020404" pitchFamily="49" charset="0"/>
              </a:rPr>
              <a:t>     </a:t>
            </a:r>
            <a:r>
              <a:rPr lang="zh-CN" altLang="en-US" sz="1800" b="1">
                <a:latin typeface="Times New Roman" panose="02020603050405020304" pitchFamily="18" charset="0"/>
                <a:cs typeface="Courier New" panose="02070309020205020404" pitchFamily="49" charset="0"/>
              </a:rPr>
              <a:t>语法制</a:t>
            </a:r>
            <a:r>
              <a:rPr lang="zh-CN" altLang="en-US" sz="1800" b="1">
                <a:latin typeface="Times New Roman" panose="02020603050405020304" pitchFamily="18" charset="0"/>
              </a:rPr>
              <a:t>导翻译过程。</a:t>
            </a:r>
          </a:p>
        </p:txBody>
      </p:sp>
      <p:graphicFrame>
        <p:nvGraphicFramePr>
          <p:cNvPr id="808963" name="Group 3"/>
          <p:cNvGraphicFramePr>
            <a:graphicFrameLocks noGrp="1"/>
          </p:cNvGraphicFramePr>
          <p:nvPr/>
        </p:nvGraphicFramePr>
        <p:xfrm>
          <a:off x="2952750" y="1155700"/>
          <a:ext cx="6096000" cy="5272088"/>
        </p:xfrm>
        <a:graphic>
          <a:graphicData uri="http://schemas.openxmlformats.org/drawingml/2006/table">
            <a:tbl>
              <a:tblPr/>
              <a:tblGrid>
                <a:gridCol w="4056063">
                  <a:extLst>
                    <a:ext uri="{9D8B030D-6E8A-4147-A177-3AD203B41FA5}">
                      <a16:colId xmlns:a16="http://schemas.microsoft.com/office/drawing/2014/main" val="4125564454"/>
                    </a:ext>
                  </a:extLst>
                </a:gridCol>
                <a:gridCol w="2039937">
                  <a:extLst>
                    <a:ext uri="{9D8B030D-6E8A-4147-A177-3AD203B41FA5}">
                      <a16:colId xmlns:a16="http://schemas.microsoft.com/office/drawing/2014/main" val="1624492311"/>
                    </a:ext>
                  </a:extLst>
                </a:gridCol>
              </a:tblGrid>
              <a:tr h="59213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2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语法制导翻译过程</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24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四元式</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41313320"/>
                  </a:ext>
                </a:extLst>
              </a:tr>
              <a:tr h="4679950">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(10)E∨(E∧</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 (2) •TC:=E (1) •FC=107;</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 (2) •FC:=E (1) •TC=106}</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(11)E∨(</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 (1))</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{E(1) •TC:=E(2)•TC=107;</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E(1) •FC:=MERG(E∧•FC=103,</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E(2) •FC=106)=106}</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(12)E∨</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(2)</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{E(2) •TC:=E(1) •TC=107;</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E(2) •FC:=E(1) •FC=106}</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(13)</a:t>
                      </a:r>
                      <a:r>
                        <a:rPr kumimoji="0" lang="en-US" altLang="zh-CN" sz="1600" b="0" i="0" u="sng" strike="noStrike" cap="none" normalizeH="0" baseline="0" smtClean="0">
                          <a:ln>
                            <a:noFill/>
                          </a:ln>
                          <a:solidFill>
                            <a:schemeClr val="tx1"/>
                          </a:solidFill>
                          <a:effectLst/>
                          <a:latin typeface="Arial" panose="020B0604020202020204" pitchFamily="34" charset="0"/>
                          <a:ea typeface="宋体" panose="02010600030101010101" pitchFamily="2" charset="-122"/>
                        </a:rPr>
                        <a:t>E</a:t>
                      </a: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{E•FC:=E(2)•FC=106;</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E•TC:=MERG(E∨•TC=100,</a:t>
                      </a: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E(2) •TC=107)=107}</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en-US" altLang="zh-CN" sz="1600" b="0"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388025"/>
                  </a:ext>
                </a:extLst>
              </a:tr>
            </a:tbl>
          </a:graphicData>
        </a:graphic>
      </p:graphicFrame>
    </p:spTree>
    <p:extLst>
      <p:ext uri="{BB962C8B-B14F-4D97-AF65-F5344CB8AC3E}">
        <p14:creationId xmlns:p14="http://schemas.microsoft.com/office/powerpoint/2010/main" val="18810158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8370" name="Text Box 2"/>
          <p:cNvSpPr txBox="1">
            <a:spLocks noChangeArrowheads="1"/>
          </p:cNvSpPr>
          <p:nvPr/>
        </p:nvSpPr>
        <p:spPr bwMode="auto">
          <a:xfrm>
            <a:off x="1828800" y="304800"/>
            <a:ext cx="8458200" cy="57554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buClr>
                <a:schemeClr val="folHlink"/>
              </a:buClr>
              <a:buSzPct val="60000"/>
            </a:pPr>
            <a:r>
              <a:rPr kumimoji="1" lang="zh-CN" altLang="en-US" sz="2000" b="1" dirty="0"/>
              <a:t>例如，假定有如下规则和语义动作 ：</a:t>
            </a:r>
            <a:endParaRPr lang="zh-CN" altLang="en-US" sz="2000" b="1" dirty="0"/>
          </a:p>
          <a:p>
            <a:pPr algn="just">
              <a:lnSpc>
                <a:spcPct val="90000"/>
              </a:lnSpc>
              <a:buClr>
                <a:schemeClr val="hlink"/>
              </a:buClr>
              <a:buSzPct val="80000"/>
            </a:pPr>
            <a:r>
              <a:rPr lang="en-US" altLang="zh-CN" sz="2000" b="1" dirty="0">
                <a:solidFill>
                  <a:srgbClr val="C00000"/>
                </a:solidFill>
              </a:rPr>
              <a:t>E∷=E</a:t>
            </a:r>
            <a:r>
              <a:rPr lang="en-US" altLang="zh-CN" sz="2000" b="1" baseline="30000" dirty="0">
                <a:solidFill>
                  <a:srgbClr val="C00000"/>
                </a:solidFill>
              </a:rPr>
              <a:t>(1)</a:t>
            </a:r>
            <a:r>
              <a:rPr lang="en-US" altLang="zh-CN" sz="2000" b="1" dirty="0">
                <a:solidFill>
                  <a:srgbClr val="C00000"/>
                </a:solidFill>
              </a:rPr>
              <a:t>+E</a:t>
            </a:r>
            <a:r>
              <a:rPr lang="en-US" altLang="zh-CN" sz="2000" b="1" baseline="30000" dirty="0">
                <a:solidFill>
                  <a:srgbClr val="C00000"/>
                </a:solidFill>
              </a:rPr>
              <a:t>(2)</a:t>
            </a:r>
            <a:r>
              <a:rPr lang="en-US" altLang="zh-CN" sz="2000" b="1" dirty="0">
                <a:solidFill>
                  <a:srgbClr val="C00000"/>
                </a:solidFill>
              </a:rPr>
              <a:t>       {E·VAL:=E</a:t>
            </a:r>
            <a:r>
              <a:rPr lang="en-US" altLang="zh-CN" sz="2000" b="1" baseline="30000" dirty="0">
                <a:solidFill>
                  <a:srgbClr val="C00000"/>
                </a:solidFill>
              </a:rPr>
              <a:t>(1)</a:t>
            </a:r>
            <a:r>
              <a:rPr lang="en-US" altLang="zh-CN" sz="2000" b="1" dirty="0">
                <a:solidFill>
                  <a:srgbClr val="C00000"/>
                </a:solidFill>
              </a:rPr>
              <a:t>·VAL+E</a:t>
            </a:r>
            <a:r>
              <a:rPr lang="en-US" altLang="zh-CN" sz="2000" b="1" baseline="30000" dirty="0">
                <a:solidFill>
                  <a:srgbClr val="C00000"/>
                </a:solidFill>
              </a:rPr>
              <a:t>(2)</a:t>
            </a:r>
            <a:r>
              <a:rPr lang="en-US" altLang="zh-CN" sz="2000" b="1" dirty="0">
                <a:solidFill>
                  <a:srgbClr val="C00000"/>
                </a:solidFill>
              </a:rPr>
              <a:t>·VAL}</a:t>
            </a:r>
          </a:p>
          <a:p>
            <a:pPr algn="just">
              <a:lnSpc>
                <a:spcPct val="90000"/>
              </a:lnSpc>
              <a:buClr>
                <a:schemeClr val="hlink"/>
              </a:buClr>
              <a:buSzPct val="80000"/>
            </a:pPr>
            <a:r>
              <a:rPr lang="zh-CN" altLang="en-US" sz="2000" b="1" dirty="0"/>
              <a:t>语义动作写在规则之后的花括号里，这里语义动作是表明与规则左部</a:t>
            </a:r>
          </a:p>
          <a:p>
            <a:pPr algn="just">
              <a:lnSpc>
                <a:spcPct val="90000"/>
              </a:lnSpc>
              <a:buClr>
                <a:schemeClr val="hlink"/>
              </a:buClr>
              <a:buSzPct val="80000"/>
            </a:pPr>
            <a:r>
              <a:rPr lang="zh-CN" altLang="en-US" sz="2000" b="1" dirty="0"/>
              <a:t>文法符号</a:t>
            </a:r>
            <a:r>
              <a:rPr lang="en-US" altLang="zh-CN" sz="2000" b="1" dirty="0"/>
              <a:t>E</a:t>
            </a:r>
            <a:r>
              <a:rPr lang="zh-CN" altLang="en-US" sz="2000" b="1" dirty="0"/>
              <a:t>相关的语义值</a:t>
            </a:r>
            <a:r>
              <a:rPr lang="en-US" altLang="zh-CN" sz="2000" b="1" dirty="0"/>
              <a:t>E·VAL</a:t>
            </a:r>
            <a:r>
              <a:rPr lang="zh-CN" altLang="en-US" sz="2000" b="1" dirty="0"/>
              <a:t>，它是通过把规则右部文法符号的语义</a:t>
            </a:r>
          </a:p>
          <a:p>
            <a:pPr algn="just">
              <a:lnSpc>
                <a:spcPct val="90000"/>
              </a:lnSpc>
              <a:buClr>
                <a:schemeClr val="hlink"/>
              </a:buClr>
              <a:buSzPct val="80000"/>
            </a:pPr>
            <a:r>
              <a:rPr lang="zh-CN" altLang="en-US" sz="2000" b="1" dirty="0"/>
              <a:t>值</a:t>
            </a:r>
            <a:r>
              <a:rPr lang="en-US" altLang="zh-CN" sz="2000" b="1" dirty="0"/>
              <a:t>E</a:t>
            </a:r>
            <a:r>
              <a:rPr lang="en-US" altLang="zh-CN" sz="2000" b="1" baseline="30000" dirty="0"/>
              <a:t>(1)</a:t>
            </a:r>
            <a:r>
              <a:rPr lang="en-US" altLang="zh-CN" sz="2000" b="1" dirty="0"/>
              <a:t>·VAL</a:t>
            </a:r>
            <a:r>
              <a:rPr lang="zh-CN" altLang="en-US" sz="2000" b="1" dirty="0"/>
              <a:t>和</a:t>
            </a:r>
            <a:r>
              <a:rPr lang="en-US" altLang="zh-CN" sz="2000" b="1" dirty="0"/>
              <a:t>E</a:t>
            </a:r>
            <a:r>
              <a:rPr lang="en-US" altLang="zh-CN" sz="2000" b="1" baseline="30000" dirty="0"/>
              <a:t>(2)</a:t>
            </a:r>
            <a:r>
              <a:rPr lang="en-US" altLang="zh-CN" sz="2000" b="1" dirty="0"/>
              <a:t>·VAL</a:t>
            </a:r>
            <a:r>
              <a:rPr lang="zh-CN" altLang="en-US" sz="2000" b="1" dirty="0"/>
              <a:t>加在一起来决定的，规则中终结符号“</a:t>
            </a:r>
            <a:r>
              <a:rPr lang="en-US" altLang="zh-CN" sz="2000" b="1" dirty="0"/>
              <a:t>+”</a:t>
            </a:r>
            <a:r>
              <a:rPr lang="zh-CN" altLang="en-US" sz="2000" b="1" dirty="0"/>
              <a:t>按语义</a:t>
            </a:r>
          </a:p>
          <a:p>
            <a:pPr algn="just">
              <a:lnSpc>
                <a:spcPct val="90000"/>
              </a:lnSpc>
              <a:buClr>
                <a:schemeClr val="hlink"/>
              </a:buClr>
              <a:buSzPct val="80000"/>
            </a:pPr>
            <a:r>
              <a:rPr lang="zh-CN" altLang="en-US" sz="2000" b="1" dirty="0"/>
              <a:t>规则被解释成通常“加”的意思 。各规则的</a:t>
            </a:r>
            <a:r>
              <a:rPr kumimoji="1" lang="zh-CN" altLang="en-US" sz="2000" b="1" dirty="0"/>
              <a:t>语义动作可以对表达式计算，也可以生成中间代码，甚至还可以来产生目标指令。</a:t>
            </a:r>
            <a:endParaRPr lang="zh-CN" altLang="en-US" sz="2000" b="1" dirty="0"/>
          </a:p>
          <a:p>
            <a:pPr>
              <a:spcBef>
                <a:spcPct val="0"/>
              </a:spcBef>
              <a:buFontTx/>
              <a:buNone/>
            </a:pPr>
            <a:endParaRPr kumimoji="1" lang="zh-CN" altLang="en-US" sz="2000" b="1" dirty="0"/>
          </a:p>
          <a:p>
            <a:pPr>
              <a:spcBef>
                <a:spcPct val="0"/>
              </a:spcBef>
              <a:buFontTx/>
              <a:buNone/>
            </a:pPr>
            <a:r>
              <a:rPr kumimoji="1" lang="zh-CN" altLang="en-US" sz="2000" b="1" dirty="0"/>
              <a:t>例</a:t>
            </a:r>
            <a:r>
              <a:rPr kumimoji="1" lang="en-US" altLang="zh-CN" sz="2000" b="1" dirty="0"/>
              <a:t>5.1  </a:t>
            </a:r>
            <a:r>
              <a:rPr kumimoji="1" lang="zh-CN" altLang="en-US" sz="2000" b="1" dirty="0"/>
              <a:t>设有文法 </a:t>
            </a:r>
            <a:r>
              <a:rPr kumimoji="1" lang="zh-CN" altLang="en-US" sz="2000" b="1" dirty="0">
                <a:solidFill>
                  <a:srgbClr val="00FF00"/>
                </a:solidFill>
              </a:rPr>
              <a:t>   </a:t>
            </a:r>
            <a:r>
              <a:rPr kumimoji="1" lang="zh-CN" altLang="en-US" sz="2000" b="1" dirty="0">
                <a:solidFill>
                  <a:srgbClr val="C00000"/>
                </a:solidFill>
              </a:rPr>
              <a:t></a:t>
            </a:r>
            <a:r>
              <a:rPr kumimoji="1" lang="en-US" altLang="zh-CN" sz="2000" b="1" dirty="0">
                <a:solidFill>
                  <a:srgbClr val="C00000"/>
                </a:solidFill>
              </a:rPr>
              <a:t>E∷=E+E     E∷=digit</a:t>
            </a:r>
            <a:r>
              <a:rPr kumimoji="1" lang="en-US" altLang="zh-CN" sz="2000" b="1" dirty="0">
                <a:solidFill>
                  <a:srgbClr val="00FF00"/>
                </a:solidFill>
              </a:rPr>
              <a:t></a:t>
            </a:r>
          </a:p>
          <a:p>
            <a:pPr>
              <a:spcBef>
                <a:spcPct val="0"/>
              </a:spcBef>
              <a:buFontTx/>
              <a:buNone/>
            </a:pPr>
            <a:r>
              <a:rPr kumimoji="1" lang="zh-CN" altLang="en-US" sz="2000" b="1" dirty="0"/>
              <a:t>这里</a:t>
            </a:r>
            <a:r>
              <a:rPr kumimoji="1" lang="en-US" altLang="zh-CN" sz="2000" b="1" dirty="0"/>
              <a:t>digit</a:t>
            </a:r>
            <a:r>
              <a:rPr kumimoji="1" lang="zh-CN" altLang="en-US" sz="2000" b="1" dirty="0"/>
              <a:t>代表</a:t>
            </a:r>
            <a:r>
              <a:rPr kumimoji="1" lang="en-US" altLang="zh-CN" sz="2000" b="1" dirty="0"/>
              <a:t>0</a:t>
            </a:r>
            <a:r>
              <a:rPr kumimoji="1" lang="zh-CN" altLang="en-US" sz="2000" b="1" dirty="0"/>
              <a:t>和</a:t>
            </a:r>
            <a:r>
              <a:rPr kumimoji="1" lang="en-US" altLang="zh-CN" sz="2000" b="1" dirty="0"/>
              <a:t>9</a:t>
            </a:r>
            <a:r>
              <a:rPr kumimoji="1" lang="zh-CN" altLang="en-US" sz="2000" b="1" dirty="0"/>
              <a:t>之间任一数字，如果我们的目的仅是为了求值，则</a:t>
            </a:r>
          </a:p>
          <a:p>
            <a:pPr>
              <a:spcBef>
                <a:spcPct val="0"/>
              </a:spcBef>
              <a:buFontTx/>
              <a:buNone/>
            </a:pPr>
            <a:r>
              <a:rPr kumimoji="1" lang="zh-CN" altLang="en-US" sz="2000" b="1" dirty="0"/>
              <a:t>语义动作如下 </a:t>
            </a:r>
          </a:p>
          <a:p>
            <a:pPr>
              <a:spcBef>
                <a:spcPct val="0"/>
              </a:spcBef>
              <a:buFontTx/>
              <a:buNone/>
            </a:pPr>
            <a:r>
              <a:rPr kumimoji="1" lang="en-US" altLang="zh-CN" sz="2000" b="1" dirty="0">
                <a:solidFill>
                  <a:srgbClr val="C00000"/>
                </a:solidFill>
              </a:rPr>
              <a:t>(1) E∷=E</a:t>
            </a:r>
            <a:r>
              <a:rPr kumimoji="1" lang="en-US" altLang="zh-CN" sz="2000" b="1" baseline="30000" dirty="0">
                <a:solidFill>
                  <a:srgbClr val="C00000"/>
                </a:solidFill>
              </a:rPr>
              <a:t>(1)</a:t>
            </a:r>
            <a:r>
              <a:rPr kumimoji="1" lang="en-US" altLang="zh-CN" sz="2000" b="1" dirty="0">
                <a:solidFill>
                  <a:srgbClr val="C00000"/>
                </a:solidFill>
              </a:rPr>
              <a:t>+E</a:t>
            </a:r>
            <a:r>
              <a:rPr kumimoji="1" lang="en-US" altLang="zh-CN" sz="2000" b="1" baseline="30000" dirty="0">
                <a:solidFill>
                  <a:srgbClr val="C00000"/>
                </a:solidFill>
              </a:rPr>
              <a:t>(</a:t>
            </a:r>
            <a:r>
              <a:rPr kumimoji="1" lang="zh-CN" altLang="en-US" sz="2000" b="1" baseline="30000" dirty="0">
                <a:solidFill>
                  <a:srgbClr val="C00000"/>
                </a:solidFill>
              </a:rPr>
              <a:t>２</a:t>
            </a:r>
            <a:r>
              <a:rPr kumimoji="1" lang="en-US" altLang="zh-CN" sz="2000" b="1" baseline="30000" dirty="0">
                <a:solidFill>
                  <a:srgbClr val="C00000"/>
                </a:solidFill>
              </a:rPr>
              <a:t>)</a:t>
            </a:r>
            <a:r>
              <a:rPr kumimoji="1" lang="en-US" altLang="zh-CN" sz="2000" b="1" dirty="0">
                <a:solidFill>
                  <a:srgbClr val="C00000"/>
                </a:solidFill>
              </a:rPr>
              <a:t>{E·VAL:=E</a:t>
            </a:r>
            <a:r>
              <a:rPr kumimoji="1" lang="en-US" altLang="zh-CN" sz="2000" b="1" baseline="30000" dirty="0">
                <a:solidFill>
                  <a:srgbClr val="C00000"/>
                </a:solidFill>
              </a:rPr>
              <a:t>(1)</a:t>
            </a:r>
            <a:r>
              <a:rPr kumimoji="1" lang="en-US" altLang="zh-CN" sz="2000" b="1" dirty="0">
                <a:solidFill>
                  <a:srgbClr val="C00000"/>
                </a:solidFill>
              </a:rPr>
              <a:t>·VAL+E</a:t>
            </a:r>
            <a:r>
              <a:rPr kumimoji="1" lang="en-US" altLang="zh-CN" sz="2000" b="1" baseline="30000" dirty="0">
                <a:solidFill>
                  <a:srgbClr val="C00000"/>
                </a:solidFill>
              </a:rPr>
              <a:t>(2)</a:t>
            </a:r>
            <a:r>
              <a:rPr kumimoji="1" lang="en-US" altLang="zh-CN" sz="2000" b="1" dirty="0">
                <a:solidFill>
                  <a:srgbClr val="C00000"/>
                </a:solidFill>
              </a:rPr>
              <a:t>·VAL}</a:t>
            </a:r>
          </a:p>
          <a:p>
            <a:pPr>
              <a:spcBef>
                <a:spcPct val="0"/>
              </a:spcBef>
              <a:buFontTx/>
              <a:buNone/>
            </a:pPr>
            <a:r>
              <a:rPr kumimoji="1" lang="en-US" altLang="zh-CN" sz="2000" b="1" dirty="0">
                <a:solidFill>
                  <a:srgbClr val="C00000"/>
                </a:solidFill>
              </a:rPr>
              <a:t>(2) E∷=digit       {E·VAL:=digit}</a:t>
            </a:r>
          </a:p>
          <a:p>
            <a:pPr>
              <a:spcBef>
                <a:spcPct val="0"/>
              </a:spcBef>
              <a:buFontTx/>
              <a:buNone/>
            </a:pPr>
            <a:r>
              <a:rPr kumimoji="1" lang="zh-CN" altLang="en-US" sz="2000" b="1" dirty="0"/>
              <a:t>假定语义动作中的“</a:t>
            </a:r>
            <a:r>
              <a:rPr kumimoji="1" lang="en-US" altLang="zh-CN" sz="2000" b="1" dirty="0"/>
              <a:t>+”</a:t>
            </a:r>
            <a:r>
              <a:rPr kumimoji="1" lang="zh-CN" altLang="en-US" sz="2000" b="1" dirty="0"/>
              <a:t>代表是整型加算术运算。 </a:t>
            </a:r>
          </a:p>
          <a:p>
            <a:pPr>
              <a:spcBef>
                <a:spcPct val="0"/>
              </a:spcBef>
              <a:buFontTx/>
              <a:buNone/>
            </a:pPr>
            <a:r>
              <a:rPr kumimoji="1" lang="zh-CN" altLang="en-US" sz="2000" b="1" dirty="0"/>
              <a:t>规则</a:t>
            </a:r>
            <a:r>
              <a:rPr kumimoji="1" lang="en-US" altLang="zh-CN" sz="2000" b="1" dirty="0"/>
              <a:t>(1)</a:t>
            </a:r>
            <a:r>
              <a:rPr kumimoji="1" lang="zh-CN" altLang="en-US" sz="2000" b="1" dirty="0"/>
              <a:t>的语义动作为</a:t>
            </a:r>
            <a:r>
              <a:rPr kumimoji="1" lang="en-US" altLang="zh-CN" sz="2000" b="1" dirty="0"/>
              <a:t>:</a:t>
            </a:r>
          </a:p>
          <a:p>
            <a:pPr>
              <a:spcBef>
                <a:spcPct val="0"/>
              </a:spcBef>
              <a:buFontTx/>
              <a:buNone/>
            </a:pPr>
            <a:r>
              <a:rPr kumimoji="1" lang="en-US" altLang="zh-CN" sz="2000" b="1" dirty="0"/>
              <a:t>E</a:t>
            </a:r>
            <a:r>
              <a:rPr kumimoji="1" lang="zh-CN" altLang="en-US" sz="2000" b="1" dirty="0"/>
              <a:t>的语义值</a:t>
            </a:r>
            <a:r>
              <a:rPr kumimoji="1" lang="en-US" altLang="zh-CN" sz="2000" b="1" dirty="0"/>
              <a:t>E·VAL</a:t>
            </a:r>
            <a:r>
              <a:rPr kumimoji="1" lang="zh-CN" altLang="en-US" sz="2000" b="1" dirty="0"/>
              <a:t>等于</a:t>
            </a:r>
            <a:r>
              <a:rPr kumimoji="1" lang="en-US" altLang="zh-CN" sz="2000" b="1" dirty="0"/>
              <a:t>E</a:t>
            </a:r>
            <a:r>
              <a:rPr kumimoji="1" lang="en-US" altLang="zh-CN" sz="2000" b="1" baseline="30000" dirty="0"/>
              <a:t>(1)</a:t>
            </a:r>
            <a:r>
              <a:rPr kumimoji="1" lang="en-US" altLang="zh-CN" sz="2000" b="1" dirty="0"/>
              <a:t> </a:t>
            </a:r>
            <a:r>
              <a:rPr kumimoji="1" lang="zh-CN" altLang="en-US" sz="2000" b="1" dirty="0"/>
              <a:t>和</a:t>
            </a:r>
            <a:r>
              <a:rPr kumimoji="1" lang="en-US" altLang="zh-CN" sz="2000" b="1" dirty="0"/>
              <a:t>E</a:t>
            </a:r>
            <a:r>
              <a:rPr kumimoji="1" lang="en-US" altLang="zh-CN" sz="2000" b="1" baseline="30000" dirty="0"/>
              <a:t>(2)</a:t>
            </a:r>
            <a:r>
              <a:rPr kumimoji="1" lang="zh-CN" altLang="en-US" sz="2000" b="1" dirty="0"/>
              <a:t>的语义值</a:t>
            </a:r>
            <a:r>
              <a:rPr kumimoji="1" lang="en-US" altLang="zh-CN" sz="2000" b="1" dirty="0"/>
              <a:t>E</a:t>
            </a:r>
            <a:r>
              <a:rPr kumimoji="1" lang="en-US" altLang="zh-CN" sz="2000" b="1" baseline="30000" dirty="0"/>
              <a:t>(1)</a:t>
            </a:r>
            <a:r>
              <a:rPr kumimoji="1" lang="en-US" altLang="zh-CN" sz="2000" b="1" dirty="0"/>
              <a:t> ·VAL</a:t>
            </a:r>
            <a:r>
              <a:rPr kumimoji="1" lang="zh-CN" altLang="en-US" sz="2000" b="1" dirty="0"/>
              <a:t>和</a:t>
            </a:r>
            <a:r>
              <a:rPr kumimoji="1" lang="en-US" altLang="zh-CN" sz="2000" b="1" dirty="0"/>
              <a:t>E</a:t>
            </a:r>
            <a:r>
              <a:rPr kumimoji="1" lang="en-US" altLang="zh-CN" sz="2000" b="1" baseline="30000" dirty="0"/>
              <a:t>(2)</a:t>
            </a:r>
            <a:r>
              <a:rPr kumimoji="1" lang="en-US" altLang="zh-CN" sz="2000" b="1" dirty="0"/>
              <a:t>·VAL</a:t>
            </a:r>
            <a:r>
              <a:rPr kumimoji="1" lang="zh-CN" altLang="en-US" sz="2000" b="1" dirty="0"/>
              <a:t>之和</a:t>
            </a:r>
            <a:r>
              <a:rPr kumimoji="1" lang="en-US" altLang="zh-CN" sz="2000" b="1" dirty="0"/>
              <a:t>.</a:t>
            </a:r>
          </a:p>
          <a:p>
            <a:pPr>
              <a:spcBef>
                <a:spcPct val="0"/>
              </a:spcBef>
              <a:buFontTx/>
              <a:buNone/>
            </a:pPr>
            <a:r>
              <a:rPr kumimoji="1" lang="zh-CN" altLang="en-US" sz="2000" b="1" dirty="0"/>
              <a:t>规则</a:t>
            </a:r>
            <a:r>
              <a:rPr kumimoji="1" lang="en-US" altLang="zh-CN" sz="2000" b="1" dirty="0"/>
              <a:t>(2)</a:t>
            </a:r>
            <a:r>
              <a:rPr kumimoji="1" lang="zh-CN" altLang="en-US" sz="2000" b="1" dirty="0"/>
              <a:t>的语义动作为</a:t>
            </a:r>
            <a:r>
              <a:rPr kumimoji="1" lang="en-US" altLang="zh-CN" sz="2000" b="1" dirty="0"/>
              <a:t>: E</a:t>
            </a:r>
            <a:r>
              <a:rPr kumimoji="1" lang="zh-CN" altLang="en-US" sz="2000" b="1" dirty="0"/>
              <a:t>的语义值为</a:t>
            </a:r>
            <a:r>
              <a:rPr kumimoji="1" lang="en-US" altLang="zh-CN" sz="2000" b="1" dirty="0"/>
              <a:t>0</a:t>
            </a:r>
            <a:r>
              <a:rPr kumimoji="1" lang="zh-CN" altLang="en-US" sz="2000" b="1" dirty="0"/>
              <a:t>～</a:t>
            </a:r>
            <a:r>
              <a:rPr kumimoji="1" lang="en-US" altLang="zh-CN" sz="2000" b="1" dirty="0"/>
              <a:t>9</a:t>
            </a:r>
            <a:r>
              <a:rPr kumimoji="1" lang="zh-CN" altLang="en-US" sz="2000" b="1" dirty="0"/>
              <a:t>之间任一个数</a:t>
            </a:r>
            <a:r>
              <a:rPr kumimoji="1" lang="en-US" altLang="zh-CN" sz="2000" b="1" dirty="0"/>
              <a:t>.</a:t>
            </a:r>
          </a:p>
          <a:p>
            <a:pPr>
              <a:spcBef>
                <a:spcPct val="0"/>
              </a:spcBef>
              <a:buFontTx/>
              <a:buNone/>
            </a:pPr>
            <a:r>
              <a:rPr kumimoji="1" lang="zh-CN" altLang="en-US" sz="2000" b="1" dirty="0"/>
              <a:t>这样，按照它们的语义动作，我们在分析每个句子的同时一步一步地算出</a:t>
            </a:r>
          </a:p>
          <a:p>
            <a:pPr>
              <a:spcBef>
                <a:spcPct val="0"/>
              </a:spcBef>
              <a:buFontTx/>
              <a:buNone/>
            </a:pPr>
            <a:r>
              <a:rPr kumimoji="1" lang="zh-CN" altLang="en-US" sz="2000" b="1" dirty="0"/>
              <a:t>每个句子的值 。</a:t>
            </a:r>
          </a:p>
        </p:txBody>
      </p:sp>
    </p:spTree>
    <p:extLst>
      <p:ext uri="{BB962C8B-B14F-4D97-AF65-F5344CB8AC3E}">
        <p14:creationId xmlns:p14="http://schemas.microsoft.com/office/powerpoint/2010/main" val="404418844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98370"/>
                                        </p:tgtEl>
                                        <p:attrNameLst>
                                          <p:attrName>style.visibility</p:attrName>
                                        </p:attrNameLst>
                                      </p:cBhvr>
                                      <p:to>
                                        <p:strVal val="visible"/>
                                      </p:to>
                                    </p:set>
                                    <p:anim calcmode="lin" valueType="num">
                                      <p:cBhvr additive="base">
                                        <p:cTn id="7" dur="500" fill="hold"/>
                                        <p:tgtEl>
                                          <p:spTgt spid="698370"/>
                                        </p:tgtEl>
                                        <p:attrNameLst>
                                          <p:attrName>ppt_x</p:attrName>
                                        </p:attrNameLst>
                                      </p:cBhvr>
                                      <p:tavLst>
                                        <p:tav tm="0">
                                          <p:val>
                                            <p:strVal val="0-#ppt_w/2"/>
                                          </p:val>
                                        </p:tav>
                                        <p:tav tm="100000">
                                          <p:val>
                                            <p:strVal val="#ppt_x"/>
                                          </p:val>
                                        </p:tav>
                                      </p:tavLst>
                                    </p:anim>
                                    <p:anim calcmode="lin" valueType="num">
                                      <p:cBhvr additive="base">
                                        <p:cTn id="8" dur="500" fill="hold"/>
                                        <p:tgtEl>
                                          <p:spTgt spid="69837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8370" grpId="0" autoUpdateAnimBg="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986" name="Rectangle 2"/>
          <p:cNvSpPr>
            <a:spLocks noGrp="1" noChangeArrowheads="1"/>
          </p:cNvSpPr>
          <p:nvPr>
            <p:ph type="body" idx="1"/>
          </p:nvPr>
        </p:nvSpPr>
        <p:spPr>
          <a:xfrm>
            <a:off x="1970088" y="254001"/>
            <a:ext cx="8229600" cy="727075"/>
          </a:xfrm>
        </p:spPr>
        <p:txBody>
          <a:bodyPr/>
          <a:lstStyle/>
          <a:p>
            <a:pPr algn="just">
              <a:lnSpc>
                <a:spcPct val="90000"/>
              </a:lnSpc>
              <a:buFont typeface="Wingdings" panose="05000000000000000000" pitchFamily="2" charset="2"/>
              <a:buNone/>
            </a:pPr>
            <a:r>
              <a:rPr lang="zh-CN" altLang="en-US" sz="1800" b="1">
                <a:latin typeface="Times New Roman" panose="02020603050405020304" pitchFamily="18" charset="0"/>
                <a:cs typeface="Courier New" panose="02070309020205020404" pitchFamily="49" charset="0"/>
              </a:rPr>
              <a:t>例</a:t>
            </a:r>
            <a:r>
              <a:rPr lang="en-US" altLang="zh-CN" sz="1800" b="1">
                <a:latin typeface="Times New Roman" panose="02020603050405020304" pitchFamily="18" charset="0"/>
                <a:cs typeface="Courier New" panose="02070309020205020404" pitchFamily="49" charset="0"/>
              </a:rPr>
              <a:t>5.7</a:t>
            </a:r>
            <a:r>
              <a:rPr lang="zh-CN" altLang="en-US" sz="1800" b="1">
                <a:latin typeface="Times New Roman" panose="02020603050405020304" pitchFamily="18" charset="0"/>
                <a:cs typeface="Courier New" panose="02070309020205020404" pitchFamily="49" charset="0"/>
              </a:rPr>
              <a:t>根据上述文法语义子程序，给出布尔表达式</a:t>
            </a:r>
            <a:r>
              <a:rPr lang="en-US" altLang="zh-CN" sz="1800" b="1">
                <a:latin typeface="Times New Roman" panose="02020603050405020304" pitchFamily="18" charset="0"/>
                <a:cs typeface="Courier New" panose="02070309020205020404" pitchFamily="49" charset="0"/>
              </a:rPr>
              <a:t>a∨(b∧</a:t>
            </a:r>
            <a:r>
              <a:rPr lang="en-US" altLang="zh-CN" sz="1800" b="1">
                <a:latin typeface="Times New Roman" panose="02020603050405020304" pitchFamily="18" charset="0"/>
              </a:rPr>
              <a:t>﹁</a:t>
            </a:r>
            <a:r>
              <a:rPr lang="en-US" altLang="zh-CN" sz="1800" b="1">
                <a:latin typeface="Times New Roman" panose="02020603050405020304" pitchFamily="18" charset="0"/>
                <a:cs typeface="Courier New" panose="02070309020205020404" pitchFamily="49" charset="0"/>
              </a:rPr>
              <a:t>(c∨d))</a:t>
            </a:r>
          </a:p>
          <a:p>
            <a:pPr algn="just">
              <a:lnSpc>
                <a:spcPct val="90000"/>
              </a:lnSpc>
              <a:buFont typeface="Wingdings" panose="05000000000000000000" pitchFamily="2" charset="2"/>
              <a:buNone/>
            </a:pPr>
            <a:r>
              <a:rPr lang="en-US" altLang="zh-CN" sz="1800" b="1">
                <a:latin typeface="Times New Roman" panose="02020603050405020304" pitchFamily="18" charset="0"/>
                <a:cs typeface="Courier New" panose="02070309020205020404" pitchFamily="49" charset="0"/>
              </a:rPr>
              <a:t>     </a:t>
            </a:r>
            <a:r>
              <a:rPr lang="zh-CN" altLang="en-US" sz="1800" b="1">
                <a:latin typeface="Times New Roman" panose="02020603050405020304" pitchFamily="18" charset="0"/>
                <a:cs typeface="Courier New" panose="02070309020205020404" pitchFamily="49" charset="0"/>
              </a:rPr>
              <a:t>语法制</a:t>
            </a:r>
            <a:r>
              <a:rPr lang="zh-CN" altLang="en-US" sz="1800" b="1">
                <a:latin typeface="Times New Roman" panose="02020603050405020304" pitchFamily="18" charset="0"/>
              </a:rPr>
              <a:t>导翻译过程。</a:t>
            </a:r>
          </a:p>
        </p:txBody>
      </p:sp>
      <p:sp>
        <p:nvSpPr>
          <p:cNvPr id="809987" name="Text Box 3"/>
          <p:cNvSpPr txBox="1">
            <a:spLocks noChangeArrowheads="1"/>
          </p:cNvSpPr>
          <p:nvPr/>
        </p:nvSpPr>
        <p:spPr bwMode="auto">
          <a:xfrm>
            <a:off x="2424113" y="1928814"/>
            <a:ext cx="7345362" cy="3444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lang="zh-CN" altLang="en-US" sz="2000">
                <a:effectLst>
                  <a:outerShdw blurRad="38100" dist="38100" dir="2700000" algn="tl">
                    <a:srgbClr val="000000"/>
                  </a:outerShdw>
                </a:effectLst>
                <a:latin typeface="Arial" panose="020B0604020202020204" pitchFamily="34" charset="0"/>
              </a:rPr>
              <a:t>非终结符下方加“</a:t>
            </a:r>
            <a:r>
              <a:rPr lang="en-US" altLang="zh-CN" sz="2000">
                <a:effectLst>
                  <a:outerShdw blurRad="38100" dist="38100" dir="2700000" algn="tl">
                    <a:srgbClr val="000000"/>
                  </a:outerShdw>
                </a:effectLst>
                <a:latin typeface="Arial" panose="020B0604020202020204" pitchFamily="34" charset="0"/>
              </a:rPr>
              <a:t>-”</a:t>
            </a:r>
            <a:r>
              <a:rPr lang="zh-CN" altLang="en-US" sz="2000">
                <a:effectLst>
                  <a:outerShdw blurRad="38100" dist="38100" dir="2700000" algn="tl">
                    <a:srgbClr val="000000"/>
                  </a:outerShdw>
                </a:effectLst>
                <a:latin typeface="Arial" panose="020B0604020202020204" pitchFamily="34" charset="0"/>
              </a:rPr>
              <a:t>者表示用某一产生式归约的结果。      </a:t>
            </a:r>
          </a:p>
          <a:p>
            <a:pPr>
              <a:spcBef>
                <a:spcPct val="0"/>
              </a:spcBef>
              <a:buFontTx/>
              <a:buNone/>
            </a:pPr>
            <a:r>
              <a:rPr lang="zh-CN" altLang="en-US" sz="2000">
                <a:effectLst>
                  <a:outerShdw blurRad="38100" dist="38100" dir="2700000" algn="tl">
                    <a:srgbClr val="000000"/>
                  </a:outerShdw>
                </a:effectLst>
                <a:latin typeface="Arial" panose="020B0604020202020204" pitchFamily="34" charset="0"/>
              </a:rPr>
              <a:t>                          </a:t>
            </a:r>
            <a:r>
              <a:rPr lang="en-US" altLang="zh-CN" sz="2000">
                <a:effectLst>
                  <a:outerShdw blurRad="38100" dist="38100" dir="2700000" algn="tl">
                    <a:srgbClr val="000000"/>
                  </a:outerShdw>
                </a:effectLst>
                <a:latin typeface="Arial" panose="020B0604020202020204" pitchFamily="34" charset="0"/>
              </a:rPr>
              <a:t>BP=BACKPATCH</a:t>
            </a:r>
            <a:r>
              <a:rPr lang="zh-CN" altLang="en-US" sz="2000">
                <a:effectLst>
                  <a:outerShdw blurRad="38100" dist="38100" dir="2700000" algn="tl">
                    <a:srgbClr val="000000"/>
                  </a:outerShdw>
                </a:effectLst>
                <a:latin typeface="Arial" panose="020B0604020202020204" pitchFamily="34" charset="0"/>
              </a:rPr>
              <a:t>。</a:t>
            </a:r>
          </a:p>
          <a:p>
            <a:pPr>
              <a:spcBef>
                <a:spcPct val="0"/>
              </a:spcBef>
              <a:buFontTx/>
              <a:buNone/>
            </a:pPr>
            <a:r>
              <a:rPr lang="zh-CN" altLang="en-US" sz="2000">
                <a:effectLst>
                  <a:outerShdw blurRad="38100" dist="38100" dir="2700000" algn="tl">
                    <a:srgbClr val="000000"/>
                  </a:outerShdw>
                </a:effectLst>
                <a:latin typeface="Arial" panose="020B0604020202020204" pitchFamily="34" charset="0"/>
              </a:rPr>
              <a:t>经语法制导翻译得到布尔表达式</a:t>
            </a:r>
          </a:p>
          <a:p>
            <a:pPr>
              <a:spcBef>
                <a:spcPct val="0"/>
              </a:spcBef>
              <a:buFontTx/>
              <a:buNone/>
            </a:pPr>
            <a:r>
              <a:rPr lang="zh-CN" altLang="en-US" sz="2000">
                <a:effectLst>
                  <a:outerShdw blurRad="38100" dist="38100" dir="2700000" algn="tl">
                    <a:srgbClr val="000000"/>
                  </a:outerShdw>
                </a:effectLst>
                <a:latin typeface="Arial" panose="020B0604020202020204" pitchFamily="34" charset="0"/>
              </a:rPr>
              <a:t>                          </a:t>
            </a:r>
            <a:r>
              <a:rPr lang="en-US" altLang="zh-CN" sz="2000">
                <a:effectLst>
                  <a:outerShdw blurRad="38100" dist="38100" dir="2700000" algn="tl">
                    <a:srgbClr val="000000"/>
                  </a:outerShdw>
                </a:effectLst>
                <a:latin typeface="Arial" panose="020B0604020202020204" pitchFamily="34" charset="0"/>
              </a:rPr>
              <a:t>a∨(b∧﹁(c∨d))</a:t>
            </a:r>
          </a:p>
          <a:p>
            <a:pPr>
              <a:spcBef>
                <a:spcPct val="0"/>
              </a:spcBef>
              <a:buFontTx/>
              <a:buNone/>
            </a:pPr>
            <a:r>
              <a:rPr lang="zh-CN" altLang="en-US" sz="2000">
                <a:effectLst>
                  <a:outerShdw blurRad="38100" dist="38100" dir="2700000" algn="tl">
                    <a:srgbClr val="000000"/>
                  </a:outerShdw>
                </a:effectLst>
                <a:latin typeface="Arial" panose="020B0604020202020204" pitchFamily="34" charset="0"/>
              </a:rPr>
              <a:t>的四元式序列为</a:t>
            </a:r>
          </a:p>
          <a:p>
            <a:pPr>
              <a:spcBef>
                <a:spcPct val="0"/>
              </a:spcBef>
              <a:buFontTx/>
              <a:buNone/>
            </a:pPr>
            <a:r>
              <a:rPr lang="zh-CN" altLang="en-US" sz="2000">
                <a:effectLst>
                  <a:outerShdw blurRad="38100" dist="38100" dir="2700000" algn="tl">
                    <a:srgbClr val="000000"/>
                  </a:outerShdw>
                </a:effectLst>
                <a:latin typeface="Arial" panose="020B0604020202020204" pitchFamily="34" charset="0"/>
              </a:rPr>
              <a:t>    </a:t>
            </a:r>
            <a:r>
              <a:rPr lang="en-US" altLang="zh-CN" sz="2000">
                <a:effectLst>
                  <a:outerShdw blurRad="38100" dist="38100" dir="2700000" algn="tl">
                    <a:srgbClr val="000000"/>
                  </a:outerShdw>
                </a:effectLst>
                <a:latin typeface="Arial" panose="020B0604020202020204" pitchFamily="34" charset="0"/>
              </a:rPr>
              <a:t>100 (jnz,a,  ,0)             104 (jnz,c,  ,103)</a:t>
            </a:r>
          </a:p>
          <a:p>
            <a:pPr>
              <a:spcBef>
                <a:spcPct val="0"/>
              </a:spcBef>
              <a:buFontTx/>
              <a:buNone/>
            </a:pPr>
            <a:r>
              <a:rPr lang="en-US" altLang="zh-CN" sz="2000">
                <a:effectLst>
                  <a:outerShdw blurRad="38100" dist="38100" dir="2700000" algn="tl">
                    <a:srgbClr val="000000"/>
                  </a:outerShdw>
                </a:effectLst>
                <a:latin typeface="Arial" panose="020B0604020202020204" pitchFamily="34" charset="0"/>
              </a:rPr>
              <a:t>    101 (j,  ,  ,102)             105 (j,  ,  ,106)</a:t>
            </a:r>
          </a:p>
          <a:p>
            <a:pPr>
              <a:spcBef>
                <a:spcPct val="0"/>
              </a:spcBef>
              <a:buFontTx/>
              <a:buNone/>
            </a:pPr>
            <a:r>
              <a:rPr lang="en-US" altLang="zh-CN" sz="2000">
                <a:effectLst>
                  <a:outerShdw blurRad="38100" dist="38100" dir="2700000" algn="tl">
                    <a:srgbClr val="000000"/>
                  </a:outerShdw>
                </a:effectLst>
                <a:latin typeface="Arial" panose="020B0604020202020204" pitchFamily="34" charset="0"/>
              </a:rPr>
              <a:t>    102 (jnz,b,  ,104)        106 (jnz,d,  ,104)</a:t>
            </a:r>
          </a:p>
          <a:p>
            <a:pPr>
              <a:spcBef>
                <a:spcPct val="0"/>
              </a:spcBef>
              <a:buFontTx/>
              <a:buNone/>
            </a:pPr>
            <a:r>
              <a:rPr lang="en-US" altLang="zh-CN" sz="2000">
                <a:effectLst>
                  <a:outerShdw blurRad="38100" dist="38100" dir="2700000" algn="tl">
                    <a:srgbClr val="000000"/>
                  </a:outerShdw>
                </a:effectLst>
                <a:latin typeface="Arial" panose="020B0604020202020204" pitchFamily="34" charset="0"/>
              </a:rPr>
              <a:t>    103 (j,  ,  ,0)                107 (j,  ,  ,100)</a:t>
            </a:r>
          </a:p>
          <a:p>
            <a:pPr>
              <a:spcBef>
                <a:spcPct val="0"/>
              </a:spcBef>
              <a:buFontTx/>
              <a:buNone/>
            </a:pPr>
            <a:r>
              <a:rPr lang="zh-CN" altLang="en-US" sz="2000">
                <a:effectLst>
                  <a:outerShdw blurRad="38100" dist="38100" dir="2700000" algn="tl">
                    <a:srgbClr val="000000"/>
                  </a:outerShdw>
                </a:effectLst>
                <a:latin typeface="Arial" panose="020B0604020202020204" pitchFamily="34" charset="0"/>
              </a:rPr>
              <a:t>其中</a:t>
            </a:r>
            <a:r>
              <a:rPr lang="en-US" altLang="zh-CN" sz="2000">
                <a:effectLst>
                  <a:outerShdw blurRad="38100" dist="38100" dir="2700000" algn="tl">
                    <a:srgbClr val="000000"/>
                  </a:outerShdw>
                </a:effectLst>
                <a:latin typeface="Arial" panose="020B0604020202020204" pitchFamily="34" charset="0"/>
              </a:rPr>
              <a:t>,</a:t>
            </a:r>
            <a:r>
              <a:rPr lang="zh-CN" altLang="en-US" sz="2000">
                <a:effectLst>
                  <a:outerShdw blurRad="38100" dist="38100" dir="2700000" algn="tl">
                    <a:srgbClr val="000000"/>
                  </a:outerShdw>
                </a:effectLst>
                <a:latin typeface="Arial" panose="020B0604020202020204" pitchFamily="34" charset="0"/>
              </a:rPr>
              <a:t>真链为</a:t>
            </a:r>
            <a:r>
              <a:rPr lang="en-US" altLang="zh-CN" sz="2000">
                <a:effectLst>
                  <a:outerShdw blurRad="38100" dist="38100" dir="2700000" algn="tl">
                    <a:srgbClr val="000000"/>
                  </a:outerShdw>
                </a:effectLst>
                <a:latin typeface="Arial" panose="020B0604020202020204" pitchFamily="34" charset="0"/>
              </a:rPr>
              <a:t>{107,100}, </a:t>
            </a:r>
            <a:r>
              <a:rPr lang="zh-CN" altLang="en-US" sz="2000">
                <a:effectLst>
                  <a:outerShdw blurRad="38100" dist="38100" dir="2700000" algn="tl">
                    <a:srgbClr val="000000"/>
                  </a:outerShdw>
                </a:effectLst>
                <a:latin typeface="Arial" panose="020B0604020202020204" pitchFamily="34" charset="0"/>
              </a:rPr>
              <a:t>链头</a:t>
            </a:r>
            <a:r>
              <a:rPr lang="en-US" altLang="zh-CN" sz="2000">
                <a:effectLst>
                  <a:outerShdw blurRad="38100" dist="38100" dir="2700000" algn="tl">
                    <a:srgbClr val="000000"/>
                  </a:outerShdw>
                </a:effectLst>
                <a:latin typeface="Arial" panose="020B0604020202020204" pitchFamily="34" charset="0"/>
              </a:rPr>
              <a:t>E·TC=107,</a:t>
            </a:r>
            <a:r>
              <a:rPr lang="zh-CN" altLang="en-US" sz="2000">
                <a:effectLst>
                  <a:outerShdw blurRad="38100" dist="38100" dir="2700000" algn="tl">
                    <a:srgbClr val="000000"/>
                  </a:outerShdw>
                </a:effectLst>
                <a:latin typeface="Arial" panose="020B0604020202020204" pitchFamily="34" charset="0"/>
              </a:rPr>
              <a:t>假链为</a:t>
            </a:r>
            <a:r>
              <a:rPr lang="en-US" altLang="zh-CN" sz="2000">
                <a:effectLst>
                  <a:outerShdw blurRad="38100" dist="38100" dir="2700000" algn="tl">
                    <a:srgbClr val="000000"/>
                  </a:outerShdw>
                </a:effectLst>
                <a:latin typeface="Arial" panose="020B0604020202020204" pitchFamily="34" charset="0"/>
              </a:rPr>
              <a:t>{106,104,103},</a:t>
            </a:r>
            <a:r>
              <a:rPr lang="zh-CN" altLang="en-US" sz="2000">
                <a:effectLst>
                  <a:outerShdw blurRad="38100" dist="38100" dir="2700000" algn="tl">
                    <a:srgbClr val="000000"/>
                  </a:outerShdw>
                </a:effectLst>
                <a:latin typeface="Arial" panose="020B0604020202020204" pitchFamily="34" charset="0"/>
              </a:rPr>
              <a:t>链头</a:t>
            </a:r>
            <a:r>
              <a:rPr lang="en-US" altLang="zh-CN" sz="2000">
                <a:effectLst>
                  <a:outerShdw blurRad="38100" dist="38100" dir="2700000" algn="tl">
                    <a:srgbClr val="000000"/>
                  </a:outerShdw>
                </a:effectLst>
                <a:latin typeface="Arial" panose="020B0604020202020204" pitchFamily="34" charset="0"/>
              </a:rPr>
              <a:t>E·FC=106</a:t>
            </a:r>
            <a:r>
              <a:rPr lang="zh-CN" altLang="en-US" sz="2000">
                <a:effectLst>
                  <a:outerShdw blurRad="38100" dist="38100" dir="2700000" algn="tl">
                    <a:srgbClr val="000000"/>
                  </a:outerShdw>
                </a:effectLst>
                <a:latin typeface="Arial" panose="020B0604020202020204" pitchFamily="34" charset="0"/>
              </a:rPr>
              <a:t>。</a:t>
            </a:r>
          </a:p>
        </p:txBody>
      </p:sp>
    </p:spTree>
    <p:extLst>
      <p:ext uri="{BB962C8B-B14F-4D97-AF65-F5344CB8AC3E}">
        <p14:creationId xmlns:p14="http://schemas.microsoft.com/office/powerpoint/2010/main" val="383908726"/>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3058" name="Rectangle 2"/>
          <p:cNvSpPr>
            <a:spLocks noGrp="1" noChangeArrowheads="1"/>
          </p:cNvSpPr>
          <p:nvPr>
            <p:ph type="body" idx="1"/>
          </p:nvPr>
        </p:nvSpPr>
        <p:spPr>
          <a:xfrm>
            <a:off x="2279651" y="1341438"/>
            <a:ext cx="7199313" cy="3744912"/>
          </a:xfrm>
        </p:spPr>
        <p:txBody>
          <a:bodyPr/>
          <a:lstStyle/>
          <a:p>
            <a:pPr>
              <a:lnSpc>
                <a:spcPct val="90000"/>
              </a:lnSpc>
              <a:spcBef>
                <a:spcPct val="0"/>
              </a:spcBef>
              <a:buFontTx/>
              <a:buNone/>
            </a:pPr>
            <a:r>
              <a:rPr kumimoji="1" lang="en-US" altLang="zh-CN" sz="3200" b="1" dirty="0">
                <a:solidFill>
                  <a:srgbClr val="FF3399"/>
                </a:solidFill>
                <a:latin typeface="宋体" panose="02010600030101010101" pitchFamily="2" charset="-122"/>
              </a:rPr>
              <a:t>§5.3  </a:t>
            </a:r>
            <a:r>
              <a:rPr kumimoji="1" lang="zh-CN" altLang="en-US" sz="3200" b="1" dirty="0">
                <a:solidFill>
                  <a:srgbClr val="FF3399"/>
                </a:solidFill>
                <a:latin typeface="宋体" panose="02010600030101010101" pitchFamily="2" charset="-122"/>
              </a:rPr>
              <a:t>自底向上语法制导翻译</a:t>
            </a:r>
          </a:p>
          <a:p>
            <a:pPr>
              <a:lnSpc>
                <a:spcPct val="90000"/>
              </a:lnSpc>
              <a:spcBef>
                <a:spcPct val="0"/>
              </a:spcBef>
              <a:buFontTx/>
              <a:buNone/>
            </a:pPr>
            <a:endParaRPr lang="zh-CN" altLang="en-US" sz="3200" dirty="0">
              <a:latin typeface="宋体" panose="02010600030101010101" pitchFamily="2" charset="-122"/>
            </a:endParaRPr>
          </a:p>
          <a:p>
            <a:pPr>
              <a:lnSpc>
                <a:spcPct val="90000"/>
              </a:lnSpc>
              <a:buFont typeface="Wingdings" panose="05000000000000000000" pitchFamily="2" charset="2"/>
              <a:buNone/>
            </a:pPr>
            <a:r>
              <a:rPr lang="zh-CN" altLang="en-US" b="1" dirty="0">
                <a:solidFill>
                  <a:srgbClr val="C00000"/>
                </a:solidFill>
                <a:latin typeface="宋体" panose="02010600030101010101" pitchFamily="2" charset="-122"/>
              </a:rPr>
              <a:t>  三、控制语句的翻译</a:t>
            </a:r>
          </a:p>
          <a:p>
            <a:pPr>
              <a:lnSpc>
                <a:spcPct val="90000"/>
              </a:lnSpc>
              <a:buFont typeface="Wingdings" panose="05000000000000000000" pitchFamily="2" charset="2"/>
              <a:buNone/>
            </a:pPr>
            <a:endParaRPr lang="zh-CN" altLang="en-US" b="1" dirty="0">
              <a:solidFill>
                <a:srgbClr val="FFFF00"/>
              </a:solidFill>
              <a:latin typeface="宋体" panose="02010600030101010101" pitchFamily="2" charset="-122"/>
            </a:endParaRPr>
          </a:p>
          <a:p>
            <a:pPr algn="just">
              <a:lnSpc>
                <a:spcPct val="90000"/>
              </a:lnSpc>
              <a:buFont typeface="Wingdings" panose="05000000000000000000" pitchFamily="2" charset="2"/>
              <a:buNone/>
            </a:pPr>
            <a:r>
              <a:rPr lang="zh-CN" altLang="en-US" sz="1800" b="1" dirty="0">
                <a:latin typeface="宋体" panose="02010600030101010101" pitchFamily="2" charset="-122"/>
              </a:rPr>
              <a:t>   </a:t>
            </a:r>
            <a:r>
              <a:rPr lang="zh-CN" altLang="en-US" sz="2000" b="1" dirty="0">
                <a:latin typeface="宋体" panose="02010600030101010101" pitchFamily="2" charset="-122"/>
              </a:rPr>
              <a:t>控制语句是高级程序设计语言的重要语句，一般包括无条件转语句、条件语句、当语句和循环语句等。下面，我们将对一些常用的控制语句翻译进行讨论，仍然是翻译成四元式中间代码。</a:t>
            </a:r>
            <a:r>
              <a:rPr lang="zh-CN" altLang="en-US" sz="2000" dirty="0">
                <a:latin typeface="宋体" panose="02010600030101010101" pitchFamily="2" charset="-122"/>
              </a:rPr>
              <a:t></a:t>
            </a:r>
          </a:p>
        </p:txBody>
      </p:sp>
    </p:spTree>
    <p:extLst>
      <p:ext uri="{BB962C8B-B14F-4D97-AF65-F5344CB8AC3E}">
        <p14:creationId xmlns:p14="http://schemas.microsoft.com/office/powerpoint/2010/main" val="3860338977"/>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082" name="Rectangle 2"/>
          <p:cNvSpPr>
            <a:spLocks noGrp="1" noChangeArrowheads="1"/>
          </p:cNvSpPr>
          <p:nvPr>
            <p:ph type="body" idx="1"/>
          </p:nvPr>
        </p:nvSpPr>
        <p:spPr>
          <a:xfrm>
            <a:off x="1828800" y="152400"/>
            <a:ext cx="8458200" cy="6934200"/>
          </a:xfrm>
        </p:spPr>
        <p:txBody>
          <a:bodyPr>
            <a:normAutofit lnSpcReduction="10000"/>
          </a:bodyPr>
          <a:lstStyle/>
          <a:p>
            <a:pPr>
              <a:lnSpc>
                <a:spcPct val="90000"/>
              </a:lnSpc>
              <a:spcBef>
                <a:spcPct val="0"/>
              </a:spcBef>
              <a:buFontTx/>
              <a:buNone/>
            </a:pPr>
            <a:r>
              <a:rPr kumimoji="1" lang="en-US" altLang="zh-CN" sz="3200" b="1" dirty="0">
                <a:solidFill>
                  <a:srgbClr val="FF3399"/>
                </a:solidFill>
                <a:latin typeface="宋体" panose="02010600030101010101" pitchFamily="2" charset="-122"/>
              </a:rPr>
              <a:t>§5.3  </a:t>
            </a:r>
            <a:r>
              <a:rPr kumimoji="1" lang="zh-CN" altLang="en-US" sz="3200" b="1" dirty="0">
                <a:solidFill>
                  <a:srgbClr val="FF3399"/>
                </a:solidFill>
                <a:latin typeface="宋体" panose="02010600030101010101" pitchFamily="2" charset="-122"/>
              </a:rPr>
              <a:t>自底向上语法制导翻译</a:t>
            </a:r>
            <a:endParaRPr lang="zh-CN" altLang="en-US" sz="3200" dirty="0">
              <a:latin typeface="宋体" panose="02010600030101010101" pitchFamily="2" charset="-122"/>
            </a:endParaRPr>
          </a:p>
          <a:p>
            <a:pPr>
              <a:lnSpc>
                <a:spcPct val="90000"/>
              </a:lnSpc>
              <a:buFont typeface="Wingdings" panose="05000000000000000000" pitchFamily="2" charset="2"/>
              <a:buNone/>
            </a:pPr>
            <a:r>
              <a:rPr lang="zh-CN" altLang="en-US" b="1" dirty="0">
                <a:solidFill>
                  <a:srgbClr val="C00000"/>
                </a:solidFill>
                <a:latin typeface="宋体" panose="02010600030101010101" pitchFamily="2" charset="-122"/>
              </a:rPr>
              <a:t>  三、控制语句的翻译</a:t>
            </a:r>
            <a:r>
              <a:rPr lang="zh-CN" altLang="en-US" sz="1800" dirty="0">
                <a:solidFill>
                  <a:srgbClr val="C00000"/>
                </a:solidFill>
                <a:latin typeface="宋体" panose="02010600030101010101" pitchFamily="2" charset="-122"/>
              </a:rPr>
              <a:t></a:t>
            </a:r>
          </a:p>
          <a:p>
            <a:pPr>
              <a:lnSpc>
                <a:spcPct val="90000"/>
              </a:lnSpc>
              <a:buFont typeface="Wingdings" panose="05000000000000000000" pitchFamily="2" charset="2"/>
              <a:buNone/>
            </a:pPr>
            <a:r>
              <a:rPr lang="zh-CN" altLang="en-US" sz="1800" dirty="0">
                <a:solidFill>
                  <a:srgbClr val="C00000"/>
                </a:solidFill>
                <a:latin typeface="宋体" panose="02010600030101010101" pitchFamily="2" charset="-122"/>
              </a:rPr>
              <a:t>    </a:t>
            </a:r>
            <a:r>
              <a:rPr lang="en-US" altLang="zh-CN" sz="2400" b="1" dirty="0">
                <a:solidFill>
                  <a:srgbClr val="C00000"/>
                </a:solidFill>
                <a:latin typeface="宋体" panose="02010600030101010101" pitchFamily="2" charset="-122"/>
              </a:rPr>
              <a:t>1.</a:t>
            </a:r>
            <a:r>
              <a:rPr lang="zh-CN" altLang="en-US" sz="2400" b="1" dirty="0">
                <a:solidFill>
                  <a:srgbClr val="C00000"/>
                </a:solidFill>
                <a:latin typeface="宋体" panose="02010600030101010101" pitchFamily="2" charset="-122"/>
              </a:rPr>
              <a:t>语句标号和</a:t>
            </a:r>
            <a:r>
              <a:rPr lang="en-US" altLang="zh-CN" sz="2400" b="1" dirty="0" err="1">
                <a:solidFill>
                  <a:srgbClr val="C00000"/>
                </a:solidFill>
                <a:latin typeface="宋体" panose="02010600030101010101" pitchFamily="2" charset="-122"/>
              </a:rPr>
              <a:t>goto</a:t>
            </a:r>
            <a:r>
              <a:rPr lang="zh-CN" altLang="en-US" sz="2400" b="1" dirty="0">
                <a:solidFill>
                  <a:srgbClr val="C00000"/>
                </a:solidFill>
                <a:latin typeface="宋体" panose="02010600030101010101" pitchFamily="2" charset="-122"/>
              </a:rPr>
              <a:t>语句的翻译  </a:t>
            </a:r>
          </a:p>
          <a:p>
            <a:pPr>
              <a:lnSpc>
                <a:spcPct val="90000"/>
              </a:lnSpc>
              <a:buFont typeface="Wingdings" panose="05000000000000000000" pitchFamily="2" charset="2"/>
              <a:buNone/>
            </a:pPr>
            <a:r>
              <a:rPr lang="zh-CN" altLang="en-US" sz="1800" b="1" dirty="0">
                <a:solidFill>
                  <a:srgbClr val="FF3399"/>
                </a:solidFill>
                <a:latin typeface="宋体" panose="02010600030101010101" pitchFamily="2" charset="-122"/>
              </a:rPr>
              <a:t>（</a:t>
            </a:r>
            <a:r>
              <a:rPr lang="en-US" altLang="zh-CN" sz="1800" b="1" dirty="0">
                <a:solidFill>
                  <a:srgbClr val="FF3399"/>
                </a:solidFill>
                <a:latin typeface="宋体" panose="02010600030101010101" pitchFamily="2" charset="-122"/>
              </a:rPr>
              <a:t>1</a:t>
            </a:r>
            <a:r>
              <a:rPr lang="zh-CN" altLang="en-US" sz="1800" b="1" dirty="0">
                <a:solidFill>
                  <a:srgbClr val="FF3399"/>
                </a:solidFill>
                <a:latin typeface="宋体" panose="02010600030101010101" pitchFamily="2" charset="-122"/>
              </a:rPr>
              <a:t>）</a:t>
            </a:r>
            <a:r>
              <a:rPr lang="zh-CN" altLang="en-US" sz="1800" b="1" dirty="0">
                <a:latin typeface="宋体" panose="02010600030101010101" pitchFamily="2" charset="-122"/>
              </a:rPr>
              <a:t>翻译的基本思想</a:t>
            </a:r>
          </a:p>
          <a:p>
            <a:pPr>
              <a:lnSpc>
                <a:spcPct val="90000"/>
              </a:lnSpc>
              <a:buFont typeface="Wingdings" panose="05000000000000000000" pitchFamily="2" charset="2"/>
              <a:buNone/>
            </a:pPr>
            <a:r>
              <a:rPr lang="zh-CN" altLang="en-US" sz="1800" b="1" dirty="0">
                <a:latin typeface="Times New Roman" panose="02020603050405020304" pitchFamily="18" charset="0"/>
              </a:rPr>
              <a:t>   语句标号和</a:t>
            </a:r>
            <a:r>
              <a:rPr lang="en-US" altLang="zh-CN" sz="1800" b="1" dirty="0" err="1">
                <a:latin typeface="宋体" panose="02010600030101010101" pitchFamily="2" charset="-122"/>
              </a:rPr>
              <a:t>goto</a:t>
            </a:r>
            <a:r>
              <a:rPr lang="zh-CN" altLang="en-US" sz="1800" b="1" dirty="0">
                <a:latin typeface="Times New Roman" panose="02020603050405020304" pitchFamily="18" charset="0"/>
              </a:rPr>
              <a:t>语句是紧密相联系的，语句标号是用来标识程序</a:t>
            </a:r>
          </a:p>
          <a:p>
            <a:pPr>
              <a:lnSpc>
                <a:spcPct val="90000"/>
              </a:lnSpc>
              <a:buFont typeface="Wingdings" panose="05000000000000000000" pitchFamily="2" charset="2"/>
              <a:buNone/>
            </a:pPr>
            <a:r>
              <a:rPr lang="zh-CN" altLang="en-US" sz="1800" b="1" dirty="0">
                <a:latin typeface="Times New Roman" panose="02020603050405020304" pitchFamily="18" charset="0"/>
              </a:rPr>
              <a:t>中一个语句，分为：</a:t>
            </a:r>
          </a:p>
          <a:p>
            <a:pPr>
              <a:lnSpc>
                <a:spcPct val="90000"/>
              </a:lnSpc>
            </a:pPr>
            <a:r>
              <a:rPr lang="zh-CN" altLang="en-US" sz="1800" b="1" dirty="0">
                <a:latin typeface="Times New Roman" panose="02020603050405020304" pitchFamily="18" charset="0"/>
              </a:rPr>
              <a:t>定义标号（如：</a:t>
            </a:r>
            <a:r>
              <a:rPr lang="en-US" altLang="zh-CN" sz="1800" b="1" dirty="0">
                <a:latin typeface="Times New Roman" panose="02020603050405020304" pitchFamily="18" charset="0"/>
              </a:rPr>
              <a:t>FORTRAN</a:t>
            </a:r>
            <a:r>
              <a:rPr lang="zh-CN" altLang="en-US" sz="1800" b="1" dirty="0">
                <a:latin typeface="Times New Roman" panose="02020603050405020304" pitchFamily="18" charset="0"/>
              </a:rPr>
              <a:t>中  </a:t>
            </a:r>
            <a:r>
              <a:rPr lang="en-US" altLang="zh-CN" sz="1800" b="1" dirty="0">
                <a:solidFill>
                  <a:schemeClr val="tx2"/>
                </a:solidFill>
                <a:latin typeface="Times New Roman" panose="02020603050405020304" pitchFamily="18" charset="0"/>
              </a:rPr>
              <a:t>L</a:t>
            </a:r>
            <a:r>
              <a:rPr lang="zh-CN" altLang="en-US" sz="1800" b="1" dirty="0">
                <a:solidFill>
                  <a:schemeClr val="tx2"/>
                </a:solidFill>
                <a:latin typeface="Times New Roman" panose="02020603050405020304" pitchFamily="18" charset="0"/>
              </a:rPr>
              <a:t>：</a:t>
            </a:r>
            <a:r>
              <a:rPr lang="en-US" altLang="zh-CN" sz="1800" b="1" dirty="0">
                <a:solidFill>
                  <a:schemeClr val="tx2"/>
                </a:solidFill>
                <a:latin typeface="Times New Roman" panose="02020603050405020304" pitchFamily="18" charset="0"/>
              </a:rPr>
              <a:t>S</a:t>
            </a:r>
            <a:r>
              <a:rPr lang="en-US" altLang="zh-CN" sz="1800" b="1" dirty="0">
                <a:latin typeface="Times New Roman" panose="02020603050405020304" pitchFamily="18" charset="0"/>
              </a:rPr>
              <a:t> </a:t>
            </a:r>
            <a:r>
              <a:rPr lang="zh-CN" altLang="en-US" sz="1800" b="1" dirty="0">
                <a:latin typeface="Times New Roman" panose="02020603050405020304" pitchFamily="18" charset="0"/>
              </a:rPr>
              <a:t>；</a:t>
            </a:r>
            <a:r>
              <a:rPr lang="zh-CN" altLang="en-US" sz="1800" b="1" dirty="0">
                <a:latin typeface="宋体" panose="02010600030101010101" pitchFamily="2" charset="-122"/>
              </a:rPr>
              <a:t> </a:t>
            </a:r>
            <a:r>
              <a:rPr lang="en-US" altLang="zh-CN" sz="1800" b="1" dirty="0">
                <a:latin typeface="宋体" panose="02010600030101010101" pitchFamily="2" charset="-122"/>
              </a:rPr>
              <a:t>PASCAL</a:t>
            </a:r>
            <a:r>
              <a:rPr lang="zh-CN" altLang="en-US" sz="1800" b="1" dirty="0">
                <a:latin typeface="宋体" panose="02010600030101010101" pitchFamily="2" charset="-122"/>
              </a:rPr>
              <a:t>中 </a:t>
            </a:r>
            <a:r>
              <a:rPr lang="en-US" altLang="zh-CN" sz="1800" b="1" dirty="0">
                <a:solidFill>
                  <a:schemeClr val="tx2"/>
                </a:solidFill>
                <a:latin typeface="宋体" panose="02010600030101010101" pitchFamily="2" charset="-122"/>
              </a:rPr>
              <a:t>LABEL L</a:t>
            </a:r>
            <a:r>
              <a:rPr lang="zh-CN" altLang="en-US" sz="1800" b="1" dirty="0">
                <a:solidFill>
                  <a:schemeClr val="tx2"/>
                </a:solidFill>
                <a:latin typeface="宋体" panose="02010600030101010101" pitchFamily="2" charset="-122"/>
              </a:rPr>
              <a:t>）</a:t>
            </a:r>
          </a:p>
          <a:p>
            <a:pPr>
              <a:lnSpc>
                <a:spcPct val="90000"/>
              </a:lnSpc>
            </a:pPr>
            <a:r>
              <a:rPr lang="zh-CN" altLang="en-US" sz="1800" b="1" dirty="0">
                <a:latin typeface="Times New Roman" panose="02020603050405020304" pitchFamily="18" charset="0"/>
              </a:rPr>
              <a:t>使用标号（如：</a:t>
            </a:r>
            <a:r>
              <a:rPr lang="en-US" altLang="zh-CN" sz="1800" b="1" dirty="0">
                <a:solidFill>
                  <a:schemeClr val="tx2"/>
                </a:solidFill>
                <a:latin typeface="Times New Roman" panose="02020603050405020304" pitchFamily="18" charset="0"/>
              </a:rPr>
              <a:t>GOTO   L</a:t>
            </a:r>
            <a:r>
              <a:rPr lang="zh-CN" altLang="en-US" sz="1600" b="1" dirty="0">
                <a:latin typeface="Times New Roman" panose="02020603050405020304" pitchFamily="18" charset="0"/>
              </a:rPr>
              <a:t>是把控制无条件转移到由标号</a:t>
            </a:r>
            <a:r>
              <a:rPr lang="en-US" altLang="zh-CN" sz="1600" b="1" dirty="0">
                <a:latin typeface="Times New Roman" panose="02020603050405020304" pitchFamily="18" charset="0"/>
              </a:rPr>
              <a:t>L</a:t>
            </a:r>
            <a:r>
              <a:rPr lang="zh-CN" altLang="en-US" sz="1600" b="1" dirty="0">
                <a:latin typeface="Times New Roman" panose="02020603050405020304" pitchFamily="18" charset="0"/>
              </a:rPr>
              <a:t>所标识语句）</a:t>
            </a:r>
          </a:p>
          <a:p>
            <a:pPr>
              <a:lnSpc>
                <a:spcPct val="90000"/>
              </a:lnSpc>
              <a:buFont typeface="Wingdings" panose="05000000000000000000" pitchFamily="2" charset="2"/>
              <a:buNone/>
            </a:pPr>
            <a:r>
              <a:rPr lang="zh-CN" altLang="en-US" sz="1600" b="1" dirty="0">
                <a:latin typeface="Times New Roman" panose="02020603050405020304" pitchFamily="18" charset="0"/>
              </a:rPr>
              <a:t>   如：</a:t>
            </a:r>
          </a:p>
          <a:p>
            <a:pPr>
              <a:lnSpc>
                <a:spcPct val="90000"/>
              </a:lnSpc>
              <a:buFont typeface="Wingdings" panose="05000000000000000000" pitchFamily="2" charset="2"/>
              <a:buNone/>
            </a:pPr>
            <a:r>
              <a:rPr lang="zh-CN" altLang="en-US" sz="1600" b="1" dirty="0">
                <a:latin typeface="Times New Roman" panose="02020603050405020304" pitchFamily="18" charset="0"/>
              </a:rPr>
              <a:t>                                   </a:t>
            </a:r>
            <a:r>
              <a:rPr lang="en-US" altLang="zh-CN" sz="1600" b="1" dirty="0">
                <a:latin typeface="Times New Roman" panose="02020603050405020304" pitchFamily="18" charset="0"/>
              </a:rPr>
              <a:t>GOTO    L</a:t>
            </a:r>
          </a:p>
          <a:p>
            <a:pPr>
              <a:lnSpc>
                <a:spcPct val="90000"/>
              </a:lnSpc>
              <a:buFont typeface="Wingdings" panose="05000000000000000000" pitchFamily="2" charset="2"/>
              <a:buNone/>
            </a:pPr>
            <a:r>
              <a:rPr lang="en-US" altLang="zh-CN" sz="1600" b="1" dirty="0">
                <a:latin typeface="Times New Roman" panose="02020603050405020304" pitchFamily="18" charset="0"/>
              </a:rPr>
              <a:t>                                         .</a:t>
            </a:r>
          </a:p>
          <a:p>
            <a:pPr>
              <a:lnSpc>
                <a:spcPct val="90000"/>
              </a:lnSpc>
              <a:buFont typeface="Wingdings" panose="05000000000000000000" pitchFamily="2" charset="2"/>
              <a:buNone/>
            </a:pPr>
            <a:r>
              <a:rPr lang="en-US" altLang="zh-CN" sz="1600" b="1" dirty="0">
                <a:latin typeface="Times New Roman" panose="02020603050405020304" pitchFamily="18" charset="0"/>
              </a:rPr>
              <a:t>                                         .</a:t>
            </a:r>
          </a:p>
          <a:p>
            <a:pPr>
              <a:lnSpc>
                <a:spcPct val="90000"/>
              </a:lnSpc>
              <a:buFont typeface="Wingdings" panose="05000000000000000000" pitchFamily="2" charset="2"/>
              <a:buNone/>
            </a:pPr>
            <a:r>
              <a:rPr lang="en-US" altLang="zh-CN" sz="1600" b="1" dirty="0">
                <a:latin typeface="Times New Roman" panose="02020603050405020304" pitchFamily="18" charset="0"/>
              </a:rPr>
              <a:t>                             L  :   S</a:t>
            </a:r>
          </a:p>
          <a:p>
            <a:pPr>
              <a:lnSpc>
                <a:spcPct val="90000"/>
              </a:lnSpc>
              <a:buFont typeface="Wingdings" panose="05000000000000000000" pitchFamily="2" charset="2"/>
              <a:buNone/>
            </a:pPr>
            <a:r>
              <a:rPr lang="en-US" altLang="zh-CN" sz="1600" b="1" dirty="0">
                <a:latin typeface="Times New Roman" panose="02020603050405020304" pitchFamily="18" charset="0"/>
              </a:rPr>
              <a:t>                                         .</a:t>
            </a:r>
          </a:p>
          <a:p>
            <a:pPr>
              <a:lnSpc>
                <a:spcPct val="90000"/>
              </a:lnSpc>
              <a:buFont typeface="Wingdings" panose="05000000000000000000" pitchFamily="2" charset="2"/>
              <a:buNone/>
            </a:pPr>
            <a:r>
              <a:rPr lang="en-US" altLang="zh-CN" sz="1600" b="1" dirty="0">
                <a:latin typeface="Times New Roman" panose="02020603050405020304" pitchFamily="18" charset="0"/>
              </a:rPr>
              <a:t>                                         .</a:t>
            </a:r>
          </a:p>
          <a:p>
            <a:pPr>
              <a:lnSpc>
                <a:spcPct val="90000"/>
              </a:lnSpc>
              <a:buFont typeface="Wingdings" panose="05000000000000000000" pitchFamily="2" charset="2"/>
              <a:buNone/>
            </a:pPr>
            <a:r>
              <a:rPr lang="en-US" altLang="zh-CN" sz="1600" b="1" dirty="0">
                <a:latin typeface="Times New Roman" panose="02020603050405020304" pitchFamily="18" charset="0"/>
              </a:rPr>
              <a:t>                                  GOTO    L</a:t>
            </a:r>
          </a:p>
          <a:p>
            <a:pPr>
              <a:lnSpc>
                <a:spcPct val="90000"/>
              </a:lnSpc>
              <a:buFont typeface="Wingdings" panose="05000000000000000000" pitchFamily="2" charset="2"/>
              <a:buNone/>
            </a:pPr>
            <a:r>
              <a:rPr lang="en-US" altLang="zh-CN" sz="1600" b="1" dirty="0">
                <a:latin typeface="Times New Roman" panose="02020603050405020304" pitchFamily="18" charset="0"/>
              </a:rPr>
              <a:t> </a:t>
            </a:r>
          </a:p>
          <a:p>
            <a:pPr>
              <a:lnSpc>
                <a:spcPct val="90000"/>
              </a:lnSpc>
              <a:buFont typeface="Wingdings" panose="05000000000000000000" pitchFamily="2" charset="2"/>
              <a:buNone/>
            </a:pPr>
            <a:r>
              <a:rPr lang="en-US" altLang="zh-CN" sz="1600" b="1" dirty="0">
                <a:latin typeface="Times New Roman" panose="02020603050405020304" pitchFamily="18" charset="0"/>
              </a:rPr>
              <a:t>                            </a:t>
            </a:r>
          </a:p>
          <a:p>
            <a:pPr>
              <a:lnSpc>
                <a:spcPct val="90000"/>
              </a:lnSpc>
              <a:buFont typeface="Wingdings" panose="05000000000000000000" pitchFamily="2" charset="2"/>
              <a:buNone/>
            </a:pPr>
            <a:r>
              <a:rPr lang="en-US" altLang="zh-CN" sz="1600" b="1" dirty="0">
                <a:solidFill>
                  <a:srgbClr val="FFFF00"/>
                </a:solidFill>
                <a:latin typeface="Times New Roman" panose="02020603050405020304" pitchFamily="18" charset="0"/>
              </a:rPr>
              <a:t>     </a:t>
            </a:r>
          </a:p>
        </p:txBody>
      </p:sp>
    </p:spTree>
    <p:extLst>
      <p:ext uri="{BB962C8B-B14F-4D97-AF65-F5344CB8AC3E}">
        <p14:creationId xmlns:p14="http://schemas.microsoft.com/office/powerpoint/2010/main" val="1833943724"/>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5106" name="Rectangle 2"/>
          <p:cNvSpPr>
            <a:spLocks noGrp="1" noChangeArrowheads="1"/>
          </p:cNvSpPr>
          <p:nvPr>
            <p:ph type="body" idx="1"/>
          </p:nvPr>
        </p:nvSpPr>
        <p:spPr>
          <a:xfrm>
            <a:off x="1828800" y="381000"/>
            <a:ext cx="8534400" cy="5486400"/>
          </a:xfrm>
        </p:spPr>
        <p:txBody>
          <a:bodyPr>
            <a:noAutofit/>
          </a:bodyPr>
          <a:lstStyle/>
          <a:p>
            <a:pPr>
              <a:lnSpc>
                <a:spcPct val="90000"/>
              </a:lnSpc>
              <a:spcBef>
                <a:spcPct val="0"/>
              </a:spcBef>
              <a:buFontTx/>
              <a:buNone/>
            </a:pPr>
            <a:r>
              <a:rPr lang="en-US" altLang="zh-CN" sz="1600" b="1" dirty="0">
                <a:solidFill>
                  <a:srgbClr val="C00000"/>
                </a:solidFill>
                <a:latin typeface="Times New Roman" panose="02020603050405020304" pitchFamily="18" charset="0"/>
              </a:rPr>
              <a:t> </a:t>
            </a:r>
            <a:r>
              <a:rPr lang="en-US" altLang="zh-CN" sz="1800" b="1" dirty="0">
                <a:solidFill>
                  <a:srgbClr val="C00000"/>
                </a:solidFill>
                <a:latin typeface="宋体" panose="02010600030101010101" pitchFamily="2" charset="-122"/>
              </a:rPr>
              <a:t>1</a:t>
            </a:r>
            <a:r>
              <a:rPr lang="zh-CN" altLang="en-US" sz="1800" b="1" dirty="0">
                <a:solidFill>
                  <a:srgbClr val="C00000"/>
                </a:solidFill>
                <a:latin typeface="宋体" panose="02010600030101010101" pitchFamily="2" charset="-122"/>
              </a:rPr>
              <a:t>）</a:t>
            </a:r>
            <a:r>
              <a:rPr lang="zh-CN" altLang="en-US" sz="1800" dirty="0">
                <a:latin typeface="宋体" panose="02010600030101010101" pitchFamily="2" charset="-122"/>
              </a:rPr>
              <a:t>对定义标号</a:t>
            </a:r>
            <a:r>
              <a:rPr lang="en-US" altLang="zh-CN" sz="1800" dirty="0">
                <a:latin typeface="宋体" panose="02010600030101010101" pitchFamily="2" charset="-122"/>
              </a:rPr>
              <a:t>L</a:t>
            </a:r>
            <a:r>
              <a:rPr lang="zh-CN" altLang="en-US" sz="1800" dirty="0">
                <a:latin typeface="宋体" panose="02010600030101010101" pitchFamily="2" charset="-122"/>
              </a:rPr>
              <a:t>的处理</a:t>
            </a:r>
          </a:p>
          <a:p>
            <a:pPr>
              <a:lnSpc>
                <a:spcPct val="90000"/>
              </a:lnSpc>
              <a:buFont typeface="Wingdings" panose="05000000000000000000" pitchFamily="2" charset="2"/>
              <a:buNone/>
            </a:pPr>
            <a:r>
              <a:rPr lang="zh-CN" altLang="en-US" sz="1800" dirty="0">
                <a:solidFill>
                  <a:srgbClr val="C00000"/>
                </a:solidFill>
                <a:latin typeface="宋体" panose="02010600030101010101" pitchFamily="2" charset="-122"/>
              </a:rPr>
              <a:t> </a:t>
            </a:r>
            <a:r>
              <a:rPr kumimoji="1" lang="zh-CN" altLang="en-US" sz="1800" b="1" dirty="0">
                <a:solidFill>
                  <a:srgbClr val="C00000"/>
                </a:solidFill>
                <a:latin typeface="宋体" panose="02010600030101010101" pitchFamily="2" charset="-122"/>
              </a:rPr>
              <a:t>①</a:t>
            </a:r>
            <a:r>
              <a:rPr lang="zh-CN" altLang="en-US" sz="1800" dirty="0">
                <a:latin typeface="宋体" panose="02010600030101010101" pitchFamily="2" charset="-122"/>
              </a:rPr>
              <a:t>定义标号</a:t>
            </a:r>
            <a:r>
              <a:rPr lang="en-US" altLang="zh-CN" sz="1600" dirty="0">
                <a:latin typeface="Times New Roman" panose="02020603050405020304" pitchFamily="18" charset="0"/>
              </a:rPr>
              <a:t>L  :   S</a:t>
            </a:r>
            <a:r>
              <a:rPr lang="zh-CN" altLang="en-US" sz="1800" dirty="0">
                <a:latin typeface="宋体" panose="02010600030101010101" pitchFamily="2" charset="-122"/>
              </a:rPr>
              <a:t>的语义值就是</a:t>
            </a:r>
            <a:r>
              <a:rPr lang="zh-CN" altLang="en-US" sz="1600" dirty="0">
                <a:latin typeface="宋体" panose="02010600030101010101" pitchFamily="2" charset="-122"/>
                <a:cs typeface="Courier New" panose="02070309020205020404" pitchFamily="49" charset="0"/>
              </a:rPr>
              <a:t>语句</a:t>
            </a:r>
            <a:r>
              <a:rPr lang="en-US" altLang="zh-CN" sz="1600" dirty="0">
                <a:latin typeface="宋体" panose="02010600030101010101" pitchFamily="2" charset="-122"/>
                <a:cs typeface="Courier New" panose="02070309020205020404" pitchFamily="49" charset="0"/>
              </a:rPr>
              <a:t>S</a:t>
            </a:r>
            <a:r>
              <a:rPr lang="zh-CN" altLang="en-US" sz="1600" dirty="0">
                <a:latin typeface="宋体" panose="02010600030101010101" pitchFamily="2" charset="-122"/>
                <a:cs typeface="Courier New" panose="02070309020205020404" pitchFamily="49" charset="0"/>
              </a:rPr>
              <a:t>的四元式</a:t>
            </a:r>
            <a:r>
              <a:rPr lang="zh-CN" altLang="en-US" sz="1600" dirty="0">
                <a:latin typeface="Times New Roman" panose="02020603050405020304" pitchFamily="18" charset="0"/>
              </a:rPr>
              <a:t>序列第一个四元式的地址</a:t>
            </a:r>
            <a:r>
              <a:rPr lang="en-US" altLang="zh-CN" sz="1600" dirty="0">
                <a:latin typeface="宋体" panose="02010600030101010101" pitchFamily="2" charset="-122"/>
              </a:rPr>
              <a:t>(</a:t>
            </a:r>
            <a:r>
              <a:rPr lang="zh-CN" altLang="en-US" sz="1600" dirty="0">
                <a:latin typeface="Times New Roman" panose="02020603050405020304" pitchFamily="18" charset="0"/>
              </a:rPr>
              <a:t>编号</a:t>
            </a:r>
            <a:r>
              <a:rPr lang="en-US" altLang="zh-CN" sz="1600" dirty="0">
                <a:latin typeface="宋体" panose="02010600030101010101" pitchFamily="2" charset="-122"/>
              </a:rPr>
              <a:t>)</a:t>
            </a:r>
          </a:p>
          <a:p>
            <a:pPr>
              <a:lnSpc>
                <a:spcPct val="90000"/>
              </a:lnSpc>
              <a:buFont typeface="Wingdings" panose="05000000000000000000" pitchFamily="2" charset="2"/>
              <a:buNone/>
            </a:pPr>
            <a:r>
              <a:rPr lang="en-US" altLang="zh-CN" sz="1600" dirty="0">
                <a:latin typeface="宋体" panose="02010600030101010101" pitchFamily="2" charset="-122"/>
              </a:rPr>
              <a:t>    </a:t>
            </a:r>
            <a:r>
              <a:rPr lang="zh-CN" altLang="en-US" sz="1600" dirty="0">
                <a:latin typeface="宋体" panose="02010600030101010101" pitchFamily="2" charset="-122"/>
              </a:rPr>
              <a:t>也就是</a:t>
            </a:r>
            <a:r>
              <a:rPr lang="en-US" altLang="zh-CN" sz="1600" dirty="0">
                <a:latin typeface="Times New Roman" panose="02020603050405020304" pitchFamily="18" charset="0"/>
              </a:rPr>
              <a:t>GOTO    L</a:t>
            </a:r>
            <a:r>
              <a:rPr lang="zh-CN" altLang="en-US" sz="1600" dirty="0">
                <a:latin typeface="Times New Roman" panose="02020603050405020304" pitchFamily="18" charset="0"/>
              </a:rPr>
              <a:t>转入语句的入口</a:t>
            </a:r>
            <a:endParaRPr kumimoji="1" lang="zh-CN" altLang="en-US" sz="1800" b="1" dirty="0">
              <a:solidFill>
                <a:srgbClr val="00FF00"/>
              </a:solidFill>
              <a:latin typeface="宋体" panose="02010600030101010101" pitchFamily="2" charset="-122"/>
            </a:endParaRPr>
          </a:p>
          <a:p>
            <a:pPr>
              <a:lnSpc>
                <a:spcPct val="90000"/>
              </a:lnSpc>
              <a:buFont typeface="Wingdings" panose="05000000000000000000" pitchFamily="2" charset="2"/>
              <a:buNone/>
            </a:pPr>
            <a:r>
              <a:rPr lang="zh-CN" altLang="en-US" sz="1600" dirty="0">
                <a:latin typeface="Times New Roman" panose="02020603050405020304" pitchFamily="18" charset="0"/>
              </a:rPr>
              <a:t>如：      </a:t>
            </a:r>
          </a:p>
          <a:p>
            <a:pPr>
              <a:lnSpc>
                <a:spcPct val="90000"/>
              </a:lnSpc>
              <a:buFont typeface="Wingdings" panose="05000000000000000000" pitchFamily="2" charset="2"/>
              <a:buNone/>
            </a:pPr>
            <a:r>
              <a:rPr lang="zh-CN" altLang="en-US" sz="1600" dirty="0">
                <a:latin typeface="Times New Roman" panose="02020603050405020304" pitchFamily="18" charset="0"/>
              </a:rPr>
              <a:t>                             </a:t>
            </a:r>
            <a:r>
              <a:rPr lang="en-US" altLang="zh-CN" sz="1600" dirty="0">
                <a:latin typeface="Times New Roman" panose="02020603050405020304" pitchFamily="18" charset="0"/>
              </a:rPr>
              <a:t>L  :   S</a:t>
            </a:r>
          </a:p>
          <a:p>
            <a:pPr>
              <a:lnSpc>
                <a:spcPct val="90000"/>
              </a:lnSpc>
              <a:buFont typeface="Wingdings" panose="05000000000000000000" pitchFamily="2" charset="2"/>
              <a:buNone/>
            </a:pPr>
            <a:r>
              <a:rPr lang="en-US" altLang="zh-CN" sz="1600" dirty="0">
                <a:latin typeface="Times New Roman" panose="02020603050405020304" pitchFamily="18" charset="0"/>
              </a:rPr>
              <a:t>                                         .</a:t>
            </a:r>
          </a:p>
          <a:p>
            <a:pPr>
              <a:lnSpc>
                <a:spcPct val="90000"/>
              </a:lnSpc>
              <a:buFont typeface="Wingdings" panose="05000000000000000000" pitchFamily="2" charset="2"/>
              <a:buNone/>
            </a:pPr>
            <a:r>
              <a:rPr lang="en-US" altLang="zh-CN" sz="1600" dirty="0">
                <a:latin typeface="Times New Roman" panose="02020603050405020304" pitchFamily="18" charset="0"/>
              </a:rPr>
              <a:t>                                         .</a:t>
            </a:r>
          </a:p>
          <a:p>
            <a:pPr>
              <a:lnSpc>
                <a:spcPct val="90000"/>
              </a:lnSpc>
              <a:buFont typeface="Wingdings" panose="05000000000000000000" pitchFamily="2" charset="2"/>
              <a:buNone/>
            </a:pPr>
            <a:r>
              <a:rPr lang="en-US" altLang="zh-CN" sz="1600" dirty="0">
                <a:latin typeface="Times New Roman" panose="02020603050405020304" pitchFamily="18" charset="0"/>
              </a:rPr>
              <a:t>                                  GOTO    L</a:t>
            </a:r>
          </a:p>
          <a:p>
            <a:pPr>
              <a:lnSpc>
                <a:spcPct val="90000"/>
              </a:lnSpc>
              <a:buFont typeface="Wingdings" panose="05000000000000000000" pitchFamily="2" charset="2"/>
              <a:buNone/>
            </a:pPr>
            <a:r>
              <a:rPr lang="en-US" altLang="zh-CN" sz="1600" dirty="0">
                <a:latin typeface="Times New Roman" panose="02020603050405020304" pitchFamily="18" charset="0"/>
              </a:rPr>
              <a:t>                                 </a:t>
            </a:r>
          </a:p>
          <a:p>
            <a:pPr>
              <a:lnSpc>
                <a:spcPct val="90000"/>
              </a:lnSpc>
              <a:buFont typeface="Wingdings" panose="05000000000000000000" pitchFamily="2" charset="2"/>
              <a:buNone/>
            </a:pPr>
            <a:r>
              <a:rPr lang="en-US" altLang="zh-CN" sz="1600" dirty="0">
                <a:latin typeface="Times New Roman" panose="02020603050405020304" pitchFamily="18" charset="0"/>
              </a:rPr>
              <a:t>                                                   100    ( ×</a:t>
            </a:r>
            <a:r>
              <a:rPr lang="zh-CN" altLang="en-US" sz="1600" dirty="0">
                <a:latin typeface="Times New Roman" panose="02020603050405020304" pitchFamily="18" charset="0"/>
              </a:rPr>
              <a:t>，</a:t>
            </a:r>
            <a:r>
              <a:rPr lang="en-US" altLang="zh-CN" sz="1600" dirty="0">
                <a:latin typeface="Times New Roman" panose="02020603050405020304" pitchFamily="18" charset="0"/>
              </a:rPr>
              <a:t>×</a:t>
            </a:r>
            <a:r>
              <a:rPr lang="zh-CN" altLang="en-US" sz="1600" dirty="0">
                <a:latin typeface="Times New Roman" panose="02020603050405020304" pitchFamily="18" charset="0"/>
              </a:rPr>
              <a:t>，</a:t>
            </a:r>
            <a:r>
              <a:rPr lang="en-US" altLang="zh-CN" sz="1600" dirty="0">
                <a:latin typeface="Times New Roman" panose="02020603050405020304" pitchFamily="18" charset="0"/>
              </a:rPr>
              <a:t>×</a:t>
            </a:r>
            <a:r>
              <a:rPr lang="zh-CN" altLang="en-US" sz="1600" dirty="0">
                <a:latin typeface="Times New Roman" panose="02020603050405020304" pitchFamily="18" charset="0"/>
              </a:rPr>
              <a:t>，</a:t>
            </a:r>
            <a:r>
              <a:rPr lang="en-US" altLang="zh-CN" sz="1600" dirty="0">
                <a:latin typeface="Times New Roman" panose="02020603050405020304" pitchFamily="18" charset="0"/>
              </a:rPr>
              <a:t>×)</a:t>
            </a:r>
          </a:p>
          <a:p>
            <a:pPr>
              <a:lnSpc>
                <a:spcPct val="90000"/>
              </a:lnSpc>
              <a:buFont typeface="Wingdings" panose="05000000000000000000" pitchFamily="2" charset="2"/>
              <a:buNone/>
            </a:pPr>
            <a:r>
              <a:rPr lang="en-US" altLang="zh-CN" sz="1600" dirty="0">
                <a:latin typeface="Times New Roman" panose="02020603050405020304" pitchFamily="18" charset="0"/>
              </a:rPr>
              <a:t>                                                   101    ( ×</a:t>
            </a:r>
            <a:r>
              <a:rPr lang="zh-CN" altLang="en-US" sz="1600" dirty="0">
                <a:latin typeface="Times New Roman" panose="02020603050405020304" pitchFamily="18" charset="0"/>
              </a:rPr>
              <a:t>，</a:t>
            </a:r>
            <a:r>
              <a:rPr lang="en-US" altLang="zh-CN" sz="1600" dirty="0">
                <a:latin typeface="Times New Roman" panose="02020603050405020304" pitchFamily="18" charset="0"/>
              </a:rPr>
              <a:t>×</a:t>
            </a:r>
            <a:r>
              <a:rPr lang="zh-CN" altLang="en-US" sz="1600" dirty="0">
                <a:latin typeface="Times New Roman" panose="02020603050405020304" pitchFamily="18" charset="0"/>
              </a:rPr>
              <a:t>，</a:t>
            </a:r>
            <a:r>
              <a:rPr lang="en-US" altLang="zh-CN" sz="1600" dirty="0">
                <a:latin typeface="Times New Roman" panose="02020603050405020304" pitchFamily="18" charset="0"/>
              </a:rPr>
              <a:t>×</a:t>
            </a:r>
            <a:r>
              <a:rPr lang="zh-CN" altLang="en-US" sz="1600" dirty="0">
                <a:latin typeface="Times New Roman" panose="02020603050405020304" pitchFamily="18" charset="0"/>
              </a:rPr>
              <a:t>，</a:t>
            </a:r>
            <a:r>
              <a:rPr lang="en-US" altLang="zh-CN" sz="1600" dirty="0">
                <a:latin typeface="Times New Roman" panose="02020603050405020304" pitchFamily="18" charset="0"/>
              </a:rPr>
              <a:t>×)</a:t>
            </a:r>
          </a:p>
          <a:p>
            <a:pPr>
              <a:lnSpc>
                <a:spcPct val="90000"/>
              </a:lnSpc>
              <a:buFont typeface="Wingdings" panose="05000000000000000000" pitchFamily="2" charset="2"/>
              <a:buNone/>
            </a:pPr>
            <a:r>
              <a:rPr lang="en-US" altLang="zh-CN" sz="1600" dirty="0">
                <a:latin typeface="Times New Roman" panose="02020603050405020304" pitchFamily="18" charset="0"/>
              </a:rPr>
              <a:t>                    S</a:t>
            </a:r>
            <a:r>
              <a:rPr lang="zh-CN" altLang="en-US" sz="1600" dirty="0">
                <a:latin typeface="Times New Roman" panose="02020603050405020304" pitchFamily="18" charset="0"/>
              </a:rPr>
              <a:t>的四元式               </a:t>
            </a:r>
            <a:r>
              <a:rPr lang="en-US" altLang="zh-CN" sz="1600" dirty="0">
                <a:latin typeface="Times New Roman" panose="02020603050405020304" pitchFamily="18" charset="0"/>
              </a:rPr>
              <a:t>.</a:t>
            </a:r>
          </a:p>
          <a:p>
            <a:pPr>
              <a:lnSpc>
                <a:spcPct val="90000"/>
              </a:lnSpc>
              <a:buFont typeface="Wingdings" panose="05000000000000000000" pitchFamily="2" charset="2"/>
              <a:buNone/>
            </a:pPr>
            <a:r>
              <a:rPr lang="en-US" altLang="zh-CN" sz="1600" dirty="0">
                <a:latin typeface="Times New Roman" panose="02020603050405020304" pitchFamily="18" charset="0"/>
              </a:rPr>
              <a:t>                                                     .</a:t>
            </a:r>
          </a:p>
          <a:p>
            <a:pPr>
              <a:lnSpc>
                <a:spcPct val="90000"/>
              </a:lnSpc>
              <a:buFont typeface="Wingdings" panose="05000000000000000000" pitchFamily="2" charset="2"/>
              <a:buNone/>
            </a:pPr>
            <a:r>
              <a:rPr lang="en-US" altLang="zh-CN" sz="1600" dirty="0">
                <a:latin typeface="Times New Roman" panose="02020603050405020304" pitchFamily="18" charset="0"/>
              </a:rPr>
              <a:t>                                                   110   ( ×</a:t>
            </a:r>
            <a:r>
              <a:rPr lang="zh-CN" altLang="en-US" sz="1600" dirty="0">
                <a:latin typeface="Times New Roman" panose="02020603050405020304" pitchFamily="18" charset="0"/>
              </a:rPr>
              <a:t>，</a:t>
            </a:r>
            <a:r>
              <a:rPr lang="en-US" altLang="zh-CN" sz="1600" dirty="0">
                <a:latin typeface="Times New Roman" panose="02020603050405020304" pitchFamily="18" charset="0"/>
              </a:rPr>
              <a:t>×</a:t>
            </a:r>
            <a:r>
              <a:rPr lang="zh-CN" altLang="en-US" sz="1600" dirty="0">
                <a:latin typeface="Times New Roman" panose="02020603050405020304" pitchFamily="18" charset="0"/>
              </a:rPr>
              <a:t>，</a:t>
            </a:r>
            <a:r>
              <a:rPr lang="en-US" altLang="zh-CN" sz="1600" dirty="0">
                <a:latin typeface="Times New Roman" panose="02020603050405020304" pitchFamily="18" charset="0"/>
              </a:rPr>
              <a:t>×</a:t>
            </a:r>
            <a:r>
              <a:rPr lang="zh-CN" altLang="en-US" sz="1600" dirty="0">
                <a:latin typeface="Times New Roman" panose="02020603050405020304" pitchFamily="18" charset="0"/>
              </a:rPr>
              <a:t>，</a:t>
            </a:r>
            <a:r>
              <a:rPr lang="en-US" altLang="zh-CN" sz="1600" dirty="0">
                <a:latin typeface="Times New Roman" panose="02020603050405020304" pitchFamily="18" charset="0"/>
              </a:rPr>
              <a:t>×)</a:t>
            </a:r>
          </a:p>
          <a:p>
            <a:pPr>
              <a:lnSpc>
                <a:spcPct val="90000"/>
              </a:lnSpc>
              <a:buFont typeface="Wingdings" panose="05000000000000000000" pitchFamily="2" charset="2"/>
              <a:buNone/>
            </a:pPr>
            <a:r>
              <a:rPr lang="en-US" altLang="zh-CN" sz="1600" dirty="0">
                <a:latin typeface="Times New Roman" panose="02020603050405020304" pitchFamily="18" charset="0"/>
              </a:rPr>
              <a:t>                                                             (  j  ,   </a:t>
            </a:r>
            <a:r>
              <a:rPr lang="zh-CN" altLang="en-US" sz="1600" dirty="0">
                <a:latin typeface="Times New Roman" panose="02020603050405020304" pitchFamily="18" charset="0"/>
              </a:rPr>
              <a:t>－，－，</a:t>
            </a:r>
            <a:r>
              <a:rPr lang="en-US" altLang="zh-CN" sz="1600" dirty="0">
                <a:latin typeface="Times New Roman" panose="02020603050405020304" pitchFamily="18" charset="0"/>
              </a:rPr>
              <a:t>100)</a:t>
            </a:r>
          </a:p>
          <a:p>
            <a:pPr>
              <a:lnSpc>
                <a:spcPct val="90000"/>
              </a:lnSpc>
              <a:buFont typeface="Wingdings" panose="05000000000000000000" pitchFamily="2" charset="2"/>
              <a:buNone/>
            </a:pPr>
            <a:r>
              <a:rPr lang="en-US" altLang="zh-CN" sz="1600" dirty="0">
                <a:latin typeface="Times New Roman" panose="02020603050405020304" pitchFamily="18" charset="0"/>
              </a:rPr>
              <a:t>       </a:t>
            </a:r>
          </a:p>
          <a:p>
            <a:pPr>
              <a:lnSpc>
                <a:spcPct val="90000"/>
              </a:lnSpc>
              <a:buFont typeface="Wingdings" panose="05000000000000000000" pitchFamily="2" charset="2"/>
              <a:buNone/>
            </a:pPr>
            <a:endParaRPr lang="en-US" altLang="zh-CN" sz="1600" dirty="0">
              <a:latin typeface="Times New Roman" panose="02020603050405020304" pitchFamily="18" charset="0"/>
            </a:endParaRPr>
          </a:p>
          <a:p>
            <a:pPr>
              <a:lnSpc>
                <a:spcPct val="90000"/>
              </a:lnSpc>
              <a:buFont typeface="Wingdings" panose="05000000000000000000" pitchFamily="2" charset="2"/>
              <a:buNone/>
            </a:pPr>
            <a:r>
              <a:rPr lang="en-US" altLang="zh-CN" sz="1600" dirty="0">
                <a:latin typeface="Times New Roman" panose="02020603050405020304" pitchFamily="18" charset="0"/>
              </a:rPr>
              <a:t>       </a:t>
            </a:r>
          </a:p>
          <a:p>
            <a:pPr>
              <a:lnSpc>
                <a:spcPct val="90000"/>
              </a:lnSpc>
              <a:buFont typeface="Wingdings" panose="05000000000000000000" pitchFamily="2" charset="2"/>
              <a:buNone/>
            </a:pPr>
            <a:endParaRPr lang="en-US" altLang="zh-CN" sz="1600" dirty="0">
              <a:latin typeface="Times New Roman" panose="02020603050405020304" pitchFamily="18" charset="0"/>
            </a:endParaRPr>
          </a:p>
          <a:p>
            <a:pPr>
              <a:lnSpc>
                <a:spcPct val="90000"/>
              </a:lnSpc>
              <a:buFont typeface="Wingdings" panose="05000000000000000000" pitchFamily="2" charset="2"/>
              <a:buNone/>
            </a:pPr>
            <a:r>
              <a:rPr lang="en-US" altLang="zh-CN" sz="1600" dirty="0">
                <a:latin typeface="Times New Roman" panose="02020603050405020304" pitchFamily="18" charset="0"/>
              </a:rPr>
              <a:t>                        </a:t>
            </a:r>
          </a:p>
          <a:p>
            <a:pPr>
              <a:lnSpc>
                <a:spcPct val="90000"/>
              </a:lnSpc>
              <a:buFont typeface="Wingdings" panose="05000000000000000000" pitchFamily="2" charset="2"/>
              <a:buNone/>
            </a:pPr>
            <a:r>
              <a:rPr lang="en-US" altLang="zh-CN" sz="1600" dirty="0">
                <a:latin typeface="Times New Roman" panose="02020603050405020304" pitchFamily="18" charset="0"/>
              </a:rPr>
              <a:t>                 </a:t>
            </a:r>
          </a:p>
          <a:p>
            <a:pPr>
              <a:lnSpc>
                <a:spcPct val="90000"/>
              </a:lnSpc>
              <a:buFont typeface="Wingdings" panose="05000000000000000000" pitchFamily="2" charset="2"/>
              <a:buNone/>
            </a:pPr>
            <a:r>
              <a:rPr lang="en-US" altLang="zh-CN" sz="1600" dirty="0">
                <a:latin typeface="Times New Roman" panose="02020603050405020304" pitchFamily="18" charset="0"/>
              </a:rPr>
              <a:t> </a:t>
            </a:r>
          </a:p>
          <a:p>
            <a:pPr>
              <a:lnSpc>
                <a:spcPct val="90000"/>
              </a:lnSpc>
              <a:buFont typeface="Wingdings" panose="05000000000000000000" pitchFamily="2" charset="2"/>
              <a:buNone/>
            </a:pPr>
            <a:r>
              <a:rPr lang="en-US" altLang="zh-CN" sz="1600" dirty="0">
                <a:latin typeface="Times New Roman" panose="02020603050405020304" pitchFamily="18" charset="0"/>
              </a:rPr>
              <a:t>                  </a:t>
            </a:r>
          </a:p>
          <a:p>
            <a:pPr>
              <a:lnSpc>
                <a:spcPct val="90000"/>
              </a:lnSpc>
              <a:buFont typeface="Wingdings" panose="05000000000000000000" pitchFamily="2" charset="2"/>
              <a:buNone/>
            </a:pPr>
            <a:endParaRPr lang="en-US" altLang="zh-CN" sz="1600" dirty="0">
              <a:latin typeface="Times New Roman" panose="02020603050405020304" pitchFamily="18" charset="0"/>
            </a:endParaRPr>
          </a:p>
          <a:p>
            <a:pPr>
              <a:lnSpc>
                <a:spcPct val="90000"/>
              </a:lnSpc>
              <a:buFont typeface="Wingdings" panose="05000000000000000000" pitchFamily="2" charset="2"/>
              <a:buNone/>
            </a:pPr>
            <a:endParaRPr lang="en-US" altLang="zh-CN" sz="1600" dirty="0">
              <a:latin typeface="宋体" panose="02010600030101010101" pitchFamily="2" charset="-122"/>
              <a:cs typeface="Courier New" panose="02070309020205020404" pitchFamily="49" charset="0"/>
            </a:endParaRPr>
          </a:p>
        </p:txBody>
      </p:sp>
      <p:sp>
        <p:nvSpPr>
          <p:cNvPr id="815107" name="AutoShape 3"/>
          <p:cNvSpPr>
            <a:spLocks/>
          </p:cNvSpPr>
          <p:nvPr/>
        </p:nvSpPr>
        <p:spPr bwMode="auto">
          <a:xfrm>
            <a:off x="4255626" y="3645951"/>
            <a:ext cx="131179" cy="1423760"/>
          </a:xfrm>
          <a:prstGeom prst="leftBrace">
            <a:avLst>
              <a:gd name="adj1" fmla="val 66667"/>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p>
            <a:endParaRPr lang="zh-CN" altLang="en-US"/>
          </a:p>
        </p:txBody>
      </p:sp>
    </p:spTree>
    <p:extLst>
      <p:ext uri="{BB962C8B-B14F-4D97-AF65-F5344CB8AC3E}">
        <p14:creationId xmlns:p14="http://schemas.microsoft.com/office/powerpoint/2010/main" val="1195399467"/>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6130" name="Rectangle 2"/>
          <p:cNvSpPr>
            <a:spLocks noGrp="1" noChangeArrowheads="1"/>
          </p:cNvSpPr>
          <p:nvPr>
            <p:ph type="body" idx="1"/>
          </p:nvPr>
        </p:nvSpPr>
        <p:spPr>
          <a:xfrm>
            <a:off x="1828800" y="381001"/>
            <a:ext cx="8534400" cy="1679575"/>
          </a:xfrm>
        </p:spPr>
        <p:txBody>
          <a:bodyPr/>
          <a:lstStyle/>
          <a:p>
            <a:pPr>
              <a:spcBef>
                <a:spcPct val="0"/>
              </a:spcBef>
              <a:buFontTx/>
              <a:buNone/>
            </a:pPr>
            <a:endParaRPr kumimoji="1" lang="en-US" altLang="zh-CN" sz="2000" b="1" dirty="0">
              <a:solidFill>
                <a:srgbClr val="C00000"/>
              </a:solidFill>
              <a:latin typeface="宋体" panose="02010600030101010101" pitchFamily="2" charset="-122"/>
            </a:endParaRPr>
          </a:p>
          <a:p>
            <a:pPr>
              <a:spcBef>
                <a:spcPct val="0"/>
              </a:spcBef>
              <a:buFontTx/>
              <a:buNone/>
            </a:pPr>
            <a:r>
              <a:rPr kumimoji="1" lang="en-US" altLang="zh-CN" sz="2000" b="1" dirty="0">
                <a:solidFill>
                  <a:srgbClr val="C00000"/>
                </a:solidFill>
                <a:latin typeface="宋体" panose="02010600030101010101" pitchFamily="2" charset="-122"/>
              </a:rPr>
              <a:t>②</a:t>
            </a:r>
            <a:r>
              <a:rPr lang="zh-CN" altLang="en-US" sz="2000" dirty="0">
                <a:latin typeface="宋体" panose="02010600030101010101" pitchFamily="2" charset="-122"/>
              </a:rPr>
              <a:t>将标号</a:t>
            </a:r>
            <a:r>
              <a:rPr lang="en-US" altLang="zh-CN" sz="1800" dirty="0">
                <a:latin typeface="Times New Roman" panose="02020603050405020304" pitchFamily="18" charset="0"/>
              </a:rPr>
              <a:t>L  </a:t>
            </a:r>
            <a:r>
              <a:rPr lang="zh-CN" altLang="en-US" sz="1800" dirty="0">
                <a:latin typeface="Times New Roman" panose="02020603050405020304" pitchFamily="18" charset="0"/>
              </a:rPr>
              <a:t>的信息记入符号表</a:t>
            </a:r>
          </a:p>
          <a:p>
            <a:pPr>
              <a:spcBef>
                <a:spcPct val="0"/>
              </a:spcBef>
              <a:buFontTx/>
              <a:buNone/>
            </a:pPr>
            <a:r>
              <a:rPr lang="zh-CN" altLang="en-US" sz="1800" dirty="0">
                <a:latin typeface="Times New Roman" panose="02020603050405020304" pitchFamily="18" charset="0"/>
              </a:rPr>
              <a:t> </a:t>
            </a:r>
          </a:p>
          <a:p>
            <a:pPr>
              <a:spcBef>
                <a:spcPct val="0"/>
              </a:spcBef>
              <a:buFontTx/>
              <a:buNone/>
            </a:pPr>
            <a:r>
              <a:rPr lang="zh-CN" altLang="en-US" sz="1800" dirty="0">
                <a:latin typeface="Times New Roman" panose="02020603050405020304" pitchFamily="18" charset="0"/>
              </a:rPr>
              <a:t> 符号表的形式如下：</a:t>
            </a:r>
            <a:endParaRPr lang="zh-CN" altLang="en-US" sz="1800" dirty="0">
              <a:latin typeface="宋体" panose="02010600030101010101" pitchFamily="2" charset="-122"/>
              <a:cs typeface="Courier New" panose="02070309020205020404" pitchFamily="49" charset="0"/>
            </a:endParaRPr>
          </a:p>
        </p:txBody>
      </p:sp>
      <p:graphicFrame>
        <p:nvGraphicFramePr>
          <p:cNvPr id="816131" name="Group 3"/>
          <p:cNvGraphicFramePr>
            <a:graphicFrameLocks noGrp="1"/>
          </p:cNvGraphicFramePr>
          <p:nvPr>
            <p:extLst>
              <p:ext uri="{D42A27DB-BD31-4B8C-83A1-F6EECF244321}">
                <p14:modId xmlns:p14="http://schemas.microsoft.com/office/powerpoint/2010/main" val="1528979506"/>
              </p:ext>
            </p:extLst>
          </p:nvPr>
        </p:nvGraphicFramePr>
        <p:xfrm>
          <a:off x="3432176" y="2781300"/>
          <a:ext cx="4392613" cy="1416051"/>
        </p:xfrm>
        <a:graphic>
          <a:graphicData uri="http://schemas.openxmlformats.org/drawingml/2006/table">
            <a:tbl>
              <a:tblPr/>
              <a:tblGrid>
                <a:gridCol w="877888">
                  <a:extLst>
                    <a:ext uri="{9D8B030D-6E8A-4147-A177-3AD203B41FA5}">
                      <a16:colId xmlns:a16="http://schemas.microsoft.com/office/drawing/2014/main" val="468175528"/>
                    </a:ext>
                  </a:extLst>
                </a:gridCol>
                <a:gridCol w="879475">
                  <a:extLst>
                    <a:ext uri="{9D8B030D-6E8A-4147-A177-3AD203B41FA5}">
                      <a16:colId xmlns:a16="http://schemas.microsoft.com/office/drawing/2014/main" val="563651337"/>
                    </a:ext>
                  </a:extLst>
                </a:gridCol>
                <a:gridCol w="877887">
                  <a:extLst>
                    <a:ext uri="{9D8B030D-6E8A-4147-A177-3AD203B41FA5}">
                      <a16:colId xmlns:a16="http://schemas.microsoft.com/office/drawing/2014/main" val="1238253138"/>
                    </a:ext>
                  </a:extLst>
                </a:gridCol>
                <a:gridCol w="879475">
                  <a:extLst>
                    <a:ext uri="{9D8B030D-6E8A-4147-A177-3AD203B41FA5}">
                      <a16:colId xmlns:a16="http://schemas.microsoft.com/office/drawing/2014/main" val="329601313"/>
                    </a:ext>
                  </a:extLst>
                </a:gridCol>
                <a:gridCol w="877888">
                  <a:extLst>
                    <a:ext uri="{9D8B030D-6E8A-4147-A177-3AD203B41FA5}">
                      <a16:colId xmlns:a16="http://schemas.microsoft.com/office/drawing/2014/main" val="1995640822"/>
                    </a:ext>
                  </a:extLst>
                </a:gridCol>
              </a:tblGrid>
              <a:tr h="4079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名字</a:t>
                      </a:r>
                    </a:p>
                  </a:txBody>
                  <a:tcPr marL="0" marR="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类型</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定义否</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地址</a:t>
                      </a:r>
                    </a:p>
                  </a:txBody>
                  <a:tcPr marL="0" marR="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228712624"/>
                  </a:ext>
                </a:extLst>
              </a:tr>
              <a:tr h="6000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714244099"/>
                  </a:ext>
                </a:extLst>
              </a:tr>
              <a:tr h="4079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a:t>
                      </a:r>
                    </a:p>
                  </a:txBody>
                  <a:tcPr marL="0" marR="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标号</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已</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100</a:t>
                      </a:r>
                      <a:endParaRPr kumimoji="0" lang="en-US" altLang="zh-CN"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endParaRPr>
                    </a:p>
                  </a:txBody>
                  <a:tcPr marL="0" marR="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051555257"/>
                  </a:ext>
                </a:extLst>
              </a:tr>
            </a:tbl>
          </a:graphicData>
        </a:graphic>
      </p:graphicFrame>
      <p:sp>
        <p:nvSpPr>
          <p:cNvPr id="816157" name="Text Box 29"/>
          <p:cNvSpPr txBox="1">
            <a:spLocks noChangeArrowheads="1"/>
          </p:cNvSpPr>
          <p:nvPr/>
        </p:nvSpPr>
        <p:spPr bwMode="auto">
          <a:xfrm>
            <a:off x="3716636" y="3357563"/>
            <a:ext cx="461665"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spTree>
    <p:extLst>
      <p:ext uri="{BB962C8B-B14F-4D97-AF65-F5344CB8AC3E}">
        <p14:creationId xmlns:p14="http://schemas.microsoft.com/office/powerpoint/2010/main" val="2075002543"/>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154" name="Rectangle 2"/>
          <p:cNvSpPr>
            <a:spLocks noGrp="1" noChangeArrowheads="1"/>
          </p:cNvSpPr>
          <p:nvPr>
            <p:ph type="body" idx="1"/>
          </p:nvPr>
        </p:nvSpPr>
        <p:spPr>
          <a:xfrm>
            <a:off x="1981200" y="304800"/>
            <a:ext cx="8229600" cy="3340100"/>
          </a:xfrm>
        </p:spPr>
        <p:txBody>
          <a:bodyPr/>
          <a:lstStyle/>
          <a:p>
            <a:pPr>
              <a:lnSpc>
                <a:spcPct val="90000"/>
              </a:lnSpc>
              <a:buFont typeface="Wingdings" panose="05000000000000000000" pitchFamily="2" charset="2"/>
              <a:buNone/>
            </a:pPr>
            <a:r>
              <a:rPr lang="en-US" altLang="zh-CN" sz="1800" b="1" dirty="0">
                <a:solidFill>
                  <a:srgbClr val="C00000"/>
                </a:solidFill>
                <a:latin typeface="宋体" panose="02010600030101010101" pitchFamily="2" charset="-122"/>
              </a:rPr>
              <a:t>2</a:t>
            </a:r>
            <a:r>
              <a:rPr lang="zh-CN" altLang="en-US" sz="1800" b="1" dirty="0">
                <a:solidFill>
                  <a:srgbClr val="C00000"/>
                </a:solidFill>
                <a:latin typeface="宋体" panose="02010600030101010101" pitchFamily="2" charset="-122"/>
              </a:rPr>
              <a:t>）</a:t>
            </a:r>
            <a:r>
              <a:rPr lang="zh-CN" altLang="en-US" sz="1800" dirty="0">
                <a:latin typeface="宋体" panose="02010600030101010101" pitchFamily="2" charset="-122"/>
              </a:rPr>
              <a:t>对</a:t>
            </a:r>
            <a:r>
              <a:rPr lang="en-US" altLang="zh-CN" sz="1800" dirty="0">
                <a:latin typeface="宋体" panose="02010600030101010101" pitchFamily="2" charset="-122"/>
              </a:rPr>
              <a:t>GOTO L</a:t>
            </a:r>
            <a:r>
              <a:rPr lang="zh-CN" altLang="en-US" sz="1800" dirty="0">
                <a:latin typeface="宋体" panose="02010600030101010101" pitchFamily="2" charset="-122"/>
              </a:rPr>
              <a:t>的处理</a:t>
            </a:r>
          </a:p>
          <a:p>
            <a:pPr>
              <a:lnSpc>
                <a:spcPct val="90000"/>
              </a:lnSpc>
              <a:buFont typeface="Wingdings" panose="05000000000000000000" pitchFamily="2" charset="2"/>
              <a:buNone/>
            </a:pPr>
            <a:r>
              <a:rPr lang="zh-CN" altLang="en-US" sz="1800" b="1" dirty="0">
                <a:solidFill>
                  <a:srgbClr val="00FF00"/>
                </a:solidFill>
                <a:latin typeface="宋体" panose="02010600030101010101" pitchFamily="2" charset="-122"/>
              </a:rPr>
              <a:t>①</a:t>
            </a:r>
            <a:r>
              <a:rPr lang="zh-CN" altLang="en-US" sz="1800" dirty="0">
                <a:latin typeface="宋体" panose="02010600030101010101" pitchFamily="2" charset="-122"/>
              </a:rPr>
              <a:t> 对于</a:t>
            </a:r>
            <a:r>
              <a:rPr lang="en-US" altLang="zh-CN" sz="1800" dirty="0">
                <a:latin typeface="宋体" panose="02010600030101010101" pitchFamily="2" charset="-122"/>
              </a:rPr>
              <a:t>GOTO  L </a:t>
            </a:r>
            <a:r>
              <a:rPr lang="zh-CN" altLang="en-US" sz="1800" dirty="0">
                <a:latin typeface="宋体" panose="02010600030101010101" pitchFamily="2" charset="-122"/>
              </a:rPr>
              <a:t>产生一个四元式</a:t>
            </a:r>
            <a:r>
              <a:rPr lang="en-US" altLang="zh-CN" sz="1800" dirty="0">
                <a:latin typeface="宋体" panose="02010600030101010101" pitchFamily="2" charset="-122"/>
              </a:rPr>
              <a:t>(j, , , P) </a:t>
            </a:r>
          </a:p>
          <a:p>
            <a:pPr>
              <a:lnSpc>
                <a:spcPct val="90000"/>
              </a:lnSpc>
              <a:buFont typeface="Wingdings" panose="05000000000000000000" pitchFamily="2" charset="2"/>
              <a:buNone/>
            </a:pPr>
            <a:r>
              <a:rPr lang="en-US" altLang="zh-CN" sz="1800" dirty="0">
                <a:latin typeface="宋体" panose="02010600030101010101" pitchFamily="2" charset="-122"/>
              </a:rPr>
              <a:t>  P</a:t>
            </a:r>
            <a:r>
              <a:rPr lang="zh-CN" altLang="en-US" sz="1800" dirty="0">
                <a:latin typeface="宋体" panose="02010600030101010101" pitchFamily="2" charset="-122"/>
              </a:rPr>
              <a:t>代表转向</a:t>
            </a:r>
            <a:r>
              <a:rPr lang="en-US" altLang="zh-CN" sz="1800" dirty="0">
                <a:latin typeface="宋体" panose="02010600030101010101" pitchFamily="2" charset="-122"/>
              </a:rPr>
              <a:t>S</a:t>
            </a:r>
            <a:r>
              <a:rPr lang="zh-CN" altLang="en-US" sz="1800" dirty="0">
                <a:latin typeface="宋体" panose="02010600030101010101" pitchFamily="2" charset="-122"/>
              </a:rPr>
              <a:t>语句第一个四元式的序号（</a:t>
            </a:r>
            <a:r>
              <a:rPr lang="zh-CN" altLang="en-US" sz="1600" dirty="0">
                <a:latin typeface="宋体" panose="02010600030101010101" pitchFamily="2" charset="-122"/>
              </a:rPr>
              <a:t>对应符号表标号</a:t>
            </a:r>
            <a:r>
              <a:rPr lang="en-US" altLang="zh-CN" sz="1600" dirty="0">
                <a:latin typeface="宋体" panose="02010600030101010101" pitchFamily="2" charset="-122"/>
              </a:rPr>
              <a:t>L</a:t>
            </a:r>
            <a:r>
              <a:rPr lang="zh-CN" altLang="en-US" sz="1600" dirty="0">
                <a:latin typeface="宋体" panose="02010600030101010101" pitchFamily="2" charset="-122"/>
              </a:rPr>
              <a:t>地址栏的值）</a:t>
            </a:r>
          </a:p>
          <a:p>
            <a:pPr>
              <a:lnSpc>
                <a:spcPct val="90000"/>
              </a:lnSpc>
              <a:buFont typeface="Wingdings" panose="05000000000000000000" pitchFamily="2" charset="2"/>
              <a:buNone/>
            </a:pPr>
            <a:r>
              <a:rPr lang="zh-CN" altLang="en-US" sz="1600" dirty="0">
                <a:latin typeface="宋体" panose="02010600030101010101" pitchFamily="2" charset="-122"/>
              </a:rPr>
              <a:t>  如上例</a:t>
            </a:r>
            <a:r>
              <a:rPr lang="en-US" altLang="zh-CN" sz="1800" dirty="0">
                <a:latin typeface="Times New Roman" panose="02020603050405020304" pitchFamily="18" charset="0"/>
              </a:rPr>
              <a:t>(  j  ,   </a:t>
            </a:r>
            <a:r>
              <a:rPr lang="zh-CN" altLang="en-US" sz="1800" dirty="0">
                <a:latin typeface="Times New Roman" panose="02020603050405020304" pitchFamily="18" charset="0"/>
              </a:rPr>
              <a:t>－，－，</a:t>
            </a:r>
            <a:r>
              <a:rPr lang="en-US" altLang="zh-CN" sz="1800" dirty="0">
                <a:latin typeface="Times New Roman" panose="02020603050405020304" pitchFamily="18" charset="0"/>
              </a:rPr>
              <a:t>100)      </a:t>
            </a:r>
            <a:endParaRPr lang="en-US" altLang="zh-CN" sz="1600" dirty="0">
              <a:latin typeface="宋体" panose="02010600030101010101" pitchFamily="2" charset="-122"/>
            </a:endParaRPr>
          </a:p>
          <a:p>
            <a:pPr>
              <a:lnSpc>
                <a:spcPct val="90000"/>
              </a:lnSpc>
              <a:buFont typeface="Wingdings" panose="05000000000000000000" pitchFamily="2" charset="2"/>
              <a:buNone/>
            </a:pPr>
            <a:r>
              <a:rPr lang="en-US" altLang="zh-CN" sz="1800" b="1" dirty="0">
                <a:solidFill>
                  <a:srgbClr val="00FF00"/>
                </a:solidFill>
                <a:latin typeface="宋体" panose="02010600030101010101" pitchFamily="2" charset="-122"/>
              </a:rPr>
              <a:t>②</a:t>
            </a:r>
            <a:r>
              <a:rPr lang="en-US" altLang="zh-CN" sz="1800" b="1" dirty="0">
                <a:latin typeface="宋体" panose="02010600030101010101" pitchFamily="2" charset="-122"/>
              </a:rPr>
              <a:t> </a:t>
            </a:r>
            <a:r>
              <a:rPr lang="zh-CN" altLang="en-US" sz="1800" dirty="0">
                <a:latin typeface="宋体" panose="02010600030101010101" pitchFamily="2" charset="-122"/>
              </a:rPr>
              <a:t>若先定义后使用，当出现</a:t>
            </a:r>
            <a:r>
              <a:rPr lang="en-US" altLang="zh-CN" sz="1800" dirty="0">
                <a:latin typeface="宋体" panose="02010600030101010101" pitchFamily="2" charset="-122"/>
              </a:rPr>
              <a:t>GOTO L</a:t>
            </a:r>
            <a:r>
              <a:rPr lang="zh-CN" altLang="en-US" sz="1800" dirty="0">
                <a:latin typeface="宋体" panose="02010600030101010101" pitchFamily="2" charset="-122"/>
              </a:rPr>
              <a:t>时，查符号表</a:t>
            </a:r>
            <a:r>
              <a:rPr lang="en-US" altLang="zh-CN" sz="1800" dirty="0">
                <a:latin typeface="宋体" panose="02010600030101010101" pitchFamily="2" charset="-122"/>
              </a:rPr>
              <a:t>L</a:t>
            </a:r>
            <a:r>
              <a:rPr lang="zh-CN" altLang="en-US" sz="1800" dirty="0">
                <a:latin typeface="宋体" panose="02010600030101010101" pitchFamily="2" charset="-122"/>
              </a:rPr>
              <a:t>为已定义，将对应的地址值（如：</a:t>
            </a:r>
            <a:r>
              <a:rPr lang="en-US" altLang="zh-CN" sz="1800" dirty="0">
                <a:latin typeface="宋体" panose="02010600030101010101" pitchFamily="2" charset="-122"/>
              </a:rPr>
              <a:t>100</a:t>
            </a:r>
            <a:r>
              <a:rPr lang="zh-CN" altLang="en-US" sz="1800" dirty="0">
                <a:latin typeface="宋体" panose="02010600030101010101" pitchFamily="2" charset="-122"/>
              </a:rPr>
              <a:t>）取出，并产生四元式</a:t>
            </a:r>
            <a:r>
              <a:rPr lang="en-US" altLang="zh-CN" sz="1800" dirty="0">
                <a:latin typeface="宋体" panose="02010600030101010101" pitchFamily="2" charset="-122"/>
              </a:rPr>
              <a:t>(j, , , 100) </a:t>
            </a:r>
          </a:p>
          <a:p>
            <a:pPr>
              <a:lnSpc>
                <a:spcPct val="90000"/>
              </a:lnSpc>
              <a:buFont typeface="Wingdings" panose="05000000000000000000" pitchFamily="2" charset="2"/>
              <a:buNone/>
            </a:pPr>
            <a:r>
              <a:rPr lang="en-US" altLang="zh-CN" sz="1800" dirty="0">
                <a:solidFill>
                  <a:srgbClr val="00FF00"/>
                </a:solidFill>
                <a:latin typeface="宋体" panose="02010600030101010101" pitchFamily="2" charset="-122"/>
              </a:rPr>
              <a:t>③ </a:t>
            </a:r>
            <a:r>
              <a:rPr lang="zh-CN" altLang="en-US" sz="1800" dirty="0">
                <a:latin typeface="宋体" panose="02010600030101010101" pitchFamily="2" charset="-122"/>
              </a:rPr>
              <a:t>若是先使用后定义，采用</a:t>
            </a:r>
            <a:r>
              <a:rPr lang="zh-CN" altLang="en-US" sz="1800" dirty="0">
                <a:latin typeface="Courier New" panose="02070309020205020404" pitchFamily="49" charset="0"/>
              </a:rPr>
              <a:t>“</a:t>
            </a:r>
            <a:r>
              <a:rPr lang="zh-CN" altLang="en-US" sz="1800" dirty="0">
                <a:latin typeface="宋体" panose="02010600030101010101" pitchFamily="2" charset="-122"/>
              </a:rPr>
              <a:t>拉链</a:t>
            </a:r>
            <a:r>
              <a:rPr lang="zh-CN" altLang="en-US" sz="1800" dirty="0">
                <a:latin typeface="Courier New" panose="02070309020205020404" pitchFamily="49" charset="0"/>
              </a:rPr>
              <a:t>”</a:t>
            </a:r>
            <a:r>
              <a:rPr lang="zh-CN" altLang="en-US" sz="1800" dirty="0">
                <a:latin typeface="宋体" panose="02010600030101010101" pitchFamily="2" charset="-122"/>
              </a:rPr>
              <a:t>技术，即把那些转向同一目标的转向语句的各个四元式链接起来，且把链头记录在符号表</a:t>
            </a:r>
            <a:r>
              <a:rPr lang="en-US" altLang="zh-CN" sz="1800" dirty="0">
                <a:latin typeface="宋体" panose="02010600030101010101" pitchFamily="2" charset="-122"/>
              </a:rPr>
              <a:t>L</a:t>
            </a:r>
            <a:r>
              <a:rPr lang="zh-CN" altLang="en-US" sz="1800" dirty="0">
                <a:latin typeface="宋体" panose="02010600030101010101" pitchFamily="2" charset="-122"/>
              </a:rPr>
              <a:t>地址栏上，如下图所示。待以后处理相应标号</a:t>
            </a:r>
            <a:r>
              <a:rPr lang="en-US" altLang="zh-CN" sz="1800" dirty="0">
                <a:latin typeface="宋体" panose="02010600030101010101" pitchFamily="2" charset="-122"/>
              </a:rPr>
              <a:t>L</a:t>
            </a:r>
            <a:r>
              <a:rPr lang="zh-CN" altLang="en-US" sz="1800" dirty="0">
                <a:latin typeface="宋体" panose="02010600030101010101" pitchFamily="2" charset="-122"/>
              </a:rPr>
              <a:t>的定义性出现时</a:t>
            </a:r>
          </a:p>
          <a:p>
            <a:pPr>
              <a:lnSpc>
                <a:spcPct val="90000"/>
              </a:lnSpc>
              <a:buFont typeface="Wingdings" panose="05000000000000000000" pitchFamily="2" charset="2"/>
              <a:buNone/>
            </a:pPr>
            <a:r>
              <a:rPr lang="zh-CN" altLang="en-US" sz="1800" dirty="0">
                <a:latin typeface="宋体" panose="02010600030101010101" pitchFamily="2" charset="-122"/>
              </a:rPr>
              <a:t>   再进行回填。</a:t>
            </a:r>
          </a:p>
        </p:txBody>
      </p:sp>
      <p:graphicFrame>
        <p:nvGraphicFramePr>
          <p:cNvPr id="817155" name="Group 3"/>
          <p:cNvGraphicFramePr>
            <a:graphicFrameLocks noGrp="1"/>
          </p:cNvGraphicFramePr>
          <p:nvPr>
            <p:extLst>
              <p:ext uri="{D42A27DB-BD31-4B8C-83A1-F6EECF244321}">
                <p14:modId xmlns:p14="http://schemas.microsoft.com/office/powerpoint/2010/main" val="1332728488"/>
              </p:ext>
            </p:extLst>
          </p:nvPr>
        </p:nvGraphicFramePr>
        <p:xfrm>
          <a:off x="3071813" y="4437063"/>
          <a:ext cx="4392612" cy="1416051"/>
        </p:xfrm>
        <a:graphic>
          <a:graphicData uri="http://schemas.openxmlformats.org/drawingml/2006/table">
            <a:tbl>
              <a:tblPr/>
              <a:tblGrid>
                <a:gridCol w="877887">
                  <a:extLst>
                    <a:ext uri="{9D8B030D-6E8A-4147-A177-3AD203B41FA5}">
                      <a16:colId xmlns:a16="http://schemas.microsoft.com/office/drawing/2014/main" val="1877880476"/>
                    </a:ext>
                  </a:extLst>
                </a:gridCol>
                <a:gridCol w="879475">
                  <a:extLst>
                    <a:ext uri="{9D8B030D-6E8A-4147-A177-3AD203B41FA5}">
                      <a16:colId xmlns:a16="http://schemas.microsoft.com/office/drawing/2014/main" val="1037436915"/>
                    </a:ext>
                  </a:extLst>
                </a:gridCol>
                <a:gridCol w="877888">
                  <a:extLst>
                    <a:ext uri="{9D8B030D-6E8A-4147-A177-3AD203B41FA5}">
                      <a16:colId xmlns:a16="http://schemas.microsoft.com/office/drawing/2014/main" val="3074607063"/>
                    </a:ext>
                  </a:extLst>
                </a:gridCol>
                <a:gridCol w="879475">
                  <a:extLst>
                    <a:ext uri="{9D8B030D-6E8A-4147-A177-3AD203B41FA5}">
                      <a16:colId xmlns:a16="http://schemas.microsoft.com/office/drawing/2014/main" val="3287381957"/>
                    </a:ext>
                  </a:extLst>
                </a:gridCol>
                <a:gridCol w="877887">
                  <a:extLst>
                    <a:ext uri="{9D8B030D-6E8A-4147-A177-3AD203B41FA5}">
                      <a16:colId xmlns:a16="http://schemas.microsoft.com/office/drawing/2014/main" val="772203729"/>
                    </a:ext>
                  </a:extLst>
                </a:gridCol>
              </a:tblGrid>
              <a:tr h="4079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名字</a:t>
                      </a:r>
                    </a:p>
                  </a:txBody>
                  <a:tcPr marL="0" marR="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类型</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定义否</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地址</a:t>
                      </a:r>
                    </a:p>
                  </a:txBody>
                  <a:tcPr marL="0" marR="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505808614"/>
                  </a:ext>
                </a:extLst>
              </a:tr>
              <a:tr h="6000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492732912"/>
                  </a:ext>
                </a:extLst>
              </a:tr>
              <a:tr h="4079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L</a:t>
                      </a:r>
                    </a:p>
                  </a:txBody>
                  <a:tcPr marL="0" marR="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标号</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未</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r</a:t>
                      </a:r>
                      <a:endParaRPr kumimoji="0" lang="en-US" altLang="zh-CN"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endParaRPr>
                    </a:p>
                  </a:txBody>
                  <a:tcPr marL="0" marR="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672566811"/>
                  </a:ext>
                </a:extLst>
              </a:tr>
            </a:tbl>
          </a:graphicData>
        </a:graphic>
      </p:graphicFrame>
      <p:sp>
        <p:nvSpPr>
          <p:cNvPr id="817181" name="Text Box 29"/>
          <p:cNvSpPr txBox="1">
            <a:spLocks noChangeArrowheads="1"/>
          </p:cNvSpPr>
          <p:nvPr/>
        </p:nvSpPr>
        <p:spPr bwMode="auto">
          <a:xfrm>
            <a:off x="3356274" y="5013325"/>
            <a:ext cx="461665"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graphicFrame>
        <p:nvGraphicFramePr>
          <p:cNvPr id="817182" name="Group 30"/>
          <p:cNvGraphicFramePr>
            <a:graphicFrameLocks noGrp="1"/>
          </p:cNvGraphicFramePr>
          <p:nvPr/>
        </p:nvGraphicFramePr>
        <p:xfrm>
          <a:off x="7608889" y="4437064"/>
          <a:ext cx="1584325" cy="1366838"/>
        </p:xfrm>
        <a:graphic>
          <a:graphicData uri="http://schemas.openxmlformats.org/drawingml/2006/table">
            <a:tbl>
              <a:tblPr/>
              <a:tblGrid>
                <a:gridCol w="1584325">
                  <a:extLst>
                    <a:ext uri="{9D8B030D-6E8A-4147-A177-3AD203B41FA5}">
                      <a16:colId xmlns:a16="http://schemas.microsoft.com/office/drawing/2014/main" val="4219653832"/>
                    </a:ext>
                  </a:extLst>
                </a:gridCol>
              </a:tblGrid>
              <a:tr h="4079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(p)(j,  ,  ,0)</a:t>
                      </a:r>
                    </a:p>
                  </a:txBody>
                  <a:tcPr marL="0" marR="0" marT="46800" marB="46800" anchor="ctr" anchorCtr="1" horzOverflow="overflow">
                    <a:lnL cap="flat">
                      <a:noFill/>
                    </a:lnL>
                    <a:lnR cap="flat">
                      <a:noFill/>
                    </a:lnR>
                    <a:lnT cap="flat">
                      <a:noFill/>
                    </a:lnT>
                    <a:lnB>
                      <a:noFill/>
                    </a:lnB>
                    <a:lnTlToBr>
                      <a:noFill/>
                    </a:lnTlToBr>
                    <a:lnBlToTr>
                      <a:noFill/>
                    </a:lnBlToTr>
                    <a:noFill/>
                  </a:tcPr>
                </a:tc>
                <a:extLst>
                  <a:ext uri="{0D108BD9-81ED-4DB2-BD59-A6C34878D82A}">
                    <a16:rowId xmlns:a16="http://schemas.microsoft.com/office/drawing/2014/main" val="2562909534"/>
                  </a:ext>
                </a:extLst>
              </a:tr>
              <a:tr h="6000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(q)(j,  ,  ,p)</a:t>
                      </a:r>
                    </a:p>
                  </a:txBody>
                  <a:tcPr marL="0" marR="0" marT="46800" marB="46800" anchor="ctr" anchorCtr="1" horzOverflow="overflow">
                    <a:lnL cap="flat">
                      <a:noFill/>
                    </a:lnL>
                    <a:lnR cap="flat">
                      <a:noFill/>
                    </a:lnR>
                    <a:lnT>
                      <a:noFill/>
                    </a:lnT>
                    <a:lnB>
                      <a:noFill/>
                    </a:lnB>
                    <a:lnTlToBr>
                      <a:noFill/>
                    </a:lnTlToBr>
                    <a:lnBlToTr>
                      <a:noFill/>
                    </a:lnBlToTr>
                    <a:noFill/>
                  </a:tcPr>
                </a:tc>
                <a:extLst>
                  <a:ext uri="{0D108BD9-81ED-4DB2-BD59-A6C34878D82A}">
                    <a16:rowId xmlns:a16="http://schemas.microsoft.com/office/drawing/2014/main" val="2839116017"/>
                  </a:ext>
                </a:extLst>
              </a:tr>
              <a:tr h="3587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(r)(j,  ,  ,q)</a:t>
                      </a:r>
                    </a:p>
                  </a:txBody>
                  <a:tcPr marL="0" marR="0" marT="46800" marB="46800" anchor="ctr" anchorCtr="1" horzOverflow="overflow">
                    <a:lnL cap="flat">
                      <a:noFill/>
                    </a:lnL>
                    <a:lnR cap="flat">
                      <a:noFill/>
                    </a:lnR>
                    <a:lnT>
                      <a:noFill/>
                    </a:lnT>
                    <a:lnB cap="flat">
                      <a:noFill/>
                    </a:lnB>
                    <a:lnTlToBr>
                      <a:noFill/>
                    </a:lnTlToBr>
                    <a:lnBlToTr>
                      <a:noFill/>
                    </a:lnBlToTr>
                    <a:noFill/>
                  </a:tcPr>
                </a:tc>
                <a:extLst>
                  <a:ext uri="{0D108BD9-81ED-4DB2-BD59-A6C34878D82A}">
                    <a16:rowId xmlns:a16="http://schemas.microsoft.com/office/drawing/2014/main" val="2806193845"/>
                  </a:ext>
                </a:extLst>
              </a:tr>
            </a:tbl>
          </a:graphicData>
        </a:graphic>
      </p:graphicFrame>
      <p:grpSp>
        <p:nvGrpSpPr>
          <p:cNvPr id="817194" name="Group 42"/>
          <p:cNvGrpSpPr>
            <a:grpSpLocks/>
          </p:cNvGrpSpPr>
          <p:nvPr/>
        </p:nvGrpSpPr>
        <p:grpSpPr bwMode="auto">
          <a:xfrm>
            <a:off x="8975726" y="4652963"/>
            <a:ext cx="792163" cy="431800"/>
            <a:chOff x="4195" y="3113"/>
            <a:chExt cx="499" cy="363"/>
          </a:xfrm>
        </p:grpSpPr>
        <p:sp>
          <p:nvSpPr>
            <p:cNvPr id="817195" name="Line 43"/>
            <p:cNvSpPr>
              <a:spLocks noChangeShapeType="1"/>
            </p:cNvSpPr>
            <p:nvPr/>
          </p:nvSpPr>
          <p:spPr bwMode="auto">
            <a:xfrm>
              <a:off x="4195" y="3476"/>
              <a:ext cx="499"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7196" name="Line 44"/>
            <p:cNvSpPr>
              <a:spLocks noChangeShapeType="1"/>
            </p:cNvSpPr>
            <p:nvPr/>
          </p:nvSpPr>
          <p:spPr bwMode="auto">
            <a:xfrm flipV="1">
              <a:off x="4694" y="3113"/>
              <a:ext cx="0" cy="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7197" name="Line 45"/>
            <p:cNvSpPr>
              <a:spLocks noChangeShapeType="1"/>
            </p:cNvSpPr>
            <p:nvPr/>
          </p:nvSpPr>
          <p:spPr bwMode="auto">
            <a:xfrm flipH="1">
              <a:off x="4195" y="3113"/>
              <a:ext cx="499"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grpSp>
        <p:nvGrpSpPr>
          <p:cNvPr id="817198" name="Group 46"/>
          <p:cNvGrpSpPr>
            <a:grpSpLocks/>
          </p:cNvGrpSpPr>
          <p:nvPr/>
        </p:nvGrpSpPr>
        <p:grpSpPr bwMode="auto">
          <a:xfrm>
            <a:off x="8975726" y="5229225"/>
            <a:ext cx="792163" cy="431800"/>
            <a:chOff x="4195" y="3113"/>
            <a:chExt cx="499" cy="363"/>
          </a:xfrm>
        </p:grpSpPr>
        <p:sp>
          <p:nvSpPr>
            <p:cNvPr id="817199" name="Line 47"/>
            <p:cNvSpPr>
              <a:spLocks noChangeShapeType="1"/>
            </p:cNvSpPr>
            <p:nvPr/>
          </p:nvSpPr>
          <p:spPr bwMode="auto">
            <a:xfrm>
              <a:off x="4195" y="3476"/>
              <a:ext cx="499"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7200" name="Line 48"/>
            <p:cNvSpPr>
              <a:spLocks noChangeShapeType="1"/>
            </p:cNvSpPr>
            <p:nvPr/>
          </p:nvSpPr>
          <p:spPr bwMode="auto">
            <a:xfrm flipV="1">
              <a:off x="4694" y="3113"/>
              <a:ext cx="0" cy="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7201" name="Line 49"/>
            <p:cNvSpPr>
              <a:spLocks noChangeShapeType="1"/>
            </p:cNvSpPr>
            <p:nvPr/>
          </p:nvSpPr>
          <p:spPr bwMode="auto">
            <a:xfrm flipH="1">
              <a:off x="4195" y="3113"/>
              <a:ext cx="499"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sp>
        <p:nvSpPr>
          <p:cNvPr id="817202" name="Line 50"/>
          <p:cNvSpPr>
            <a:spLocks noChangeShapeType="1"/>
          </p:cNvSpPr>
          <p:nvPr/>
        </p:nvSpPr>
        <p:spPr bwMode="auto">
          <a:xfrm>
            <a:off x="7248525" y="5661026"/>
            <a:ext cx="0" cy="576263"/>
          </a:xfrm>
          <a:prstGeom prst="line">
            <a:avLst/>
          </a:prstGeom>
          <a:noFill/>
          <a:ln w="28575">
            <a:solidFill>
              <a:schemeClr val="tx1"/>
            </a:solidFill>
            <a:round/>
            <a:headEnd type="oval"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7203" name="Line 51"/>
          <p:cNvSpPr>
            <a:spLocks noChangeShapeType="1"/>
          </p:cNvSpPr>
          <p:nvPr/>
        </p:nvSpPr>
        <p:spPr bwMode="auto">
          <a:xfrm>
            <a:off x="7248525" y="6237288"/>
            <a:ext cx="719138"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7204" name="Line 52"/>
          <p:cNvSpPr>
            <a:spLocks noChangeShapeType="1"/>
          </p:cNvSpPr>
          <p:nvPr/>
        </p:nvSpPr>
        <p:spPr bwMode="auto">
          <a:xfrm flipV="1">
            <a:off x="7967663" y="5803900"/>
            <a:ext cx="0" cy="433388"/>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Tree>
    <p:extLst>
      <p:ext uri="{BB962C8B-B14F-4D97-AF65-F5344CB8AC3E}">
        <p14:creationId xmlns:p14="http://schemas.microsoft.com/office/powerpoint/2010/main" val="532466685"/>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178" name="Rectangle 2"/>
          <p:cNvSpPr>
            <a:spLocks noGrp="1" noChangeArrowheads="1"/>
          </p:cNvSpPr>
          <p:nvPr>
            <p:ph type="body" idx="1"/>
          </p:nvPr>
        </p:nvSpPr>
        <p:spPr>
          <a:xfrm>
            <a:off x="1905000" y="228600"/>
            <a:ext cx="8534400" cy="3505200"/>
          </a:xfrm>
        </p:spPr>
        <p:txBody>
          <a:bodyPr/>
          <a:lstStyle/>
          <a:p>
            <a:pPr>
              <a:lnSpc>
                <a:spcPct val="90000"/>
              </a:lnSpc>
              <a:spcBef>
                <a:spcPct val="0"/>
              </a:spcBef>
              <a:buFontTx/>
              <a:buNone/>
            </a:pPr>
            <a:r>
              <a:rPr kumimoji="1" lang="zh-CN" altLang="en-US" sz="1800" b="1" dirty="0">
                <a:solidFill>
                  <a:srgbClr val="FF3399"/>
                </a:solidFill>
                <a:latin typeface="宋体" panose="02010600030101010101" pitchFamily="2" charset="-122"/>
              </a:rPr>
              <a:t>（</a:t>
            </a:r>
            <a:r>
              <a:rPr kumimoji="1" lang="en-US" altLang="zh-CN" sz="1800" b="1" dirty="0">
                <a:solidFill>
                  <a:srgbClr val="FF3399"/>
                </a:solidFill>
                <a:latin typeface="宋体" panose="02010600030101010101" pitchFamily="2" charset="-122"/>
              </a:rPr>
              <a:t>2</a:t>
            </a:r>
            <a:r>
              <a:rPr kumimoji="1" lang="zh-CN" altLang="en-US" sz="1800" b="1" dirty="0">
                <a:solidFill>
                  <a:srgbClr val="FF3399"/>
                </a:solidFill>
                <a:latin typeface="宋体" panose="02010600030101010101" pitchFamily="2" charset="-122"/>
              </a:rPr>
              <a:t>）</a:t>
            </a:r>
            <a:r>
              <a:rPr kumimoji="1" lang="zh-CN" altLang="en-US" sz="1800" dirty="0">
                <a:latin typeface="宋体" panose="02010600030101010101" pitchFamily="2" charset="-122"/>
              </a:rPr>
              <a:t>语义处理子程序的描述</a:t>
            </a:r>
          </a:p>
          <a:p>
            <a:pPr>
              <a:lnSpc>
                <a:spcPct val="90000"/>
              </a:lnSpc>
              <a:spcBef>
                <a:spcPct val="0"/>
              </a:spcBef>
              <a:buFontTx/>
              <a:buNone/>
            </a:pPr>
            <a:r>
              <a:rPr kumimoji="1" lang="zh-CN" altLang="en-US" sz="1800" dirty="0">
                <a:solidFill>
                  <a:srgbClr val="C00000"/>
                </a:solidFill>
                <a:latin typeface="宋体" panose="02010600030101010101" pitchFamily="2" charset="-122"/>
              </a:rPr>
              <a:t>   </a:t>
            </a:r>
            <a:r>
              <a:rPr kumimoji="1" lang="en-US" altLang="zh-CN" sz="1800" b="1" dirty="0">
                <a:solidFill>
                  <a:srgbClr val="C00000"/>
                </a:solidFill>
                <a:latin typeface="宋体" panose="02010600030101010101" pitchFamily="2" charset="-122"/>
              </a:rPr>
              <a:t>1</a:t>
            </a:r>
            <a:r>
              <a:rPr kumimoji="1" lang="zh-CN" altLang="en-US" sz="1800" b="1" dirty="0">
                <a:solidFill>
                  <a:srgbClr val="C00000"/>
                </a:solidFill>
                <a:latin typeface="宋体" panose="02010600030101010101" pitchFamily="2" charset="-122"/>
              </a:rPr>
              <a:t>）</a:t>
            </a:r>
            <a:r>
              <a:rPr kumimoji="1" lang="zh-CN" altLang="en-US" sz="1800" dirty="0">
                <a:latin typeface="宋体" panose="02010600030101010101" pitchFamily="2" charset="-122"/>
              </a:rPr>
              <a:t>定义性标号</a:t>
            </a:r>
            <a:r>
              <a:rPr kumimoji="1" lang="en-US" altLang="zh-CN" sz="1800" dirty="0">
                <a:latin typeface="宋体" panose="02010600030101010101" pitchFamily="2" charset="-122"/>
              </a:rPr>
              <a:t>L</a:t>
            </a:r>
            <a:r>
              <a:rPr kumimoji="1" lang="zh-CN" altLang="en-US" sz="1800" dirty="0">
                <a:latin typeface="宋体" panose="02010600030101010101" pitchFamily="2" charset="-122"/>
              </a:rPr>
              <a:t>语义处理子程序</a:t>
            </a:r>
          </a:p>
          <a:p>
            <a:pPr>
              <a:lnSpc>
                <a:spcPct val="90000"/>
              </a:lnSpc>
              <a:spcBef>
                <a:spcPct val="0"/>
              </a:spcBef>
              <a:buFontTx/>
              <a:buNone/>
            </a:pPr>
            <a:r>
              <a:rPr kumimoji="1" lang="zh-CN" altLang="en-US" sz="1800" dirty="0">
                <a:latin typeface="宋体" panose="02010600030101010101" pitchFamily="2" charset="-122"/>
              </a:rPr>
              <a:t>           规则    </a:t>
            </a:r>
            <a:r>
              <a:rPr kumimoji="1" lang="en-US" altLang="zh-CN" sz="1800" dirty="0">
                <a:latin typeface="宋体" panose="02010600030101010101" pitchFamily="2" charset="-122"/>
              </a:rPr>
              <a:t>LABEL∷=L</a:t>
            </a:r>
            <a:r>
              <a:rPr kumimoji="1" lang="zh-CN" altLang="en-US" sz="1800" dirty="0">
                <a:latin typeface="宋体" panose="02010600030101010101" pitchFamily="2" charset="-122"/>
              </a:rPr>
              <a:t>：    或  </a:t>
            </a:r>
            <a:r>
              <a:rPr kumimoji="1" lang="en-US" altLang="zh-CN" sz="1800" dirty="0">
                <a:latin typeface="宋体" panose="02010600030101010101" pitchFamily="2" charset="-122"/>
              </a:rPr>
              <a:t>L</a:t>
            </a:r>
            <a:r>
              <a:rPr kumimoji="1" lang="zh-CN" altLang="en-US" sz="1800" dirty="0">
                <a:latin typeface="宋体" panose="02010600030101010101" pitchFamily="2" charset="-122"/>
              </a:rPr>
              <a:t>：</a:t>
            </a:r>
            <a:r>
              <a:rPr kumimoji="1" lang="en-US" altLang="zh-CN" sz="1800" dirty="0">
                <a:latin typeface="宋体" panose="02010600030101010101" pitchFamily="2" charset="-122"/>
              </a:rPr>
              <a:t>S</a:t>
            </a:r>
          </a:p>
          <a:p>
            <a:pPr>
              <a:lnSpc>
                <a:spcPct val="90000"/>
              </a:lnSpc>
              <a:spcBef>
                <a:spcPct val="0"/>
              </a:spcBef>
              <a:buFontTx/>
              <a:buNone/>
            </a:pPr>
            <a:r>
              <a:rPr kumimoji="1" lang="zh-CN" altLang="en-US" sz="1800" dirty="0">
                <a:latin typeface="宋体" panose="02010600030101010101" pitchFamily="2" charset="-122"/>
              </a:rPr>
              <a:t>当进行归约是，应做如下的语义动作：</a:t>
            </a:r>
            <a:endParaRPr lang="zh-CN" altLang="en-US" sz="1800" dirty="0">
              <a:latin typeface="宋体" panose="02010600030101010101" pitchFamily="2" charset="-122"/>
            </a:endParaRPr>
          </a:p>
          <a:p>
            <a:pPr algn="just">
              <a:lnSpc>
                <a:spcPct val="90000"/>
              </a:lnSpc>
              <a:buFont typeface="Wingdings" panose="05000000000000000000" pitchFamily="2" charset="2"/>
              <a:buNone/>
            </a:pPr>
            <a:r>
              <a:rPr lang="zh-CN" altLang="en-US" sz="1800" b="1" dirty="0">
                <a:solidFill>
                  <a:srgbClr val="00FF00"/>
                </a:solidFill>
                <a:latin typeface="宋体" panose="02010600030101010101" pitchFamily="2" charset="-122"/>
              </a:rPr>
              <a:t>①</a:t>
            </a:r>
            <a:r>
              <a:rPr lang="zh-CN" altLang="en-US" sz="1800" dirty="0">
                <a:latin typeface="宋体" panose="02010600030101010101" pitchFamily="2" charset="-122"/>
              </a:rPr>
              <a:t>若</a:t>
            </a:r>
            <a:r>
              <a:rPr lang="en-US" altLang="zh-CN" sz="1800" dirty="0">
                <a:latin typeface="宋体" panose="02010600030101010101" pitchFamily="2" charset="-122"/>
              </a:rPr>
              <a:t>L</a:t>
            </a:r>
            <a:r>
              <a:rPr lang="zh-CN" altLang="en-US" sz="1800" dirty="0">
                <a:latin typeface="宋体" panose="02010600030101010101" pitchFamily="2" charset="-122"/>
              </a:rPr>
              <a:t>不在符号表中，则把它填入，可置类型为标号，并在</a:t>
            </a:r>
            <a:r>
              <a:rPr lang="zh-CN" altLang="en-US" sz="1800" dirty="0">
                <a:latin typeface="Courier New" panose="02070309020205020404" pitchFamily="49" charset="0"/>
              </a:rPr>
              <a:t>“</a:t>
            </a:r>
            <a:r>
              <a:rPr lang="zh-CN" altLang="en-US" sz="1800" dirty="0">
                <a:latin typeface="宋体" panose="02010600030101010101" pitchFamily="2" charset="-122"/>
              </a:rPr>
              <a:t>定义否</a:t>
            </a:r>
            <a:r>
              <a:rPr lang="zh-CN" altLang="en-US" sz="1800" dirty="0">
                <a:latin typeface="Courier New" panose="02070309020205020404" pitchFamily="49" charset="0"/>
              </a:rPr>
              <a:t>”</a:t>
            </a:r>
            <a:endParaRPr lang="zh-CN" altLang="en-US" sz="1800" dirty="0">
              <a:latin typeface="宋体" panose="02010600030101010101" pitchFamily="2" charset="-122"/>
            </a:endParaRPr>
          </a:p>
          <a:p>
            <a:pPr algn="just">
              <a:lnSpc>
                <a:spcPct val="90000"/>
              </a:lnSpc>
              <a:buFont typeface="Wingdings" panose="05000000000000000000" pitchFamily="2" charset="2"/>
              <a:buNone/>
            </a:pPr>
            <a:r>
              <a:rPr lang="zh-CN" altLang="en-US" sz="1800" dirty="0">
                <a:latin typeface="宋体" panose="02010600030101010101" pitchFamily="2" charset="-122"/>
              </a:rPr>
              <a:t>  栏上登记</a:t>
            </a:r>
            <a:r>
              <a:rPr lang="zh-CN" altLang="en-US" sz="1800" dirty="0">
                <a:latin typeface="Courier New" panose="02070309020205020404" pitchFamily="49" charset="0"/>
              </a:rPr>
              <a:t>“</a:t>
            </a:r>
            <a:r>
              <a:rPr lang="zh-CN" altLang="en-US" sz="1800" dirty="0">
                <a:latin typeface="宋体" panose="02010600030101010101" pitchFamily="2" charset="-122"/>
              </a:rPr>
              <a:t>已</a:t>
            </a:r>
            <a:r>
              <a:rPr lang="zh-CN" altLang="en-US" sz="1800" dirty="0">
                <a:latin typeface="Courier New" panose="02070309020205020404" pitchFamily="49" charset="0"/>
              </a:rPr>
              <a:t>”</a:t>
            </a:r>
            <a:r>
              <a:rPr lang="zh-CN" altLang="en-US" sz="1800" dirty="0">
                <a:latin typeface="宋体" panose="02010600030101010101" pitchFamily="2" charset="-122"/>
              </a:rPr>
              <a:t>，</a:t>
            </a:r>
            <a:r>
              <a:rPr lang="zh-CN" altLang="en-US" sz="1800" dirty="0">
                <a:latin typeface="Courier New" panose="02070309020205020404" pitchFamily="49" charset="0"/>
              </a:rPr>
              <a:t>“</a:t>
            </a:r>
            <a:r>
              <a:rPr lang="zh-CN" altLang="en-US" sz="1800" dirty="0">
                <a:latin typeface="宋体" panose="02010600030101010101" pitchFamily="2" charset="-122"/>
              </a:rPr>
              <a:t>地址</a:t>
            </a:r>
            <a:r>
              <a:rPr lang="zh-CN" altLang="en-US" sz="1800" dirty="0">
                <a:latin typeface="Courier New" panose="02070309020205020404" pitchFamily="49" charset="0"/>
              </a:rPr>
              <a:t>”</a:t>
            </a:r>
            <a:r>
              <a:rPr lang="zh-CN" altLang="en-US" sz="1800" dirty="0">
                <a:latin typeface="宋体" panose="02010600030101010101" pitchFamily="2" charset="-122"/>
              </a:rPr>
              <a:t>填</a:t>
            </a:r>
            <a:r>
              <a:rPr lang="en-US" altLang="zh-CN" sz="1800" dirty="0">
                <a:latin typeface="宋体" panose="02010600030101010101" pitchFamily="2" charset="-122"/>
              </a:rPr>
              <a:t>NXQ</a:t>
            </a:r>
            <a:r>
              <a:rPr lang="zh-CN" altLang="en-US" sz="1800" dirty="0">
                <a:latin typeface="宋体" panose="02010600030101010101" pitchFamily="2" charset="-122"/>
              </a:rPr>
              <a:t>。</a:t>
            </a:r>
          </a:p>
          <a:p>
            <a:pPr algn="just">
              <a:lnSpc>
                <a:spcPct val="90000"/>
              </a:lnSpc>
              <a:buFont typeface="Wingdings" panose="05000000000000000000" pitchFamily="2" charset="2"/>
              <a:buNone/>
            </a:pPr>
            <a:r>
              <a:rPr lang="zh-CN" altLang="en-US" sz="1800" b="1" dirty="0">
                <a:solidFill>
                  <a:srgbClr val="00FF00"/>
                </a:solidFill>
                <a:latin typeface="宋体" panose="02010600030101010101" pitchFamily="2" charset="-122"/>
              </a:rPr>
              <a:t>②</a:t>
            </a:r>
            <a:r>
              <a:rPr lang="zh-CN" altLang="en-US" sz="1800" dirty="0">
                <a:latin typeface="宋体" panose="02010600030101010101" pitchFamily="2" charset="-122"/>
              </a:rPr>
              <a:t>若</a:t>
            </a:r>
            <a:r>
              <a:rPr lang="en-US" altLang="zh-CN" sz="1800" dirty="0">
                <a:latin typeface="宋体" panose="02010600030101010101" pitchFamily="2" charset="-122"/>
              </a:rPr>
              <a:t>L</a:t>
            </a:r>
            <a:r>
              <a:rPr lang="zh-CN" altLang="en-US" sz="1800" dirty="0">
                <a:latin typeface="宋体" panose="02010600030101010101" pitchFamily="2" charset="-122"/>
              </a:rPr>
              <a:t>在符号表中，但类型不为</a:t>
            </a:r>
            <a:r>
              <a:rPr lang="zh-CN" altLang="en-US" sz="1800" dirty="0">
                <a:latin typeface="Courier New" panose="02070309020205020404" pitchFamily="49" charset="0"/>
              </a:rPr>
              <a:t>“</a:t>
            </a:r>
            <a:r>
              <a:rPr lang="zh-CN" altLang="en-US" sz="1800" dirty="0">
                <a:latin typeface="宋体" panose="02010600030101010101" pitchFamily="2" charset="-122"/>
              </a:rPr>
              <a:t>标号</a:t>
            </a:r>
            <a:r>
              <a:rPr lang="zh-CN" altLang="en-US" sz="1800" dirty="0">
                <a:latin typeface="Courier New" panose="02070309020205020404" pitchFamily="49" charset="0"/>
              </a:rPr>
              <a:t>”</a:t>
            </a:r>
            <a:r>
              <a:rPr lang="zh-CN" altLang="en-US" sz="1800" dirty="0">
                <a:latin typeface="宋体" panose="02010600030101010101" pitchFamily="2" charset="-122"/>
              </a:rPr>
              <a:t>或</a:t>
            </a:r>
            <a:r>
              <a:rPr lang="zh-CN" altLang="en-US" sz="1800" dirty="0">
                <a:latin typeface="Courier New" panose="02070309020205020404" pitchFamily="49" charset="0"/>
              </a:rPr>
              <a:t>“</a:t>
            </a:r>
            <a:r>
              <a:rPr lang="zh-CN" altLang="en-US" sz="1800" dirty="0">
                <a:latin typeface="宋体" panose="02010600030101010101" pitchFamily="2" charset="-122"/>
              </a:rPr>
              <a:t>定义否</a:t>
            </a:r>
            <a:r>
              <a:rPr lang="zh-CN" altLang="en-US" sz="1800" dirty="0">
                <a:latin typeface="Courier New" panose="02070309020205020404" pitchFamily="49" charset="0"/>
              </a:rPr>
              <a:t>”</a:t>
            </a:r>
            <a:r>
              <a:rPr lang="zh-CN" altLang="en-US" sz="1800" dirty="0">
                <a:latin typeface="宋体" panose="02010600030101010101" pitchFamily="2" charset="-122"/>
              </a:rPr>
              <a:t>为</a:t>
            </a:r>
            <a:r>
              <a:rPr lang="zh-CN" altLang="en-US" sz="1800" dirty="0">
                <a:latin typeface="Courier New" panose="02070309020205020404" pitchFamily="49" charset="0"/>
              </a:rPr>
              <a:t>“</a:t>
            </a:r>
            <a:r>
              <a:rPr lang="zh-CN" altLang="en-US" sz="1800" dirty="0">
                <a:latin typeface="宋体" panose="02010600030101010101" pitchFamily="2" charset="-122"/>
              </a:rPr>
              <a:t>已</a:t>
            </a:r>
            <a:r>
              <a:rPr lang="zh-CN" altLang="en-US" sz="1800" dirty="0">
                <a:latin typeface="Courier New" panose="02070309020205020404" pitchFamily="49" charset="0"/>
              </a:rPr>
              <a:t>”</a:t>
            </a:r>
            <a:r>
              <a:rPr lang="zh-CN" altLang="en-US" sz="1800" dirty="0">
                <a:latin typeface="宋体" panose="02010600030101010101" pitchFamily="2" charset="-122"/>
              </a:rPr>
              <a:t>则报告出错。</a:t>
            </a:r>
          </a:p>
          <a:p>
            <a:pPr algn="just">
              <a:lnSpc>
                <a:spcPct val="90000"/>
              </a:lnSpc>
              <a:buFont typeface="Wingdings" panose="05000000000000000000" pitchFamily="2" charset="2"/>
              <a:buNone/>
            </a:pPr>
            <a:r>
              <a:rPr lang="zh-CN" altLang="en-US" sz="1800" b="1" dirty="0">
                <a:solidFill>
                  <a:srgbClr val="00FF00"/>
                </a:solidFill>
                <a:latin typeface="宋体" panose="02010600030101010101" pitchFamily="2" charset="-122"/>
              </a:rPr>
              <a:t>③</a:t>
            </a:r>
            <a:r>
              <a:rPr lang="zh-CN" altLang="en-US" sz="1800" dirty="0">
                <a:latin typeface="宋体" panose="02010600030101010101" pitchFamily="2" charset="-122"/>
              </a:rPr>
              <a:t>若</a:t>
            </a:r>
            <a:r>
              <a:rPr lang="en-US" altLang="zh-CN" sz="1800" dirty="0">
                <a:latin typeface="宋体" panose="02010600030101010101" pitchFamily="2" charset="-122"/>
              </a:rPr>
              <a:t>L</a:t>
            </a:r>
            <a:r>
              <a:rPr lang="zh-CN" altLang="en-US" sz="1800" dirty="0">
                <a:latin typeface="宋体" panose="02010600030101010101" pitchFamily="2" charset="-122"/>
              </a:rPr>
              <a:t>在符号表中，则将</a:t>
            </a:r>
            <a:r>
              <a:rPr lang="zh-CN" altLang="en-US" sz="1800" dirty="0">
                <a:latin typeface="Courier New" panose="02070309020205020404" pitchFamily="49" charset="0"/>
              </a:rPr>
              <a:t>“</a:t>
            </a:r>
            <a:r>
              <a:rPr lang="zh-CN" altLang="en-US" sz="1800" dirty="0">
                <a:latin typeface="宋体" panose="02010600030101010101" pitchFamily="2" charset="-122"/>
              </a:rPr>
              <a:t>定义否</a:t>
            </a:r>
            <a:r>
              <a:rPr lang="zh-CN" altLang="en-US" sz="1800" dirty="0">
                <a:latin typeface="Courier New" panose="02070309020205020404" pitchFamily="49" charset="0"/>
              </a:rPr>
              <a:t>”</a:t>
            </a:r>
            <a:r>
              <a:rPr lang="zh-CN" altLang="en-US" sz="1800" dirty="0">
                <a:latin typeface="宋体" panose="02010600030101010101" pitchFamily="2" charset="-122"/>
              </a:rPr>
              <a:t>栏中</a:t>
            </a:r>
            <a:r>
              <a:rPr lang="zh-CN" altLang="en-US" sz="1800" dirty="0">
                <a:latin typeface="Courier New" panose="02070309020205020404" pitchFamily="49" charset="0"/>
              </a:rPr>
              <a:t>“</a:t>
            </a:r>
            <a:r>
              <a:rPr lang="zh-CN" altLang="en-US" sz="1800" dirty="0">
                <a:latin typeface="宋体" panose="02010600030101010101" pitchFamily="2" charset="-122"/>
              </a:rPr>
              <a:t>未</a:t>
            </a:r>
            <a:r>
              <a:rPr lang="zh-CN" altLang="en-US" sz="1800" dirty="0">
                <a:latin typeface="Courier New" panose="02070309020205020404" pitchFamily="49" charset="0"/>
              </a:rPr>
              <a:t>”</a:t>
            </a:r>
            <a:r>
              <a:rPr lang="zh-CN" altLang="en-US" sz="1800" dirty="0">
                <a:latin typeface="宋体" panose="02010600030101010101" pitchFamily="2" charset="-122"/>
              </a:rPr>
              <a:t>改成</a:t>
            </a:r>
            <a:r>
              <a:rPr lang="zh-CN" altLang="en-US" sz="1800" dirty="0">
                <a:latin typeface="Courier New" panose="02070309020205020404" pitchFamily="49" charset="0"/>
              </a:rPr>
              <a:t>“</a:t>
            </a:r>
            <a:r>
              <a:rPr lang="zh-CN" altLang="en-US" sz="1800" dirty="0">
                <a:latin typeface="宋体" panose="02010600030101010101" pitchFamily="2" charset="-122"/>
              </a:rPr>
              <a:t>已</a:t>
            </a:r>
            <a:r>
              <a:rPr lang="zh-CN" altLang="en-US" sz="1800" dirty="0">
                <a:latin typeface="Courier New" panose="02070309020205020404" pitchFamily="49" charset="0"/>
              </a:rPr>
              <a:t>”</a:t>
            </a:r>
            <a:r>
              <a:rPr lang="zh-CN" altLang="en-US" sz="1800" dirty="0">
                <a:latin typeface="宋体" panose="02010600030101010101" pitchFamily="2" charset="-122"/>
              </a:rPr>
              <a:t>，再从</a:t>
            </a:r>
            <a:r>
              <a:rPr lang="zh-CN" altLang="en-US" sz="1800" dirty="0">
                <a:latin typeface="Courier New" panose="02070309020205020404" pitchFamily="49" charset="0"/>
              </a:rPr>
              <a:t>“</a:t>
            </a:r>
            <a:r>
              <a:rPr lang="zh-CN" altLang="en-US" sz="1800" dirty="0">
                <a:latin typeface="宋体" panose="02010600030101010101" pitchFamily="2" charset="-122"/>
              </a:rPr>
              <a:t>地址</a:t>
            </a:r>
            <a:r>
              <a:rPr lang="zh-CN" altLang="en-US" sz="1800" dirty="0">
                <a:latin typeface="Courier New" panose="02070309020205020404" pitchFamily="49" charset="0"/>
              </a:rPr>
              <a:t>”</a:t>
            </a:r>
            <a:r>
              <a:rPr lang="zh-CN" altLang="en-US" sz="1800" dirty="0">
                <a:latin typeface="宋体" panose="02010600030101010101" pitchFamily="2" charset="-122"/>
              </a:rPr>
              <a:t>栏</a:t>
            </a:r>
          </a:p>
          <a:p>
            <a:pPr algn="just">
              <a:lnSpc>
                <a:spcPct val="90000"/>
              </a:lnSpc>
              <a:buFont typeface="Wingdings" panose="05000000000000000000" pitchFamily="2" charset="2"/>
              <a:buNone/>
            </a:pPr>
            <a:r>
              <a:rPr lang="zh-CN" altLang="en-US" sz="1800" dirty="0">
                <a:latin typeface="宋体" panose="02010600030101010101" pitchFamily="2" charset="-122"/>
              </a:rPr>
              <a:t>中取出链头</a:t>
            </a:r>
            <a:r>
              <a:rPr lang="en-US" altLang="zh-CN" sz="1800" dirty="0">
                <a:latin typeface="宋体" panose="02010600030101010101" pitchFamily="2" charset="-122"/>
              </a:rPr>
              <a:t>(</a:t>
            </a:r>
            <a:r>
              <a:rPr lang="zh-CN" altLang="en-US" sz="1800" dirty="0">
                <a:latin typeface="宋体" panose="02010600030101010101" pitchFamily="2" charset="-122"/>
              </a:rPr>
              <a:t>例如</a:t>
            </a:r>
            <a:r>
              <a:rPr lang="en-US" altLang="zh-CN" sz="1800" dirty="0">
                <a:latin typeface="宋体" panose="02010600030101010101" pitchFamily="2" charset="-122"/>
              </a:rPr>
              <a:t>r)</a:t>
            </a:r>
            <a:r>
              <a:rPr lang="zh-CN" altLang="en-US" sz="1800" dirty="0">
                <a:latin typeface="宋体" panose="02010600030101010101" pitchFamily="2" charset="-122"/>
              </a:rPr>
              <a:t>，同时把</a:t>
            </a:r>
            <a:r>
              <a:rPr lang="en-US" altLang="zh-CN" sz="1800" dirty="0">
                <a:latin typeface="宋体" panose="02010600030101010101" pitchFamily="2" charset="-122"/>
              </a:rPr>
              <a:t>NXQ</a:t>
            </a:r>
            <a:r>
              <a:rPr lang="zh-CN" altLang="en-US" sz="1800" dirty="0">
                <a:latin typeface="宋体" panose="02010600030101010101" pitchFamily="2" charset="-122"/>
              </a:rPr>
              <a:t>填入其中，最后回填，即执行</a:t>
            </a:r>
          </a:p>
          <a:p>
            <a:pPr algn="just">
              <a:lnSpc>
                <a:spcPct val="90000"/>
              </a:lnSpc>
              <a:buFont typeface="Wingdings" panose="05000000000000000000" pitchFamily="2" charset="2"/>
              <a:buNone/>
            </a:pPr>
            <a:r>
              <a:rPr lang="en-US" altLang="zh-CN" sz="1800" dirty="0">
                <a:latin typeface="宋体" panose="02010600030101010101" pitchFamily="2" charset="-122"/>
              </a:rPr>
              <a:t>BACKPATCH(r, NXQ)</a:t>
            </a:r>
            <a:r>
              <a:rPr lang="zh-CN" altLang="en-US" sz="1800" dirty="0">
                <a:latin typeface="宋体" panose="02010600030101010101" pitchFamily="2" charset="-122"/>
              </a:rPr>
              <a:t>。</a:t>
            </a:r>
          </a:p>
        </p:txBody>
      </p:sp>
      <p:graphicFrame>
        <p:nvGraphicFramePr>
          <p:cNvPr id="818179" name="Group 3"/>
          <p:cNvGraphicFramePr>
            <a:graphicFrameLocks noGrp="1"/>
          </p:cNvGraphicFramePr>
          <p:nvPr>
            <p:extLst>
              <p:ext uri="{D42A27DB-BD31-4B8C-83A1-F6EECF244321}">
                <p14:modId xmlns:p14="http://schemas.microsoft.com/office/powerpoint/2010/main" val="1053692217"/>
              </p:ext>
            </p:extLst>
          </p:nvPr>
        </p:nvGraphicFramePr>
        <p:xfrm>
          <a:off x="3000376" y="4365625"/>
          <a:ext cx="4392613" cy="1416051"/>
        </p:xfrm>
        <a:graphic>
          <a:graphicData uri="http://schemas.openxmlformats.org/drawingml/2006/table">
            <a:tbl>
              <a:tblPr/>
              <a:tblGrid>
                <a:gridCol w="877888">
                  <a:extLst>
                    <a:ext uri="{9D8B030D-6E8A-4147-A177-3AD203B41FA5}">
                      <a16:colId xmlns:a16="http://schemas.microsoft.com/office/drawing/2014/main" val="412419894"/>
                    </a:ext>
                  </a:extLst>
                </a:gridCol>
                <a:gridCol w="879475">
                  <a:extLst>
                    <a:ext uri="{9D8B030D-6E8A-4147-A177-3AD203B41FA5}">
                      <a16:colId xmlns:a16="http://schemas.microsoft.com/office/drawing/2014/main" val="3601103999"/>
                    </a:ext>
                  </a:extLst>
                </a:gridCol>
                <a:gridCol w="877887">
                  <a:extLst>
                    <a:ext uri="{9D8B030D-6E8A-4147-A177-3AD203B41FA5}">
                      <a16:colId xmlns:a16="http://schemas.microsoft.com/office/drawing/2014/main" val="1484865630"/>
                    </a:ext>
                  </a:extLst>
                </a:gridCol>
                <a:gridCol w="879475">
                  <a:extLst>
                    <a:ext uri="{9D8B030D-6E8A-4147-A177-3AD203B41FA5}">
                      <a16:colId xmlns:a16="http://schemas.microsoft.com/office/drawing/2014/main" val="1317699943"/>
                    </a:ext>
                  </a:extLst>
                </a:gridCol>
                <a:gridCol w="877888">
                  <a:extLst>
                    <a:ext uri="{9D8B030D-6E8A-4147-A177-3AD203B41FA5}">
                      <a16:colId xmlns:a16="http://schemas.microsoft.com/office/drawing/2014/main" val="351713938"/>
                    </a:ext>
                  </a:extLst>
                </a:gridCol>
              </a:tblGrid>
              <a:tr h="4079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名字</a:t>
                      </a:r>
                    </a:p>
                  </a:txBody>
                  <a:tcPr marL="0" marR="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类型</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定义否</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地址</a:t>
                      </a:r>
                    </a:p>
                  </a:txBody>
                  <a:tcPr marL="0" marR="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495635080"/>
                  </a:ext>
                </a:extLst>
              </a:tr>
              <a:tr h="6000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854871703"/>
                  </a:ext>
                </a:extLst>
              </a:tr>
              <a:tr h="4079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L</a:t>
                      </a:r>
                    </a:p>
                  </a:txBody>
                  <a:tcPr marL="0" marR="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标号</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endParaRPr kumimoji="0" lang="zh-CN"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endParaRP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zh-CN" altLang="en-US"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未</a:t>
                      </a:r>
                    </a:p>
                  </a:txBody>
                  <a:tcPr marL="0" marR="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rPr>
                        <a:t>r</a:t>
                      </a:r>
                      <a:endParaRPr kumimoji="0" lang="en-US" altLang="zh-CN" sz="1600" b="1" i="0" u="none" strike="noStrike" cap="none" normalizeH="0" baseline="0" dirty="0" smtClean="0">
                        <a:ln>
                          <a:noFill/>
                        </a:ln>
                        <a:solidFill>
                          <a:schemeClr val="tx1"/>
                        </a:solidFill>
                        <a:effectLst/>
                        <a:latin typeface="Arial" panose="020B0604020202020204" pitchFamily="34" charset="0"/>
                        <a:ea typeface="宋体" panose="02010600030101010101" pitchFamily="2" charset="-122"/>
                        <a:cs typeface="Arial" panose="020B0604020202020204" pitchFamily="34" charset="0"/>
                      </a:endParaRPr>
                    </a:p>
                  </a:txBody>
                  <a:tcPr marL="0" marR="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77285345"/>
                  </a:ext>
                </a:extLst>
              </a:tr>
            </a:tbl>
          </a:graphicData>
        </a:graphic>
      </p:graphicFrame>
      <p:sp>
        <p:nvSpPr>
          <p:cNvPr id="818205" name="Text Box 29"/>
          <p:cNvSpPr txBox="1">
            <a:spLocks noChangeArrowheads="1"/>
          </p:cNvSpPr>
          <p:nvPr/>
        </p:nvSpPr>
        <p:spPr bwMode="auto">
          <a:xfrm>
            <a:off x="3284836" y="4941888"/>
            <a:ext cx="461665"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a:spAutoFit/>
          </a:bodyPr>
          <a:lstStyle/>
          <a:p>
            <a:pPr>
              <a:spcBef>
                <a:spcPct val="50000"/>
              </a:spcBef>
              <a:buFontTx/>
              <a:buNone/>
            </a:pPr>
            <a:r>
              <a:rPr lang="en-US" altLang="zh-CN">
                <a:effectLst>
                  <a:outerShdw blurRad="38100" dist="38100" dir="2700000" algn="tl">
                    <a:srgbClr val="000000"/>
                  </a:outerShdw>
                </a:effectLst>
                <a:latin typeface="Arial" panose="020B0604020202020204" pitchFamily="34" charset="0"/>
              </a:rPr>
              <a:t>…</a:t>
            </a:r>
          </a:p>
        </p:txBody>
      </p:sp>
      <p:graphicFrame>
        <p:nvGraphicFramePr>
          <p:cNvPr id="818206" name="Group 30"/>
          <p:cNvGraphicFramePr>
            <a:graphicFrameLocks noGrp="1"/>
          </p:cNvGraphicFramePr>
          <p:nvPr/>
        </p:nvGraphicFramePr>
        <p:xfrm>
          <a:off x="7537451" y="4365626"/>
          <a:ext cx="1584325" cy="1366838"/>
        </p:xfrm>
        <a:graphic>
          <a:graphicData uri="http://schemas.openxmlformats.org/drawingml/2006/table">
            <a:tbl>
              <a:tblPr/>
              <a:tblGrid>
                <a:gridCol w="1584325">
                  <a:extLst>
                    <a:ext uri="{9D8B030D-6E8A-4147-A177-3AD203B41FA5}">
                      <a16:colId xmlns:a16="http://schemas.microsoft.com/office/drawing/2014/main" val="2333887953"/>
                    </a:ext>
                  </a:extLst>
                </a:gridCol>
              </a:tblGrid>
              <a:tr h="407988">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(p)(j,  ,  ,0)</a:t>
                      </a:r>
                    </a:p>
                  </a:txBody>
                  <a:tcPr marL="0" marR="0" marT="46800" marB="46800" anchor="ctr" anchorCtr="1" horzOverflow="overflow">
                    <a:lnL cap="flat">
                      <a:noFill/>
                    </a:lnL>
                    <a:lnR cap="flat">
                      <a:noFill/>
                    </a:lnR>
                    <a:lnT cap="flat">
                      <a:noFill/>
                    </a:lnT>
                    <a:lnB>
                      <a:noFill/>
                    </a:lnB>
                    <a:lnTlToBr>
                      <a:noFill/>
                    </a:lnTlToBr>
                    <a:lnBlToTr>
                      <a:noFill/>
                    </a:lnBlToTr>
                    <a:noFill/>
                  </a:tcPr>
                </a:tc>
                <a:extLst>
                  <a:ext uri="{0D108BD9-81ED-4DB2-BD59-A6C34878D82A}">
                    <a16:rowId xmlns:a16="http://schemas.microsoft.com/office/drawing/2014/main" val="3751915599"/>
                  </a:ext>
                </a:extLst>
              </a:tr>
              <a:tr h="6000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(q)(j,  ,  ,p)</a:t>
                      </a:r>
                    </a:p>
                  </a:txBody>
                  <a:tcPr marL="0" marR="0" marT="46800" marB="46800" anchor="ctr" anchorCtr="1" horzOverflow="overflow">
                    <a:lnL cap="flat">
                      <a:noFill/>
                    </a:lnL>
                    <a:lnR cap="flat">
                      <a:noFill/>
                    </a:lnR>
                    <a:lnT>
                      <a:noFill/>
                    </a:lnT>
                    <a:lnB>
                      <a:noFill/>
                    </a:lnB>
                    <a:lnTlToBr>
                      <a:noFill/>
                    </a:lnTlToBr>
                    <a:lnBlToTr>
                      <a:noFill/>
                    </a:lnBlToTr>
                    <a:noFill/>
                  </a:tcPr>
                </a:tc>
                <a:extLst>
                  <a:ext uri="{0D108BD9-81ED-4DB2-BD59-A6C34878D82A}">
                    <a16:rowId xmlns:a16="http://schemas.microsoft.com/office/drawing/2014/main" val="58212227"/>
                  </a:ext>
                </a:extLst>
              </a:tr>
              <a:tr h="358775">
                <a:tc>
                  <a:txBody>
                    <a:bodyPr/>
                    <a:lstStyle>
                      <a:lvl1pPr>
                        <a:defRPr sz="2400">
                          <a:solidFill>
                            <a:schemeClr val="tx1"/>
                          </a:solidFill>
                          <a:latin typeface="Arial" panose="020B0604020202020204" pitchFamily="34" charset="0"/>
                          <a:ea typeface="宋体" panose="02010600030101010101" pitchFamily="2" charset="-122"/>
                        </a:defRPr>
                      </a:lvl1pPr>
                      <a:lvl2pPr>
                        <a:buSzPct val="90000"/>
                        <a:defRPr sz="2000">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sz="1600">
                          <a:solidFill>
                            <a:schemeClr val="tx1"/>
                          </a:solidFill>
                          <a:latin typeface="Arial" panose="020B0604020202020204" pitchFamily="34" charset="0"/>
                          <a:ea typeface="宋体" panose="02010600030101010101" pitchFamily="2" charset="-122"/>
                        </a:defRPr>
                      </a:lvl4pPr>
                      <a:lvl5pPr>
                        <a:defRPr sz="1600">
                          <a:solidFill>
                            <a:schemeClr val="tx1"/>
                          </a:solidFill>
                          <a:latin typeface="Arial" panose="020B0604020202020204" pitchFamily="34" charset="0"/>
                          <a:ea typeface="宋体" panose="02010600030101010101" pitchFamily="2" charset="-122"/>
                        </a:defRPr>
                      </a:lvl5pPr>
                      <a:lvl6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6pPr>
                      <a:lvl7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7pPr>
                      <a:lvl8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8pPr>
                      <a:lvl9pPr fontAlgn="base">
                        <a:spcBef>
                          <a:spcPct val="20000"/>
                        </a:spcBef>
                        <a:spcAft>
                          <a:spcPct val="0"/>
                        </a:spcAft>
                        <a:defRPr sz="1600">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tabLst/>
                      </a:pPr>
                      <a:r>
                        <a:rPr kumimoji="0" lang="en-US" altLang="zh-CN" sz="1600" b="1" i="0" u="none" strike="noStrike" cap="none" normalizeH="0" baseline="0" smtClean="0">
                          <a:ln>
                            <a:noFill/>
                          </a:ln>
                          <a:solidFill>
                            <a:schemeClr val="tx1"/>
                          </a:solidFill>
                          <a:effectLst/>
                          <a:latin typeface="Arial" panose="020B0604020202020204" pitchFamily="34" charset="0"/>
                          <a:ea typeface="宋体" panose="02010600030101010101" pitchFamily="2" charset="-122"/>
                        </a:rPr>
                        <a:t>(r)(j,  ,  ,q)</a:t>
                      </a:r>
                    </a:p>
                  </a:txBody>
                  <a:tcPr marL="0" marR="0" marT="46800" marB="46800" anchor="ctr" anchorCtr="1" horzOverflow="overflow">
                    <a:lnL cap="flat">
                      <a:noFill/>
                    </a:lnL>
                    <a:lnR cap="flat">
                      <a:noFill/>
                    </a:lnR>
                    <a:lnT>
                      <a:noFill/>
                    </a:lnT>
                    <a:lnB cap="flat">
                      <a:noFill/>
                    </a:lnB>
                    <a:lnTlToBr>
                      <a:noFill/>
                    </a:lnTlToBr>
                    <a:lnBlToTr>
                      <a:noFill/>
                    </a:lnBlToTr>
                    <a:noFill/>
                  </a:tcPr>
                </a:tc>
                <a:extLst>
                  <a:ext uri="{0D108BD9-81ED-4DB2-BD59-A6C34878D82A}">
                    <a16:rowId xmlns:a16="http://schemas.microsoft.com/office/drawing/2014/main" val="519506183"/>
                  </a:ext>
                </a:extLst>
              </a:tr>
            </a:tbl>
          </a:graphicData>
        </a:graphic>
      </p:graphicFrame>
      <p:grpSp>
        <p:nvGrpSpPr>
          <p:cNvPr id="818218" name="Group 42"/>
          <p:cNvGrpSpPr>
            <a:grpSpLocks/>
          </p:cNvGrpSpPr>
          <p:nvPr/>
        </p:nvGrpSpPr>
        <p:grpSpPr bwMode="auto">
          <a:xfrm>
            <a:off x="8904288" y="4581525"/>
            <a:ext cx="792162" cy="431800"/>
            <a:chOff x="4195" y="3113"/>
            <a:chExt cx="499" cy="363"/>
          </a:xfrm>
        </p:grpSpPr>
        <p:sp>
          <p:nvSpPr>
            <p:cNvPr id="818219" name="Line 43"/>
            <p:cNvSpPr>
              <a:spLocks noChangeShapeType="1"/>
            </p:cNvSpPr>
            <p:nvPr/>
          </p:nvSpPr>
          <p:spPr bwMode="auto">
            <a:xfrm>
              <a:off x="4195" y="3476"/>
              <a:ext cx="499"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8220" name="Line 44"/>
            <p:cNvSpPr>
              <a:spLocks noChangeShapeType="1"/>
            </p:cNvSpPr>
            <p:nvPr/>
          </p:nvSpPr>
          <p:spPr bwMode="auto">
            <a:xfrm flipV="1">
              <a:off x="4694" y="3113"/>
              <a:ext cx="0" cy="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8221" name="Line 45"/>
            <p:cNvSpPr>
              <a:spLocks noChangeShapeType="1"/>
            </p:cNvSpPr>
            <p:nvPr/>
          </p:nvSpPr>
          <p:spPr bwMode="auto">
            <a:xfrm flipH="1">
              <a:off x="4195" y="3113"/>
              <a:ext cx="499"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grpSp>
        <p:nvGrpSpPr>
          <p:cNvPr id="818222" name="Group 46"/>
          <p:cNvGrpSpPr>
            <a:grpSpLocks/>
          </p:cNvGrpSpPr>
          <p:nvPr/>
        </p:nvGrpSpPr>
        <p:grpSpPr bwMode="auto">
          <a:xfrm>
            <a:off x="8904288" y="5157788"/>
            <a:ext cx="792162" cy="431800"/>
            <a:chOff x="4195" y="3113"/>
            <a:chExt cx="499" cy="363"/>
          </a:xfrm>
        </p:grpSpPr>
        <p:sp>
          <p:nvSpPr>
            <p:cNvPr id="818223" name="Line 47"/>
            <p:cNvSpPr>
              <a:spLocks noChangeShapeType="1"/>
            </p:cNvSpPr>
            <p:nvPr/>
          </p:nvSpPr>
          <p:spPr bwMode="auto">
            <a:xfrm>
              <a:off x="4195" y="3476"/>
              <a:ext cx="499"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8224" name="Line 48"/>
            <p:cNvSpPr>
              <a:spLocks noChangeShapeType="1"/>
            </p:cNvSpPr>
            <p:nvPr/>
          </p:nvSpPr>
          <p:spPr bwMode="auto">
            <a:xfrm flipV="1">
              <a:off x="4694" y="3113"/>
              <a:ext cx="0" cy="36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8225" name="Line 49"/>
            <p:cNvSpPr>
              <a:spLocks noChangeShapeType="1"/>
            </p:cNvSpPr>
            <p:nvPr/>
          </p:nvSpPr>
          <p:spPr bwMode="auto">
            <a:xfrm flipH="1">
              <a:off x="4195" y="3113"/>
              <a:ext cx="499"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sp>
        <p:nvSpPr>
          <p:cNvPr id="818226" name="Line 50"/>
          <p:cNvSpPr>
            <a:spLocks noChangeShapeType="1"/>
          </p:cNvSpPr>
          <p:nvPr/>
        </p:nvSpPr>
        <p:spPr bwMode="auto">
          <a:xfrm>
            <a:off x="7177088" y="5589588"/>
            <a:ext cx="0" cy="576262"/>
          </a:xfrm>
          <a:prstGeom prst="line">
            <a:avLst/>
          </a:prstGeom>
          <a:noFill/>
          <a:ln w="28575">
            <a:solidFill>
              <a:schemeClr val="tx1"/>
            </a:solidFill>
            <a:round/>
            <a:headEnd type="oval"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8227" name="Line 51"/>
          <p:cNvSpPr>
            <a:spLocks noChangeShapeType="1"/>
          </p:cNvSpPr>
          <p:nvPr/>
        </p:nvSpPr>
        <p:spPr bwMode="auto">
          <a:xfrm>
            <a:off x="7177089" y="6165850"/>
            <a:ext cx="719137" cy="0"/>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18228" name="Line 52"/>
          <p:cNvSpPr>
            <a:spLocks noChangeShapeType="1"/>
          </p:cNvSpPr>
          <p:nvPr/>
        </p:nvSpPr>
        <p:spPr bwMode="auto">
          <a:xfrm flipV="1">
            <a:off x="7896225" y="5732464"/>
            <a:ext cx="0" cy="433387"/>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Tree>
    <p:extLst>
      <p:ext uri="{BB962C8B-B14F-4D97-AF65-F5344CB8AC3E}">
        <p14:creationId xmlns:p14="http://schemas.microsoft.com/office/powerpoint/2010/main" val="506047747"/>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02" name="Rectangle 2"/>
          <p:cNvSpPr>
            <a:spLocks noGrp="1" noChangeArrowheads="1"/>
          </p:cNvSpPr>
          <p:nvPr>
            <p:ph type="body" idx="1"/>
          </p:nvPr>
        </p:nvSpPr>
        <p:spPr>
          <a:xfrm>
            <a:off x="1905000" y="228600"/>
            <a:ext cx="8534400" cy="4114800"/>
          </a:xfrm>
        </p:spPr>
        <p:txBody>
          <a:bodyPr/>
          <a:lstStyle/>
          <a:p>
            <a:pPr>
              <a:spcBef>
                <a:spcPct val="0"/>
              </a:spcBef>
              <a:buFontTx/>
              <a:buNone/>
            </a:pPr>
            <a:r>
              <a:rPr kumimoji="1" lang="en-US" altLang="zh-CN" sz="1800" b="1" dirty="0">
                <a:solidFill>
                  <a:srgbClr val="C00000"/>
                </a:solidFill>
                <a:latin typeface="宋体" panose="02010600030101010101" pitchFamily="2" charset="-122"/>
              </a:rPr>
              <a:t>2</a:t>
            </a:r>
            <a:r>
              <a:rPr kumimoji="1" lang="zh-CN" altLang="en-US" sz="1800" b="1" dirty="0">
                <a:solidFill>
                  <a:srgbClr val="C00000"/>
                </a:solidFill>
                <a:latin typeface="宋体" panose="02010600030101010101" pitchFamily="2" charset="-122"/>
              </a:rPr>
              <a:t>）</a:t>
            </a:r>
            <a:r>
              <a:rPr kumimoji="1" lang="zh-CN" altLang="en-US" sz="1800" dirty="0">
                <a:latin typeface="宋体" panose="02010600030101010101" pitchFamily="2" charset="-122"/>
              </a:rPr>
              <a:t>对使用性标号</a:t>
            </a:r>
            <a:r>
              <a:rPr kumimoji="1" lang="en-US" altLang="zh-CN" sz="1800" dirty="0">
                <a:latin typeface="宋体" panose="02010600030101010101" pitchFamily="2" charset="-122"/>
              </a:rPr>
              <a:t>L</a:t>
            </a:r>
            <a:r>
              <a:rPr kumimoji="1" lang="zh-CN" altLang="en-US" sz="1800" dirty="0">
                <a:latin typeface="宋体" panose="02010600030101010101" pitchFamily="2" charset="-122"/>
              </a:rPr>
              <a:t>语义子程序的描述</a:t>
            </a:r>
          </a:p>
          <a:p>
            <a:pPr>
              <a:spcBef>
                <a:spcPct val="0"/>
              </a:spcBef>
              <a:buFontTx/>
              <a:buNone/>
            </a:pPr>
            <a:r>
              <a:rPr kumimoji="1" lang="zh-CN" altLang="en-US" sz="1800" dirty="0">
                <a:latin typeface="宋体" panose="02010600030101010101" pitchFamily="2" charset="-122"/>
              </a:rPr>
              <a:t> 规则       </a:t>
            </a:r>
            <a:r>
              <a:rPr kumimoji="1" lang="en-US" altLang="zh-CN" sz="1800" dirty="0">
                <a:latin typeface="宋体" panose="02010600030101010101" pitchFamily="2" charset="-122"/>
              </a:rPr>
              <a:t>S∷=GOTO L</a:t>
            </a:r>
          </a:p>
          <a:p>
            <a:pPr>
              <a:spcBef>
                <a:spcPct val="0"/>
              </a:spcBef>
              <a:buFontTx/>
              <a:buNone/>
            </a:pPr>
            <a:r>
              <a:rPr kumimoji="1" lang="zh-CN" altLang="en-US" sz="1800" dirty="0">
                <a:latin typeface="宋体" panose="02010600030101010101" pitchFamily="2" charset="-122"/>
              </a:rPr>
              <a:t>若遇到转移语句</a:t>
            </a:r>
            <a:r>
              <a:rPr kumimoji="1" lang="en-US" altLang="zh-CN" sz="1800" dirty="0" err="1">
                <a:latin typeface="宋体" panose="02010600030101010101" pitchFamily="2" charset="-122"/>
              </a:rPr>
              <a:t>goto</a:t>
            </a:r>
            <a:r>
              <a:rPr kumimoji="1" lang="en-US" altLang="zh-CN" sz="1800" dirty="0">
                <a:latin typeface="宋体" panose="02010600030101010101" pitchFamily="2" charset="-122"/>
              </a:rPr>
              <a:t> L</a:t>
            </a:r>
            <a:r>
              <a:rPr kumimoji="1" lang="zh-CN" altLang="en-US" sz="1800" dirty="0">
                <a:latin typeface="宋体" panose="02010600030101010101" pitchFamily="2" charset="-122"/>
              </a:rPr>
              <a:t>时，应做如下语义动作：</a:t>
            </a:r>
          </a:p>
          <a:p>
            <a:pPr>
              <a:spcBef>
                <a:spcPct val="0"/>
              </a:spcBef>
              <a:buFontTx/>
              <a:buNone/>
            </a:pPr>
            <a:r>
              <a:rPr lang="zh-CN" altLang="en-US" sz="1800" b="1" dirty="0">
                <a:solidFill>
                  <a:srgbClr val="00FF00"/>
                </a:solidFill>
                <a:latin typeface="宋体" panose="02010600030101010101" pitchFamily="2" charset="-122"/>
              </a:rPr>
              <a:t>①</a:t>
            </a:r>
            <a:r>
              <a:rPr kumimoji="1" lang="zh-CN" altLang="en-US" sz="1800" dirty="0">
                <a:latin typeface="宋体" panose="02010600030101010101" pitchFamily="2" charset="-122"/>
              </a:rPr>
              <a:t>查找符号表，若</a:t>
            </a:r>
            <a:r>
              <a:rPr kumimoji="1" lang="en-US" altLang="zh-CN" sz="1800" dirty="0">
                <a:latin typeface="宋体" panose="02010600030101010101" pitchFamily="2" charset="-122"/>
              </a:rPr>
              <a:t>L</a:t>
            </a:r>
            <a:r>
              <a:rPr kumimoji="1" lang="zh-CN" altLang="en-US" sz="1800" dirty="0">
                <a:latin typeface="宋体" panose="02010600030101010101" pitchFamily="2" charset="-122"/>
              </a:rPr>
              <a:t>已不在符号表中，则将其类型置标号，并在</a:t>
            </a:r>
          </a:p>
          <a:p>
            <a:pPr>
              <a:spcBef>
                <a:spcPct val="0"/>
              </a:spcBef>
              <a:buFontTx/>
              <a:buNone/>
            </a:pPr>
            <a:r>
              <a:rPr kumimoji="1" lang="zh-CN" altLang="en-US" sz="1800" dirty="0">
                <a:latin typeface="宋体" panose="02010600030101010101" pitchFamily="2" charset="-122"/>
              </a:rPr>
              <a:t>  </a:t>
            </a:r>
            <a:r>
              <a:rPr kumimoji="1" lang="zh-CN" altLang="en-US" sz="1800" dirty="0">
                <a:latin typeface="Courier New" panose="02070309020205020404" pitchFamily="49" charset="0"/>
              </a:rPr>
              <a:t>“</a:t>
            </a:r>
            <a:r>
              <a:rPr kumimoji="1" lang="zh-CN" altLang="en-US" sz="1800" dirty="0">
                <a:latin typeface="宋体" panose="02010600030101010101" pitchFamily="2" charset="-122"/>
              </a:rPr>
              <a:t>定义否</a:t>
            </a:r>
            <a:r>
              <a:rPr kumimoji="1" lang="zh-CN" altLang="en-US" sz="1800" dirty="0">
                <a:latin typeface="Courier New" panose="02070309020205020404" pitchFamily="49" charset="0"/>
              </a:rPr>
              <a:t>”</a:t>
            </a:r>
            <a:r>
              <a:rPr kumimoji="1" lang="zh-CN" altLang="en-US" sz="1800" dirty="0">
                <a:latin typeface="宋体" panose="02010600030101010101" pitchFamily="2" charset="-122"/>
              </a:rPr>
              <a:t>栏中填入</a:t>
            </a:r>
            <a:r>
              <a:rPr kumimoji="1" lang="zh-CN" altLang="en-US" sz="1800" dirty="0">
                <a:latin typeface="Courier New" panose="02070309020205020404" pitchFamily="49" charset="0"/>
              </a:rPr>
              <a:t>“</a:t>
            </a:r>
            <a:r>
              <a:rPr kumimoji="1" lang="zh-CN" altLang="en-US" sz="1800" dirty="0">
                <a:latin typeface="宋体" panose="02010600030101010101" pitchFamily="2" charset="-122"/>
              </a:rPr>
              <a:t>未</a:t>
            </a:r>
            <a:r>
              <a:rPr kumimoji="1" lang="zh-CN" altLang="en-US" sz="1800" dirty="0">
                <a:latin typeface="Courier New" panose="02070309020205020404" pitchFamily="49" charset="0"/>
              </a:rPr>
              <a:t>”</a:t>
            </a:r>
            <a:r>
              <a:rPr kumimoji="1" lang="zh-CN" altLang="en-US" sz="1800" dirty="0">
                <a:latin typeface="宋体" panose="02010600030101010101" pitchFamily="2" charset="-122"/>
              </a:rPr>
              <a:t>，在</a:t>
            </a:r>
            <a:r>
              <a:rPr kumimoji="1" lang="zh-CN" altLang="en-US" sz="1800" dirty="0">
                <a:latin typeface="Courier New" panose="02070309020205020404" pitchFamily="49" charset="0"/>
              </a:rPr>
              <a:t>“</a:t>
            </a:r>
            <a:r>
              <a:rPr kumimoji="1" lang="zh-CN" altLang="en-US" sz="1800" dirty="0">
                <a:latin typeface="宋体" panose="02010600030101010101" pitchFamily="2" charset="-122"/>
              </a:rPr>
              <a:t>地址</a:t>
            </a:r>
            <a:r>
              <a:rPr kumimoji="1" lang="zh-CN" altLang="en-US" sz="1800" dirty="0">
                <a:latin typeface="Courier New" panose="02070309020205020404" pitchFamily="49" charset="0"/>
              </a:rPr>
              <a:t>”</a:t>
            </a:r>
            <a:r>
              <a:rPr kumimoji="1" lang="zh-CN" altLang="en-US" sz="1800" dirty="0">
                <a:latin typeface="宋体" panose="02010600030101010101" pitchFamily="2" charset="-122"/>
              </a:rPr>
              <a:t>栏中填入</a:t>
            </a:r>
            <a:r>
              <a:rPr kumimoji="1" lang="en-US" altLang="zh-CN" sz="1800" dirty="0">
                <a:latin typeface="宋体" panose="02010600030101010101" pitchFamily="2" charset="-122"/>
              </a:rPr>
              <a:t>NXQ</a:t>
            </a:r>
            <a:r>
              <a:rPr kumimoji="1" lang="zh-CN" altLang="en-US" sz="1800" dirty="0">
                <a:latin typeface="宋体" panose="02010600030101010101" pitchFamily="2" charset="-122"/>
              </a:rPr>
              <a:t>，同时产生一个</a:t>
            </a:r>
          </a:p>
          <a:p>
            <a:pPr>
              <a:spcBef>
                <a:spcPct val="0"/>
              </a:spcBef>
              <a:buFontTx/>
              <a:buNone/>
            </a:pPr>
            <a:r>
              <a:rPr kumimoji="1" lang="zh-CN" altLang="en-US" sz="1800" dirty="0">
                <a:latin typeface="宋体" panose="02010600030101010101" pitchFamily="2" charset="-122"/>
              </a:rPr>
              <a:t>  四元式为     </a:t>
            </a:r>
            <a:r>
              <a:rPr kumimoji="1" lang="en-US" altLang="zh-CN" sz="1800" dirty="0">
                <a:latin typeface="宋体" panose="02010600030101010101" pitchFamily="2" charset="-122"/>
              </a:rPr>
              <a:t>(j, , ,0)</a:t>
            </a:r>
          </a:p>
          <a:p>
            <a:pPr>
              <a:spcBef>
                <a:spcPct val="0"/>
              </a:spcBef>
              <a:buFontTx/>
              <a:buNone/>
            </a:pPr>
            <a:endParaRPr lang="en-US" altLang="zh-CN" sz="1800" dirty="0">
              <a:latin typeface="宋体" panose="02010600030101010101" pitchFamily="2" charset="-122"/>
            </a:endParaRPr>
          </a:p>
          <a:p>
            <a:pPr>
              <a:spcBef>
                <a:spcPct val="0"/>
              </a:spcBef>
              <a:buFontTx/>
              <a:buNone/>
            </a:pPr>
            <a:r>
              <a:rPr lang="en-US" altLang="zh-CN" sz="1800" b="1" dirty="0">
                <a:solidFill>
                  <a:srgbClr val="00FF00"/>
                </a:solidFill>
                <a:latin typeface="宋体" panose="02010600030101010101" pitchFamily="2" charset="-122"/>
              </a:rPr>
              <a:t>②</a:t>
            </a:r>
            <a:r>
              <a:rPr lang="zh-CN" altLang="en-US" sz="1800" dirty="0">
                <a:latin typeface="宋体" panose="02010600030101010101" pitchFamily="2" charset="-122"/>
              </a:rPr>
              <a:t>若标号</a:t>
            </a:r>
            <a:r>
              <a:rPr lang="en-US" altLang="zh-CN" sz="1800" dirty="0">
                <a:latin typeface="宋体" panose="02010600030101010101" pitchFamily="2" charset="-122"/>
              </a:rPr>
              <a:t>L</a:t>
            </a:r>
            <a:r>
              <a:rPr lang="zh-CN" altLang="en-US" sz="1800" dirty="0">
                <a:latin typeface="宋体" panose="02010600030101010101" pitchFamily="2" charset="-122"/>
              </a:rPr>
              <a:t>已在符号表中，同时在</a:t>
            </a:r>
            <a:r>
              <a:rPr lang="zh-CN" altLang="en-US" sz="1800" dirty="0">
                <a:latin typeface="Courier New" panose="02070309020205020404" pitchFamily="49" charset="0"/>
              </a:rPr>
              <a:t>“</a:t>
            </a:r>
            <a:r>
              <a:rPr lang="zh-CN" altLang="en-US" sz="1800" dirty="0">
                <a:latin typeface="宋体" panose="02010600030101010101" pitchFamily="2" charset="-122"/>
              </a:rPr>
              <a:t>定义否</a:t>
            </a:r>
            <a:r>
              <a:rPr lang="zh-CN" altLang="en-US" sz="1800" dirty="0">
                <a:latin typeface="Courier New" panose="02070309020205020404" pitchFamily="49" charset="0"/>
              </a:rPr>
              <a:t>”</a:t>
            </a:r>
            <a:r>
              <a:rPr lang="zh-CN" altLang="en-US" sz="1800" dirty="0">
                <a:latin typeface="宋体" panose="02010600030101010101" pitchFamily="2" charset="-122"/>
              </a:rPr>
              <a:t>栏中是</a:t>
            </a:r>
            <a:r>
              <a:rPr lang="zh-CN" altLang="en-US" sz="1800" dirty="0">
                <a:latin typeface="Courier New" panose="02070309020205020404" pitchFamily="49" charset="0"/>
              </a:rPr>
              <a:t>“</a:t>
            </a:r>
            <a:r>
              <a:rPr lang="zh-CN" altLang="en-US" sz="1800" dirty="0">
                <a:latin typeface="宋体" panose="02010600030101010101" pitchFamily="2" charset="-122"/>
              </a:rPr>
              <a:t>已</a:t>
            </a:r>
            <a:r>
              <a:rPr lang="zh-CN" altLang="en-US" sz="1800" dirty="0">
                <a:latin typeface="Courier New" panose="02070309020205020404" pitchFamily="49" charset="0"/>
              </a:rPr>
              <a:t>”</a:t>
            </a:r>
            <a:r>
              <a:rPr lang="zh-CN" altLang="en-US" sz="1800" dirty="0">
                <a:latin typeface="宋体" panose="02010600030101010101" pitchFamily="2" charset="-122"/>
              </a:rPr>
              <a:t>，此时若</a:t>
            </a:r>
            <a:r>
              <a:rPr lang="zh-CN" altLang="en-US" sz="1800" dirty="0">
                <a:latin typeface="Courier New" panose="02070309020205020404" pitchFamily="49" charset="0"/>
              </a:rPr>
              <a:t>“</a:t>
            </a:r>
            <a:r>
              <a:rPr lang="zh-CN" altLang="en-US" sz="1800" dirty="0">
                <a:latin typeface="宋体" panose="02010600030101010101" pitchFamily="2" charset="-122"/>
              </a:rPr>
              <a:t>地址</a:t>
            </a:r>
            <a:r>
              <a:rPr lang="zh-CN" altLang="en-US" sz="1800" dirty="0">
                <a:latin typeface="Courier New" panose="02070309020205020404" pitchFamily="49" charset="0"/>
              </a:rPr>
              <a:t>”</a:t>
            </a:r>
            <a:endParaRPr lang="zh-CN" altLang="en-US" sz="1800" dirty="0">
              <a:latin typeface="宋体" panose="02010600030101010101" pitchFamily="2" charset="-122"/>
            </a:endParaRPr>
          </a:p>
          <a:p>
            <a:pPr>
              <a:spcBef>
                <a:spcPct val="0"/>
              </a:spcBef>
              <a:buFontTx/>
              <a:buNone/>
            </a:pPr>
            <a:r>
              <a:rPr lang="zh-CN" altLang="en-US" sz="1800" dirty="0">
                <a:latin typeface="宋体" panose="02010600030101010101" pitchFamily="2" charset="-122"/>
              </a:rPr>
              <a:t>  栏中值是</a:t>
            </a:r>
            <a:r>
              <a:rPr lang="en-US" altLang="zh-CN" sz="1800" dirty="0">
                <a:latin typeface="宋体" panose="02010600030101010101" pitchFamily="2" charset="-122"/>
              </a:rPr>
              <a:t>p</a:t>
            </a:r>
            <a:r>
              <a:rPr lang="zh-CN" altLang="en-US" sz="1800" dirty="0">
                <a:latin typeface="宋体" panose="02010600030101010101" pitchFamily="2" charset="-122"/>
              </a:rPr>
              <a:t>，则可直接生成对应四元式为</a:t>
            </a:r>
          </a:p>
          <a:p>
            <a:pPr>
              <a:spcBef>
                <a:spcPct val="0"/>
              </a:spcBef>
              <a:buFontTx/>
              <a:buNone/>
            </a:pPr>
            <a:r>
              <a:rPr lang="zh-CN" altLang="en-US" sz="1800" dirty="0">
                <a:latin typeface="宋体" panose="02010600030101010101" pitchFamily="2" charset="-122"/>
              </a:rPr>
              <a:t>  </a:t>
            </a:r>
            <a:r>
              <a:rPr lang="en-US" altLang="zh-CN" sz="1800" dirty="0">
                <a:latin typeface="宋体" panose="02010600030101010101" pitchFamily="2" charset="-122"/>
              </a:rPr>
              <a:t>(j, , ,p)</a:t>
            </a:r>
          </a:p>
          <a:p>
            <a:pPr>
              <a:spcBef>
                <a:spcPct val="0"/>
              </a:spcBef>
              <a:buFontTx/>
              <a:buNone/>
            </a:pPr>
            <a:r>
              <a:rPr lang="en-US" altLang="zh-CN" sz="1800" dirty="0">
                <a:latin typeface="宋体" panose="02010600030101010101" pitchFamily="2" charset="-122"/>
              </a:rPr>
              <a:t>  </a:t>
            </a:r>
            <a:r>
              <a:rPr lang="zh-CN" altLang="en-US" sz="1800" dirty="0">
                <a:latin typeface="宋体" panose="02010600030101010101" pitchFamily="2" charset="-122"/>
              </a:rPr>
              <a:t>其中</a:t>
            </a:r>
            <a:r>
              <a:rPr lang="en-US" altLang="zh-CN" sz="1800" dirty="0">
                <a:latin typeface="宋体" panose="02010600030101010101" pitchFamily="2" charset="-122"/>
              </a:rPr>
              <a:t>P</a:t>
            </a:r>
            <a:r>
              <a:rPr lang="zh-CN" altLang="en-US" sz="1800" dirty="0">
                <a:latin typeface="宋体" panose="02010600030101010101" pitchFamily="2" charset="-122"/>
              </a:rPr>
              <a:t>是标号</a:t>
            </a:r>
            <a:r>
              <a:rPr lang="en-US" altLang="zh-CN" sz="1800" dirty="0">
                <a:latin typeface="宋体" panose="02010600030101010101" pitchFamily="2" charset="-122"/>
              </a:rPr>
              <a:t>L</a:t>
            </a:r>
            <a:r>
              <a:rPr lang="zh-CN" altLang="en-US" sz="1800" dirty="0">
                <a:latin typeface="宋体" panose="02010600030101010101" pitchFamily="2" charset="-122"/>
              </a:rPr>
              <a:t>语句对应第一个四元式编号。</a:t>
            </a:r>
          </a:p>
          <a:p>
            <a:pPr>
              <a:spcBef>
                <a:spcPct val="0"/>
              </a:spcBef>
              <a:buFontTx/>
              <a:buNone/>
            </a:pPr>
            <a:r>
              <a:rPr lang="zh-CN" altLang="en-US" sz="1800" b="1" dirty="0">
                <a:solidFill>
                  <a:srgbClr val="00FF00"/>
                </a:solidFill>
                <a:latin typeface="宋体" panose="02010600030101010101" pitchFamily="2" charset="-122"/>
              </a:rPr>
              <a:t>③</a:t>
            </a:r>
            <a:r>
              <a:rPr lang="zh-CN" altLang="en-US" sz="1800" dirty="0">
                <a:latin typeface="宋体" panose="02010600030101010101" pitchFamily="2" charset="-122"/>
              </a:rPr>
              <a:t>若</a:t>
            </a:r>
            <a:r>
              <a:rPr lang="en-US" altLang="zh-CN" sz="1800" dirty="0">
                <a:latin typeface="宋体" panose="02010600030101010101" pitchFamily="2" charset="-122"/>
              </a:rPr>
              <a:t>L</a:t>
            </a:r>
            <a:r>
              <a:rPr lang="zh-CN" altLang="en-US" sz="1800" dirty="0">
                <a:latin typeface="宋体" panose="02010600030101010101" pitchFamily="2" charset="-122"/>
              </a:rPr>
              <a:t>在符号表中，在</a:t>
            </a:r>
            <a:r>
              <a:rPr lang="zh-CN" altLang="en-US" sz="1800" dirty="0">
                <a:latin typeface="Courier New" panose="02070309020205020404" pitchFamily="49" charset="0"/>
              </a:rPr>
              <a:t>“</a:t>
            </a:r>
            <a:r>
              <a:rPr lang="zh-CN" altLang="en-US" sz="1800" dirty="0">
                <a:latin typeface="宋体" panose="02010600030101010101" pitchFamily="2" charset="-122"/>
              </a:rPr>
              <a:t>定义否</a:t>
            </a:r>
            <a:r>
              <a:rPr lang="zh-CN" altLang="en-US" sz="1800" dirty="0">
                <a:latin typeface="Courier New" panose="02070309020205020404" pitchFamily="49" charset="0"/>
              </a:rPr>
              <a:t>”</a:t>
            </a:r>
            <a:r>
              <a:rPr lang="zh-CN" altLang="en-US" sz="1800" dirty="0">
                <a:latin typeface="宋体" panose="02010600030101010101" pitchFamily="2" charset="-122"/>
              </a:rPr>
              <a:t>栏中为</a:t>
            </a:r>
            <a:r>
              <a:rPr lang="zh-CN" altLang="en-US" sz="1800" dirty="0">
                <a:latin typeface="Courier New" panose="02070309020205020404" pitchFamily="49" charset="0"/>
              </a:rPr>
              <a:t>“</a:t>
            </a:r>
            <a:r>
              <a:rPr lang="zh-CN" altLang="en-US" sz="1800" dirty="0">
                <a:latin typeface="宋体" panose="02010600030101010101" pitchFamily="2" charset="-122"/>
              </a:rPr>
              <a:t>未</a:t>
            </a:r>
            <a:r>
              <a:rPr lang="zh-CN" altLang="en-US" sz="1800" dirty="0">
                <a:latin typeface="Courier New" panose="02070309020205020404" pitchFamily="49" charset="0"/>
              </a:rPr>
              <a:t>”</a:t>
            </a:r>
            <a:r>
              <a:rPr lang="zh-CN" altLang="en-US" sz="1800" dirty="0">
                <a:latin typeface="宋体" panose="02010600030101010101" pitchFamily="2" charset="-122"/>
              </a:rPr>
              <a:t>，则应把相应四元式接到</a:t>
            </a:r>
          </a:p>
          <a:p>
            <a:pPr>
              <a:spcBef>
                <a:spcPct val="0"/>
              </a:spcBef>
              <a:buFontTx/>
              <a:buNone/>
            </a:pPr>
            <a:r>
              <a:rPr lang="zh-CN" altLang="en-US" sz="1800" dirty="0">
                <a:latin typeface="宋体" panose="02010600030101010101" pitchFamily="2" charset="-122"/>
              </a:rPr>
              <a:t>  未定义标号链中，同时将该四元式编号填入</a:t>
            </a:r>
            <a:r>
              <a:rPr lang="zh-CN" altLang="en-US" sz="1800" dirty="0">
                <a:latin typeface="Courier New" panose="02070309020205020404" pitchFamily="49" charset="0"/>
              </a:rPr>
              <a:t>“</a:t>
            </a:r>
            <a:r>
              <a:rPr lang="zh-CN" altLang="en-US" sz="1800" dirty="0">
                <a:latin typeface="宋体" panose="02010600030101010101" pitchFamily="2" charset="-122"/>
              </a:rPr>
              <a:t>地址栏</a:t>
            </a:r>
            <a:r>
              <a:rPr lang="zh-CN" altLang="en-US" sz="1800" dirty="0">
                <a:latin typeface="Courier New" panose="02070309020205020404" pitchFamily="49" charset="0"/>
              </a:rPr>
              <a:t>”</a:t>
            </a:r>
            <a:r>
              <a:rPr lang="zh-CN" altLang="en-US" sz="1800" dirty="0">
                <a:latin typeface="宋体" panose="02010600030101010101" pitchFamily="2" charset="-122"/>
              </a:rPr>
              <a:t>中。</a:t>
            </a:r>
          </a:p>
          <a:p>
            <a:pPr>
              <a:spcBef>
                <a:spcPct val="0"/>
              </a:spcBef>
              <a:buFontTx/>
              <a:buNone/>
            </a:pPr>
            <a:endParaRPr lang="zh-CN" altLang="en-US" sz="1800" dirty="0">
              <a:latin typeface="宋体" panose="02010600030101010101" pitchFamily="2" charset="-122"/>
            </a:endParaRPr>
          </a:p>
          <a:p>
            <a:pPr>
              <a:spcBef>
                <a:spcPct val="0"/>
              </a:spcBef>
              <a:buFontTx/>
              <a:buNone/>
            </a:pPr>
            <a:endParaRPr lang="zh-CN" altLang="en-US" sz="1800" dirty="0">
              <a:latin typeface="宋体" panose="02010600030101010101" pitchFamily="2" charset="-122"/>
            </a:endParaRPr>
          </a:p>
          <a:p>
            <a:pPr>
              <a:buFont typeface="Wingdings" panose="05000000000000000000" pitchFamily="2" charset="2"/>
              <a:buNone/>
            </a:pPr>
            <a:endParaRPr lang="en-US" altLang="zh-CN" sz="1800" dirty="0">
              <a:latin typeface="宋体" panose="02010600030101010101" pitchFamily="2" charset="-122"/>
            </a:endParaRPr>
          </a:p>
        </p:txBody>
      </p:sp>
      <p:sp>
        <p:nvSpPr>
          <p:cNvPr id="819203" name="Text Box 3"/>
          <p:cNvSpPr txBox="1">
            <a:spLocks noChangeArrowheads="1"/>
          </p:cNvSpPr>
          <p:nvPr/>
        </p:nvSpPr>
        <p:spPr bwMode="auto">
          <a:xfrm>
            <a:off x="1919288" y="4549776"/>
            <a:ext cx="8229600" cy="161607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0"/>
              </a:spcBef>
              <a:buFontTx/>
              <a:buNone/>
            </a:pPr>
            <a:r>
              <a:rPr kumimoji="1" lang="en-US" altLang="zh-CN" sz="2000" dirty="0">
                <a:effectLst>
                  <a:outerShdw blurRad="38100" dist="38100" dir="2700000" algn="tl">
                    <a:srgbClr val="000000"/>
                  </a:outerShdw>
                </a:effectLst>
                <a:latin typeface="宋体" panose="02010600030101010101" pitchFamily="2" charset="-122"/>
              </a:rPr>
              <a:t>   </a:t>
            </a:r>
            <a:r>
              <a:rPr kumimoji="1" lang="zh-CN" altLang="en-US" sz="2000" dirty="0">
                <a:effectLst>
                  <a:outerShdw blurRad="38100" dist="38100" dir="2700000" algn="tl">
                    <a:srgbClr val="000000"/>
                  </a:outerShdw>
                </a:effectLst>
                <a:latin typeface="宋体" panose="02010600030101010101" pitchFamily="2" charset="-122"/>
              </a:rPr>
              <a:t>在构造上述语义子程序时，我们并未考虑标号作用域问题。实际上，</a:t>
            </a:r>
          </a:p>
          <a:p>
            <a:pPr>
              <a:spcBef>
                <a:spcPct val="0"/>
              </a:spcBef>
              <a:buFontTx/>
              <a:buNone/>
            </a:pPr>
            <a:r>
              <a:rPr kumimoji="1" lang="zh-CN" altLang="en-US" sz="2000" dirty="0">
                <a:effectLst>
                  <a:outerShdw blurRad="38100" dist="38100" dir="2700000" algn="tl">
                    <a:srgbClr val="000000"/>
                  </a:outerShdw>
                </a:effectLst>
                <a:latin typeface="宋体" panose="02010600030101010101" pitchFamily="2" charset="-122"/>
              </a:rPr>
              <a:t>不论在</a:t>
            </a:r>
            <a:r>
              <a:rPr kumimoji="1" lang="en-US" altLang="zh-CN" sz="2000" dirty="0">
                <a:effectLst>
                  <a:outerShdw blurRad="38100" dist="38100" dir="2700000" algn="tl">
                    <a:srgbClr val="000000"/>
                  </a:outerShdw>
                </a:effectLst>
                <a:latin typeface="宋体" panose="02010600030101010101" pitchFamily="2" charset="-122"/>
              </a:rPr>
              <a:t>FORTRAN</a:t>
            </a:r>
            <a:r>
              <a:rPr kumimoji="1" lang="zh-CN" altLang="en-US" sz="2000" dirty="0">
                <a:effectLst>
                  <a:outerShdw blurRad="38100" dist="38100" dir="2700000" algn="tl">
                    <a:srgbClr val="000000"/>
                  </a:outerShdw>
                </a:effectLst>
                <a:latin typeface="宋体" panose="02010600030101010101" pitchFamily="2" charset="-122"/>
              </a:rPr>
              <a:t>语言还是</a:t>
            </a:r>
            <a:r>
              <a:rPr kumimoji="1" lang="en-US" altLang="zh-CN" sz="2000" dirty="0">
                <a:effectLst>
                  <a:outerShdw blurRad="38100" dist="38100" dir="2700000" algn="tl">
                    <a:srgbClr val="000000"/>
                  </a:outerShdw>
                </a:effectLst>
                <a:latin typeface="宋体" panose="02010600030101010101" pitchFamily="2" charset="-122"/>
              </a:rPr>
              <a:t>PASCAL</a:t>
            </a:r>
            <a:r>
              <a:rPr kumimoji="1" lang="zh-CN" altLang="en-US" sz="2000" dirty="0">
                <a:effectLst>
                  <a:outerShdw blurRad="38100" dist="38100" dir="2700000" algn="tl">
                    <a:srgbClr val="000000"/>
                  </a:outerShdw>
                </a:effectLst>
                <a:latin typeface="宋体" panose="02010600030101010101" pitchFamily="2" charset="-122"/>
              </a:rPr>
              <a:t>语言中，都不允许利用转向语句从外层</a:t>
            </a:r>
          </a:p>
          <a:p>
            <a:pPr>
              <a:spcBef>
                <a:spcPct val="0"/>
              </a:spcBef>
              <a:buFontTx/>
              <a:buNone/>
            </a:pPr>
            <a:r>
              <a:rPr kumimoji="1" lang="zh-CN" altLang="en-US" sz="2000" dirty="0">
                <a:effectLst>
                  <a:outerShdw blurRad="38100" dist="38100" dir="2700000" algn="tl">
                    <a:srgbClr val="000000"/>
                  </a:outerShdw>
                </a:effectLst>
                <a:latin typeface="宋体" panose="02010600030101010101" pitchFamily="2" charset="-122"/>
              </a:rPr>
              <a:t>分程序、循环体外转向它的内层，但却允许作相反方向转移。另外，</a:t>
            </a:r>
          </a:p>
          <a:p>
            <a:pPr>
              <a:spcBef>
                <a:spcPct val="0"/>
              </a:spcBef>
              <a:buFontTx/>
              <a:buNone/>
            </a:pPr>
            <a:r>
              <a:rPr kumimoji="1" lang="en-US" altLang="zh-CN" sz="2000" dirty="0">
                <a:effectLst>
                  <a:outerShdw blurRad="38100" dist="38100" dir="2700000" algn="tl">
                    <a:srgbClr val="000000"/>
                  </a:outerShdw>
                </a:effectLst>
                <a:latin typeface="宋体" panose="02010600030101010101" pitchFamily="2" charset="-122"/>
              </a:rPr>
              <a:t>PASCAL</a:t>
            </a:r>
            <a:r>
              <a:rPr kumimoji="1" lang="zh-CN" altLang="en-US" sz="2000" dirty="0">
                <a:effectLst>
                  <a:outerShdw blurRad="38100" dist="38100" dir="2700000" algn="tl">
                    <a:srgbClr val="000000"/>
                  </a:outerShdw>
                </a:effectLst>
                <a:latin typeface="宋体" panose="02010600030101010101" pitchFamily="2" charset="-122"/>
              </a:rPr>
              <a:t>语言中，还允许在不同层次的分程序中出现同名的标号。对</a:t>
            </a:r>
          </a:p>
          <a:p>
            <a:pPr>
              <a:spcBef>
                <a:spcPct val="0"/>
              </a:spcBef>
              <a:buFontTx/>
              <a:buNone/>
            </a:pPr>
            <a:r>
              <a:rPr kumimoji="1" lang="zh-CN" altLang="en-US" sz="2000" dirty="0">
                <a:effectLst>
                  <a:outerShdw blurRad="38100" dist="38100" dir="2700000" algn="tl">
                    <a:srgbClr val="000000"/>
                  </a:outerShdw>
                </a:effectLst>
                <a:latin typeface="宋体" panose="02010600030101010101" pitchFamily="2" charset="-122"/>
              </a:rPr>
              <a:t>于以上这些情况，根据以上的原则再分别进行不同处理。 </a:t>
            </a:r>
          </a:p>
        </p:txBody>
      </p:sp>
    </p:spTree>
    <p:extLst>
      <p:ext uri="{BB962C8B-B14F-4D97-AF65-F5344CB8AC3E}">
        <p14:creationId xmlns:p14="http://schemas.microsoft.com/office/powerpoint/2010/main" val="98800319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19203"/>
                                        </p:tgtEl>
                                        <p:attrNameLst>
                                          <p:attrName>style.visibility</p:attrName>
                                        </p:attrNameLst>
                                      </p:cBhvr>
                                      <p:to>
                                        <p:strVal val="visible"/>
                                      </p:to>
                                    </p:set>
                                    <p:anim calcmode="lin" valueType="num">
                                      <p:cBhvr additive="base">
                                        <p:cTn id="7" dur="500" fill="hold"/>
                                        <p:tgtEl>
                                          <p:spTgt spid="819203"/>
                                        </p:tgtEl>
                                        <p:attrNameLst>
                                          <p:attrName>ppt_x</p:attrName>
                                        </p:attrNameLst>
                                      </p:cBhvr>
                                      <p:tavLst>
                                        <p:tav tm="0">
                                          <p:val>
                                            <p:strVal val="0-#ppt_w/2"/>
                                          </p:val>
                                        </p:tav>
                                        <p:tav tm="100000">
                                          <p:val>
                                            <p:strVal val="#ppt_x"/>
                                          </p:val>
                                        </p:tav>
                                      </p:tavLst>
                                    </p:anim>
                                    <p:anim calcmode="lin" valueType="num">
                                      <p:cBhvr additive="base">
                                        <p:cTn id="8" dur="500" fill="hold"/>
                                        <p:tgtEl>
                                          <p:spTgt spid="81920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203" grpId="0" animBg="1" autoUpdateAnimBg="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226" name="Rectangle 2"/>
          <p:cNvSpPr>
            <a:spLocks noGrp="1" noChangeArrowheads="1"/>
          </p:cNvSpPr>
          <p:nvPr>
            <p:ph type="body" idx="1"/>
          </p:nvPr>
        </p:nvSpPr>
        <p:spPr>
          <a:xfrm>
            <a:off x="2208214" y="1"/>
            <a:ext cx="8269287" cy="4149725"/>
          </a:xfrm>
        </p:spPr>
        <p:txBody>
          <a:bodyPr/>
          <a:lstStyle/>
          <a:p>
            <a:pPr>
              <a:spcBef>
                <a:spcPct val="0"/>
              </a:spcBef>
              <a:buFontTx/>
              <a:buNone/>
            </a:pPr>
            <a:r>
              <a:rPr kumimoji="1" lang="en-US" altLang="zh-CN" sz="3600" b="1">
                <a:solidFill>
                  <a:srgbClr val="FF3399"/>
                </a:solidFill>
                <a:latin typeface="宋体" panose="02010600030101010101" pitchFamily="2" charset="-122"/>
              </a:rPr>
              <a:t>§5.3 </a:t>
            </a:r>
            <a:r>
              <a:rPr kumimoji="1" lang="zh-CN" altLang="en-US" sz="3600" b="1">
                <a:solidFill>
                  <a:srgbClr val="FF3399"/>
                </a:solidFill>
                <a:latin typeface="宋体" panose="02010600030101010101" pitchFamily="2" charset="-122"/>
              </a:rPr>
              <a:t>自底向上语法制 导翻译</a:t>
            </a:r>
            <a:endParaRPr lang="zh-CN" altLang="en-US" sz="3600">
              <a:latin typeface="宋体" panose="02010600030101010101" pitchFamily="2" charset="-122"/>
            </a:endParaRPr>
          </a:p>
          <a:p>
            <a:pPr>
              <a:buFont typeface="Wingdings" panose="05000000000000000000" pitchFamily="2" charset="2"/>
              <a:buNone/>
            </a:pPr>
            <a:r>
              <a:rPr lang="zh-CN" altLang="en-US" sz="3200" b="1">
                <a:solidFill>
                  <a:srgbClr val="FFFF00"/>
                </a:solidFill>
                <a:latin typeface="宋体" panose="02010600030101010101" pitchFamily="2" charset="-122"/>
              </a:rPr>
              <a:t>  三、控制语句的翻译</a:t>
            </a:r>
            <a:r>
              <a:rPr lang="zh-CN" altLang="en-US" sz="2000">
                <a:latin typeface="宋体" panose="02010600030101010101" pitchFamily="2" charset="-122"/>
              </a:rPr>
              <a:t></a:t>
            </a:r>
          </a:p>
          <a:p>
            <a:pPr>
              <a:buFont typeface="Wingdings" panose="05000000000000000000" pitchFamily="2" charset="2"/>
              <a:buNone/>
            </a:pPr>
            <a:r>
              <a:rPr lang="zh-CN" altLang="en-US" sz="2000">
                <a:latin typeface="宋体" panose="02010600030101010101" pitchFamily="2" charset="-122"/>
              </a:rPr>
              <a:t>     </a:t>
            </a:r>
            <a:r>
              <a:rPr kumimoji="1" lang="en-US" altLang="zh-CN" b="1">
                <a:solidFill>
                  <a:srgbClr val="00FF00"/>
                </a:solidFill>
                <a:latin typeface="宋体" panose="02010600030101010101" pitchFamily="2" charset="-122"/>
              </a:rPr>
              <a:t>2.</a:t>
            </a:r>
            <a:r>
              <a:rPr kumimoji="1" lang="zh-CN" altLang="en-US" b="1">
                <a:solidFill>
                  <a:srgbClr val="00FF00"/>
                </a:solidFill>
                <a:latin typeface="宋体" panose="02010600030101010101" pitchFamily="2" charset="-122"/>
              </a:rPr>
              <a:t>条件语句的翻译</a:t>
            </a:r>
            <a:r>
              <a:rPr kumimoji="1" lang="zh-CN" altLang="en-US" sz="1800">
                <a:latin typeface="宋体" panose="02010600030101010101" pitchFamily="2" charset="-122"/>
              </a:rPr>
              <a:t> </a:t>
            </a:r>
          </a:p>
          <a:p>
            <a:pPr>
              <a:spcBef>
                <a:spcPct val="0"/>
              </a:spcBef>
              <a:buFontTx/>
              <a:buNone/>
            </a:pPr>
            <a:r>
              <a:rPr kumimoji="1" lang="en-US" altLang="zh-CN" sz="1800" b="1">
                <a:solidFill>
                  <a:srgbClr val="FF3399"/>
                </a:solidFill>
                <a:latin typeface="宋体" panose="02010600030101010101" pitchFamily="2" charset="-122"/>
              </a:rPr>
              <a:t>(1)</a:t>
            </a:r>
            <a:r>
              <a:rPr kumimoji="1" lang="zh-CN" altLang="en-US" sz="1800">
                <a:latin typeface="宋体" panose="02010600030101010101" pitchFamily="2" charset="-122"/>
              </a:rPr>
              <a:t>从下向上对</a:t>
            </a:r>
            <a:r>
              <a:rPr kumimoji="1" lang="en-US" altLang="zh-CN" sz="1800">
                <a:latin typeface="宋体" panose="02010600030101010101" pitchFamily="2" charset="-122"/>
              </a:rPr>
              <a:t>IF</a:t>
            </a:r>
            <a:r>
              <a:rPr kumimoji="1" lang="zh-CN" altLang="en-US" sz="1800">
                <a:latin typeface="宋体" panose="02010600030101010101" pitchFamily="2" charset="-122"/>
              </a:rPr>
              <a:t>语句翻译过程</a:t>
            </a:r>
          </a:p>
          <a:p>
            <a:pPr>
              <a:spcBef>
                <a:spcPct val="0"/>
              </a:spcBef>
              <a:buFontTx/>
              <a:buNone/>
            </a:pPr>
            <a:r>
              <a:rPr lang="zh-CN" altLang="en-US" sz="1800">
                <a:latin typeface="宋体" panose="02010600030101010101" pitchFamily="2" charset="-122"/>
              </a:rPr>
              <a:t> </a:t>
            </a:r>
            <a:r>
              <a:rPr lang="en-US" altLang="zh-CN" sz="1800" b="1">
                <a:solidFill>
                  <a:srgbClr val="FFFF00"/>
                </a:solidFill>
                <a:latin typeface="宋体" panose="02010600030101010101" pitchFamily="2" charset="-122"/>
              </a:rPr>
              <a:t>1)</a:t>
            </a:r>
            <a:r>
              <a:rPr lang="zh-CN" altLang="en-US" sz="1800">
                <a:latin typeface="宋体" panose="02010600030101010101" pitchFamily="2" charset="-122"/>
              </a:rPr>
              <a:t>条件语句形式及其代码结构</a:t>
            </a:r>
            <a:endParaRPr kumimoji="1" lang="zh-CN" altLang="en-US" sz="1800">
              <a:latin typeface="宋体" panose="02010600030101010101" pitchFamily="2" charset="-122"/>
            </a:endParaRPr>
          </a:p>
          <a:p>
            <a:pPr algn="just">
              <a:buFont typeface="Wingdings" panose="05000000000000000000" pitchFamily="2" charset="2"/>
              <a:buNone/>
            </a:pPr>
            <a:r>
              <a:rPr lang="zh-CN" altLang="en-US" sz="1800">
                <a:latin typeface="宋体" panose="02010600030101010101" pitchFamily="2" charset="-122"/>
              </a:rPr>
              <a:t>  通常条件语句有下面形式</a:t>
            </a:r>
          </a:p>
          <a:p>
            <a:pPr algn="just">
              <a:buFont typeface="Wingdings" panose="05000000000000000000" pitchFamily="2" charset="2"/>
              <a:buNone/>
            </a:pPr>
            <a:r>
              <a:rPr lang="zh-CN" altLang="en-US" sz="1800">
                <a:latin typeface="宋体" panose="02010600030101010101" pitchFamily="2" charset="-122"/>
              </a:rPr>
              <a:t>   </a:t>
            </a:r>
            <a:r>
              <a:rPr lang="en-US" altLang="zh-CN" sz="1800">
                <a:latin typeface="宋体" panose="02010600030101010101" pitchFamily="2" charset="-122"/>
              </a:rPr>
              <a:t>if E then S</a:t>
            </a:r>
            <a:r>
              <a:rPr lang="en-US" altLang="zh-CN" sz="1800" baseline="-25000">
                <a:latin typeface="宋体" panose="02010600030101010101" pitchFamily="2" charset="-122"/>
              </a:rPr>
              <a:t>1 </a:t>
            </a:r>
            <a:r>
              <a:rPr lang="en-US" altLang="zh-CN" sz="1800">
                <a:latin typeface="宋体" panose="02010600030101010101" pitchFamily="2" charset="-122"/>
              </a:rPr>
              <a:t>else S</a:t>
            </a:r>
            <a:r>
              <a:rPr lang="en-US" altLang="zh-CN" sz="1800" baseline="-25000">
                <a:latin typeface="宋体" panose="02010600030101010101" pitchFamily="2" charset="-122"/>
              </a:rPr>
              <a:t>2</a:t>
            </a:r>
            <a:r>
              <a:rPr lang="en-US" altLang="zh-CN" sz="1800">
                <a:latin typeface="宋体" panose="02010600030101010101" pitchFamily="2" charset="-122"/>
              </a:rPr>
              <a:t></a:t>
            </a:r>
          </a:p>
          <a:p>
            <a:pPr algn="just">
              <a:buFont typeface="Wingdings" panose="05000000000000000000" pitchFamily="2" charset="2"/>
              <a:buNone/>
            </a:pPr>
            <a:r>
              <a:rPr lang="en-US" altLang="zh-CN" sz="1800">
                <a:latin typeface="宋体" panose="02010600030101010101" pitchFamily="2" charset="-122"/>
              </a:rPr>
              <a:t> </a:t>
            </a:r>
            <a:r>
              <a:rPr lang="zh-CN" altLang="en-US" sz="1800">
                <a:latin typeface="宋体" panose="02010600030101010101" pitchFamily="2" charset="-122"/>
              </a:rPr>
              <a:t>其中</a:t>
            </a:r>
            <a:r>
              <a:rPr lang="en-US" altLang="zh-CN" sz="1800">
                <a:latin typeface="宋体" panose="02010600030101010101" pitchFamily="2" charset="-122"/>
              </a:rPr>
              <a:t>E</a:t>
            </a:r>
            <a:r>
              <a:rPr lang="zh-CN" altLang="en-US" sz="1800">
                <a:latin typeface="宋体" panose="02010600030101010101" pitchFamily="2" charset="-122"/>
              </a:rPr>
              <a:t>是布尔表达式，</a:t>
            </a:r>
            <a:r>
              <a:rPr lang="en-US" altLang="zh-CN" sz="1800">
                <a:latin typeface="宋体" panose="02010600030101010101" pitchFamily="2" charset="-122"/>
              </a:rPr>
              <a:t>S</a:t>
            </a:r>
            <a:r>
              <a:rPr lang="en-US" altLang="zh-CN" sz="1800" baseline="-25000">
                <a:latin typeface="宋体" panose="02010600030101010101" pitchFamily="2" charset="-122"/>
              </a:rPr>
              <a:t>1</a:t>
            </a:r>
            <a:r>
              <a:rPr lang="zh-CN" altLang="en-US" sz="1800">
                <a:latin typeface="宋体" panose="02010600030101010101" pitchFamily="2" charset="-122"/>
              </a:rPr>
              <a:t>和</a:t>
            </a:r>
            <a:r>
              <a:rPr lang="en-US" altLang="zh-CN" sz="1800">
                <a:latin typeface="宋体" panose="02010600030101010101" pitchFamily="2" charset="-122"/>
              </a:rPr>
              <a:t>S</a:t>
            </a:r>
            <a:r>
              <a:rPr lang="en-US" altLang="zh-CN" sz="1800" baseline="-25000">
                <a:latin typeface="宋体" panose="02010600030101010101" pitchFamily="2" charset="-122"/>
              </a:rPr>
              <a:t>2</a:t>
            </a:r>
            <a:r>
              <a:rPr lang="zh-CN" altLang="en-US" sz="1800">
                <a:latin typeface="宋体" panose="02010600030101010101" pitchFamily="2" charset="-122"/>
              </a:rPr>
              <a:t>分别是</a:t>
            </a:r>
            <a:r>
              <a:rPr lang="en-US" altLang="zh-CN" sz="1800">
                <a:latin typeface="宋体" panose="02010600030101010101" pitchFamily="2" charset="-122"/>
              </a:rPr>
              <a:t>E</a:t>
            </a:r>
            <a:r>
              <a:rPr lang="zh-CN" altLang="en-US" sz="1800">
                <a:latin typeface="宋体" panose="02010600030101010101" pitchFamily="2" charset="-122"/>
              </a:rPr>
              <a:t>的值为</a:t>
            </a:r>
            <a:r>
              <a:rPr lang="zh-CN" altLang="en-US" sz="1800">
                <a:latin typeface="Courier New" panose="02070309020205020404" pitchFamily="49" charset="0"/>
              </a:rPr>
              <a:t>“</a:t>
            </a:r>
            <a:r>
              <a:rPr lang="zh-CN" altLang="en-US" sz="1800">
                <a:latin typeface="宋体" panose="02010600030101010101" pitchFamily="2" charset="-122"/>
              </a:rPr>
              <a:t>真</a:t>
            </a:r>
            <a:r>
              <a:rPr lang="zh-CN" altLang="en-US" sz="1800">
                <a:latin typeface="Courier New" panose="02070309020205020404" pitchFamily="49" charset="0"/>
              </a:rPr>
              <a:t>”</a:t>
            </a:r>
            <a:r>
              <a:rPr lang="zh-CN" altLang="en-US" sz="1800">
                <a:latin typeface="宋体" panose="02010600030101010101" pitchFamily="2" charset="-122"/>
              </a:rPr>
              <a:t>、</a:t>
            </a:r>
            <a:r>
              <a:rPr lang="zh-CN" altLang="en-US" sz="1800">
                <a:latin typeface="Courier New" panose="02070309020205020404" pitchFamily="49" charset="0"/>
              </a:rPr>
              <a:t>“</a:t>
            </a:r>
            <a:r>
              <a:rPr lang="zh-CN" altLang="en-US" sz="1800">
                <a:latin typeface="宋体" panose="02010600030101010101" pitchFamily="2" charset="-122"/>
              </a:rPr>
              <a:t>假</a:t>
            </a:r>
            <a:r>
              <a:rPr lang="zh-CN" altLang="en-US" sz="1800">
                <a:latin typeface="Courier New" panose="02070309020205020404" pitchFamily="49" charset="0"/>
              </a:rPr>
              <a:t>”</a:t>
            </a:r>
            <a:r>
              <a:rPr lang="zh-CN" altLang="en-US" sz="1800">
                <a:latin typeface="宋体" panose="02010600030101010101" pitchFamily="2" charset="-122"/>
              </a:rPr>
              <a:t>时应执行的</a:t>
            </a:r>
          </a:p>
          <a:p>
            <a:pPr algn="just">
              <a:buFont typeface="Wingdings" panose="05000000000000000000" pitchFamily="2" charset="2"/>
              <a:buNone/>
            </a:pPr>
            <a:r>
              <a:rPr lang="zh-CN" altLang="en-US" sz="1800">
                <a:latin typeface="宋体" panose="02010600030101010101" pitchFamily="2" charset="-122"/>
              </a:rPr>
              <a:t> 语句。其代码结构如下图：</a:t>
            </a:r>
          </a:p>
        </p:txBody>
      </p:sp>
      <p:sp>
        <p:nvSpPr>
          <p:cNvPr id="820227" name="Rectangle 3"/>
          <p:cNvSpPr>
            <a:spLocks noChangeArrowheads="1"/>
          </p:cNvSpPr>
          <p:nvPr/>
        </p:nvSpPr>
        <p:spPr bwMode="auto">
          <a:xfrm>
            <a:off x="5807076" y="4032250"/>
            <a:ext cx="1584325" cy="476250"/>
          </a:xfrm>
          <a:prstGeom prst="rect">
            <a:avLst/>
          </a:prstGeom>
          <a:solidFill>
            <a:srgbClr val="6600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spcBef>
                <a:spcPct val="0"/>
              </a:spcBef>
              <a:buFontTx/>
              <a:buNone/>
            </a:pPr>
            <a:r>
              <a:rPr lang="en-US" altLang="zh-CN" sz="2000">
                <a:effectLst>
                  <a:outerShdw blurRad="38100" dist="38100" dir="2700000" algn="tl">
                    <a:srgbClr val="000000"/>
                  </a:outerShdw>
                </a:effectLst>
                <a:latin typeface="Arial" panose="020B0604020202020204" pitchFamily="34" charset="0"/>
              </a:rPr>
              <a:t>E</a:t>
            </a:r>
            <a:r>
              <a:rPr lang="zh-CN" altLang="en-US" sz="2000">
                <a:effectLst>
                  <a:outerShdw blurRad="38100" dist="38100" dir="2700000" algn="tl">
                    <a:srgbClr val="000000"/>
                  </a:outerShdw>
                </a:effectLst>
                <a:latin typeface="Arial" panose="020B0604020202020204" pitchFamily="34" charset="0"/>
              </a:rPr>
              <a:t>的代码</a:t>
            </a:r>
          </a:p>
        </p:txBody>
      </p:sp>
      <p:sp>
        <p:nvSpPr>
          <p:cNvPr id="820228" name="Rectangle 4"/>
          <p:cNvSpPr>
            <a:spLocks noChangeArrowheads="1"/>
          </p:cNvSpPr>
          <p:nvPr/>
        </p:nvSpPr>
        <p:spPr bwMode="auto">
          <a:xfrm>
            <a:off x="5807076" y="4968875"/>
            <a:ext cx="1584325" cy="476250"/>
          </a:xfrm>
          <a:prstGeom prst="rect">
            <a:avLst/>
          </a:prstGeom>
          <a:solidFill>
            <a:srgbClr val="6600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spcBef>
                <a:spcPct val="0"/>
              </a:spcBef>
              <a:buFontTx/>
              <a:buNone/>
            </a:pPr>
            <a:r>
              <a:rPr lang="en-US" altLang="zh-CN" sz="2000">
                <a:effectLst>
                  <a:outerShdw blurRad="38100" dist="38100" dir="2700000" algn="tl">
                    <a:srgbClr val="000000"/>
                  </a:outerShdw>
                </a:effectLst>
                <a:latin typeface="Arial" panose="020B0604020202020204" pitchFamily="34" charset="0"/>
              </a:rPr>
              <a:t>S</a:t>
            </a:r>
            <a:r>
              <a:rPr lang="en-US" altLang="zh-CN" sz="2000" baseline="-25000">
                <a:effectLst>
                  <a:outerShdw blurRad="38100" dist="38100" dir="2700000" algn="tl">
                    <a:srgbClr val="000000"/>
                  </a:outerShdw>
                </a:effectLst>
                <a:latin typeface="Arial" panose="020B0604020202020204" pitchFamily="34" charset="0"/>
              </a:rPr>
              <a:t>1</a:t>
            </a:r>
            <a:r>
              <a:rPr lang="zh-CN" altLang="en-US" sz="2000">
                <a:effectLst>
                  <a:outerShdw blurRad="38100" dist="38100" dir="2700000" algn="tl">
                    <a:srgbClr val="000000"/>
                  </a:outerShdw>
                </a:effectLst>
                <a:latin typeface="Arial" panose="020B0604020202020204" pitchFamily="34" charset="0"/>
              </a:rPr>
              <a:t>的代码</a:t>
            </a:r>
          </a:p>
        </p:txBody>
      </p:sp>
      <p:sp>
        <p:nvSpPr>
          <p:cNvPr id="820229" name="Line 5"/>
          <p:cNvSpPr>
            <a:spLocks noChangeShapeType="1"/>
          </p:cNvSpPr>
          <p:nvPr/>
        </p:nvSpPr>
        <p:spPr bwMode="auto">
          <a:xfrm>
            <a:off x="5138739" y="4149725"/>
            <a:ext cx="860425" cy="0"/>
          </a:xfrm>
          <a:prstGeom prst="line">
            <a:avLst/>
          </a:prstGeom>
          <a:noFill/>
          <a:ln w="38100">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20230" name="Line 6"/>
          <p:cNvSpPr>
            <a:spLocks noChangeShapeType="1"/>
          </p:cNvSpPr>
          <p:nvPr/>
        </p:nvSpPr>
        <p:spPr bwMode="auto">
          <a:xfrm>
            <a:off x="4511675" y="4365625"/>
            <a:ext cx="1485900" cy="0"/>
          </a:xfrm>
          <a:prstGeom prst="line">
            <a:avLst/>
          </a:prstGeom>
          <a:noFill/>
          <a:ln w="38100">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20231" name="Line 7"/>
          <p:cNvSpPr>
            <a:spLocks noChangeShapeType="1"/>
          </p:cNvSpPr>
          <p:nvPr/>
        </p:nvSpPr>
        <p:spPr bwMode="auto">
          <a:xfrm flipH="1">
            <a:off x="5137150" y="4149725"/>
            <a:ext cx="0" cy="10795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20232" name="Line 8"/>
          <p:cNvSpPr>
            <a:spLocks noChangeShapeType="1"/>
          </p:cNvSpPr>
          <p:nvPr/>
        </p:nvSpPr>
        <p:spPr bwMode="auto">
          <a:xfrm>
            <a:off x="5137150" y="5229225"/>
            <a:ext cx="70485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20233" name="Text Box 9"/>
          <p:cNvSpPr txBox="1">
            <a:spLocks noChangeArrowheads="1"/>
          </p:cNvSpPr>
          <p:nvPr/>
        </p:nvSpPr>
        <p:spPr bwMode="auto">
          <a:xfrm flipH="1">
            <a:off x="5162551" y="4868863"/>
            <a:ext cx="86042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sz="1600">
                <a:latin typeface="Arial" panose="020B0604020202020204" pitchFamily="34" charset="0"/>
              </a:rPr>
              <a:t>true</a:t>
            </a:r>
          </a:p>
        </p:txBody>
      </p:sp>
      <p:sp>
        <p:nvSpPr>
          <p:cNvPr id="820234" name="Line 10"/>
          <p:cNvSpPr>
            <a:spLocks noChangeShapeType="1"/>
          </p:cNvSpPr>
          <p:nvPr/>
        </p:nvSpPr>
        <p:spPr bwMode="auto">
          <a:xfrm flipH="1">
            <a:off x="4511675" y="4365625"/>
            <a:ext cx="0" cy="17272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20235" name="Line 11"/>
          <p:cNvSpPr>
            <a:spLocks noChangeShapeType="1"/>
          </p:cNvSpPr>
          <p:nvPr/>
        </p:nvSpPr>
        <p:spPr bwMode="auto">
          <a:xfrm>
            <a:off x="4511675" y="6092825"/>
            <a:ext cx="129540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20236" name="Text Box 12"/>
          <p:cNvSpPr txBox="1">
            <a:spLocks noChangeArrowheads="1"/>
          </p:cNvSpPr>
          <p:nvPr/>
        </p:nvSpPr>
        <p:spPr bwMode="auto">
          <a:xfrm flipH="1">
            <a:off x="5087939" y="5756275"/>
            <a:ext cx="86042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sz="1600">
                <a:latin typeface="Arial" panose="020B0604020202020204" pitchFamily="34" charset="0"/>
              </a:rPr>
              <a:t>false</a:t>
            </a:r>
          </a:p>
        </p:txBody>
      </p:sp>
      <p:sp>
        <p:nvSpPr>
          <p:cNvPr id="820237" name="Rectangle 13"/>
          <p:cNvSpPr>
            <a:spLocks noChangeArrowheads="1"/>
          </p:cNvSpPr>
          <p:nvPr/>
        </p:nvSpPr>
        <p:spPr bwMode="auto">
          <a:xfrm>
            <a:off x="5807076" y="5832475"/>
            <a:ext cx="1584325" cy="476250"/>
          </a:xfrm>
          <a:prstGeom prst="rect">
            <a:avLst/>
          </a:prstGeom>
          <a:solidFill>
            <a:srgbClr val="6600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spcBef>
                <a:spcPct val="0"/>
              </a:spcBef>
              <a:buFontTx/>
              <a:buNone/>
            </a:pPr>
            <a:r>
              <a:rPr lang="en-US" altLang="zh-CN" sz="2000">
                <a:effectLst>
                  <a:outerShdw blurRad="38100" dist="38100" dir="2700000" algn="tl">
                    <a:srgbClr val="000000"/>
                  </a:outerShdw>
                </a:effectLst>
                <a:latin typeface="Arial" panose="020B0604020202020204" pitchFamily="34" charset="0"/>
              </a:rPr>
              <a:t>S</a:t>
            </a:r>
            <a:r>
              <a:rPr lang="en-US" altLang="zh-CN" sz="2000" baseline="-25000">
                <a:effectLst>
                  <a:outerShdw blurRad="38100" dist="38100" dir="2700000" algn="tl">
                    <a:srgbClr val="000000"/>
                  </a:outerShdw>
                </a:effectLst>
                <a:latin typeface="Arial" panose="020B0604020202020204" pitchFamily="34" charset="0"/>
              </a:rPr>
              <a:t>2</a:t>
            </a:r>
            <a:r>
              <a:rPr lang="zh-CN" altLang="en-US" sz="2000">
                <a:effectLst>
                  <a:outerShdw blurRad="38100" dist="38100" dir="2700000" algn="tl">
                    <a:srgbClr val="000000"/>
                  </a:outerShdw>
                </a:effectLst>
                <a:latin typeface="Arial" panose="020B0604020202020204" pitchFamily="34" charset="0"/>
              </a:rPr>
              <a:t>的代码</a:t>
            </a:r>
          </a:p>
        </p:txBody>
      </p:sp>
      <p:sp>
        <p:nvSpPr>
          <p:cNvPr id="820238" name="Line 14"/>
          <p:cNvSpPr>
            <a:spLocks noChangeShapeType="1"/>
          </p:cNvSpPr>
          <p:nvPr/>
        </p:nvSpPr>
        <p:spPr bwMode="auto">
          <a:xfrm>
            <a:off x="4222750" y="5661025"/>
            <a:ext cx="2305050" cy="0"/>
          </a:xfrm>
          <a:prstGeom prst="line">
            <a:avLst/>
          </a:prstGeom>
          <a:noFill/>
          <a:ln w="38100">
            <a:solidFill>
              <a:schemeClr val="tx1"/>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20239" name="Line 15"/>
          <p:cNvSpPr>
            <a:spLocks noChangeShapeType="1"/>
          </p:cNvSpPr>
          <p:nvPr/>
        </p:nvSpPr>
        <p:spPr bwMode="auto">
          <a:xfrm flipH="1">
            <a:off x="4222750" y="5662614"/>
            <a:ext cx="0" cy="93503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820240" name="Line 16"/>
          <p:cNvSpPr>
            <a:spLocks noChangeShapeType="1"/>
          </p:cNvSpPr>
          <p:nvPr/>
        </p:nvSpPr>
        <p:spPr bwMode="auto">
          <a:xfrm>
            <a:off x="4222750" y="6597650"/>
            <a:ext cx="2305050" cy="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Tree>
    <p:extLst>
      <p:ext uri="{BB962C8B-B14F-4D97-AF65-F5344CB8AC3E}">
        <p14:creationId xmlns:p14="http://schemas.microsoft.com/office/powerpoint/2010/main" val="3955649153"/>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250" name="Text Box 2"/>
          <p:cNvSpPr txBox="1">
            <a:spLocks noChangeArrowheads="1"/>
          </p:cNvSpPr>
          <p:nvPr/>
        </p:nvSpPr>
        <p:spPr bwMode="auto">
          <a:xfrm>
            <a:off x="1847851" y="1052514"/>
            <a:ext cx="8359775" cy="405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None/>
            </a:pPr>
            <a:r>
              <a:rPr lang="en-US" altLang="zh-CN" sz="2000">
                <a:solidFill>
                  <a:srgbClr val="FFFF00"/>
                </a:solidFill>
                <a:effectLst>
                  <a:outerShdw blurRad="38100" dist="38100" dir="2700000" algn="tl">
                    <a:srgbClr val="000000"/>
                  </a:outerShdw>
                </a:effectLst>
                <a:latin typeface="宋体" panose="02010600030101010101" pitchFamily="2" charset="-122"/>
              </a:rPr>
              <a:t>2)</a:t>
            </a:r>
            <a:r>
              <a:rPr lang="zh-CN" altLang="en-US" sz="2000">
                <a:effectLst>
                  <a:outerShdw blurRad="38100" dist="38100" dir="2700000" algn="tl">
                    <a:srgbClr val="000000"/>
                  </a:outerShdw>
                </a:effectLst>
                <a:latin typeface="宋体" panose="02010600030101010101" pitchFamily="2" charset="-122"/>
              </a:rPr>
              <a:t>条件语句</a:t>
            </a:r>
            <a:r>
              <a:rPr kumimoji="1" lang="zh-CN" altLang="en-US" sz="2000">
                <a:effectLst>
                  <a:outerShdw blurRad="38100" dist="38100" dir="2700000" algn="tl">
                    <a:srgbClr val="000000"/>
                  </a:outerShdw>
                </a:effectLst>
                <a:latin typeface="宋体" panose="02010600030101010101" pitchFamily="2" charset="-122"/>
              </a:rPr>
              <a:t>翻译过程</a:t>
            </a:r>
          </a:p>
          <a:p>
            <a:pPr>
              <a:spcBef>
                <a:spcPct val="50000"/>
              </a:spcBef>
              <a:buFontTx/>
              <a:buNone/>
            </a:pPr>
            <a:r>
              <a:rPr lang="zh-CN" altLang="en-US" sz="2000">
                <a:solidFill>
                  <a:srgbClr val="00FF00"/>
                </a:solidFill>
                <a:effectLst>
                  <a:outerShdw blurRad="38100" dist="38100" dir="2700000" algn="tl">
                    <a:srgbClr val="000000"/>
                  </a:outerShdw>
                </a:effectLst>
                <a:latin typeface="宋体" panose="02010600030101010101" pitchFamily="2" charset="-122"/>
              </a:rPr>
              <a:t>①</a:t>
            </a:r>
            <a:r>
              <a:rPr lang="zh-CN" altLang="en-US" sz="2000">
                <a:effectLst>
                  <a:outerShdw blurRad="38100" dist="38100" dir="2700000" algn="tl">
                    <a:srgbClr val="000000"/>
                  </a:outerShdw>
                </a:effectLst>
                <a:latin typeface="宋体" panose="02010600030101010101" pitchFamily="2" charset="-122"/>
              </a:rPr>
              <a:t> </a:t>
            </a:r>
            <a:r>
              <a:rPr kumimoji="1" lang="zh-CN" altLang="en-US" sz="2000">
                <a:effectLst>
                  <a:outerShdw blurRad="38100" dist="38100" dir="2700000" algn="tl">
                    <a:srgbClr val="000000"/>
                  </a:outerShdw>
                </a:effectLst>
                <a:latin typeface="宋体" panose="02010600030101010101" pitchFamily="2" charset="-122"/>
              </a:rPr>
              <a:t>完成</a:t>
            </a:r>
            <a:r>
              <a:rPr kumimoji="1" lang="en-US" altLang="zh-CN" sz="2000">
                <a:effectLst>
                  <a:outerShdw blurRad="38100" dist="38100" dir="2700000" algn="tl">
                    <a:srgbClr val="000000"/>
                  </a:outerShdw>
                </a:effectLst>
                <a:latin typeface="宋体" panose="02010600030101010101" pitchFamily="2" charset="-122"/>
              </a:rPr>
              <a:t>E</a:t>
            </a:r>
            <a:r>
              <a:rPr kumimoji="1" lang="zh-CN" altLang="en-US" sz="2000">
                <a:effectLst>
                  <a:outerShdw blurRad="38100" dist="38100" dir="2700000" algn="tl">
                    <a:srgbClr val="000000"/>
                  </a:outerShdw>
                </a:effectLst>
                <a:latin typeface="宋体" panose="02010600030101010101" pitchFamily="2" charset="-122"/>
              </a:rPr>
              <a:t>布尔表达式翻译，获得一组四元式留下两个待填的语义值</a:t>
            </a:r>
            <a:r>
              <a:rPr kumimoji="1" lang="en-US" altLang="zh-CN" sz="2000">
                <a:effectLst>
                  <a:outerShdw blurRad="38100" dist="38100" dir="2700000" algn="tl">
                    <a:srgbClr val="000000"/>
                  </a:outerShdw>
                </a:effectLst>
                <a:latin typeface="宋体" panose="02010600030101010101" pitchFamily="2" charset="-122"/>
              </a:rPr>
              <a:t>E.TC   </a:t>
            </a:r>
          </a:p>
          <a:p>
            <a:pPr>
              <a:spcBef>
                <a:spcPct val="50000"/>
              </a:spcBef>
              <a:buFontTx/>
              <a:buNone/>
            </a:pPr>
            <a:r>
              <a:rPr kumimoji="1" lang="en-US" altLang="zh-CN" sz="2000">
                <a:effectLst>
                  <a:outerShdw blurRad="38100" dist="38100" dir="2700000" algn="tl">
                    <a:srgbClr val="000000"/>
                  </a:outerShdw>
                </a:effectLst>
                <a:latin typeface="宋体" panose="02010600030101010101" pitchFamily="2" charset="-122"/>
              </a:rPr>
              <a:t>     </a:t>
            </a:r>
            <a:r>
              <a:rPr kumimoji="1" lang="zh-CN" altLang="en-US" sz="2000">
                <a:effectLst>
                  <a:outerShdw blurRad="38100" dist="38100" dir="2700000" algn="tl">
                    <a:srgbClr val="000000"/>
                  </a:outerShdw>
                </a:effectLst>
                <a:latin typeface="宋体" panose="02010600030101010101" pitchFamily="2" charset="-122"/>
              </a:rPr>
              <a:t>和</a:t>
            </a:r>
            <a:r>
              <a:rPr kumimoji="1" lang="en-US" altLang="zh-CN" sz="2000">
                <a:effectLst>
                  <a:outerShdw blurRad="38100" dist="38100" dir="2700000" algn="tl">
                    <a:srgbClr val="000000"/>
                  </a:outerShdw>
                </a:effectLst>
                <a:latin typeface="宋体" panose="02010600030101010101" pitchFamily="2" charset="-122"/>
              </a:rPr>
              <a:t>E.FC</a:t>
            </a:r>
            <a:r>
              <a:rPr kumimoji="1" lang="zh-CN" altLang="en-US" sz="2000">
                <a:effectLst>
                  <a:outerShdw blurRad="38100" dist="38100" dir="2700000" algn="tl">
                    <a:srgbClr val="000000"/>
                  </a:outerShdw>
                </a:effectLst>
                <a:latin typeface="宋体" panose="02010600030101010101" pitchFamily="2" charset="-122"/>
              </a:rPr>
              <a:t>，即真链头和假链头。</a:t>
            </a:r>
          </a:p>
          <a:p>
            <a:pPr>
              <a:spcBef>
                <a:spcPct val="50000"/>
              </a:spcBef>
              <a:buFontTx/>
              <a:buNone/>
            </a:pPr>
            <a:r>
              <a:rPr lang="zh-CN" altLang="en-US" sz="2000">
                <a:solidFill>
                  <a:srgbClr val="00FF00"/>
                </a:solidFill>
                <a:effectLst>
                  <a:outerShdw blurRad="38100" dist="38100" dir="2700000" algn="tl">
                    <a:srgbClr val="000000"/>
                  </a:outerShdw>
                </a:effectLst>
                <a:latin typeface="宋体" panose="02010600030101010101" pitchFamily="2" charset="-122"/>
              </a:rPr>
              <a:t>② </a:t>
            </a:r>
            <a:r>
              <a:rPr kumimoji="1" lang="zh-CN" altLang="en-US" sz="2000">
                <a:effectLst>
                  <a:outerShdw blurRad="38100" dist="38100" dir="2700000" algn="tl">
                    <a:srgbClr val="000000"/>
                  </a:outerShdw>
                </a:effectLst>
                <a:latin typeface="宋体" panose="02010600030101010101" pitchFamily="2" charset="-122"/>
              </a:rPr>
              <a:t>当扫描了</a:t>
            </a:r>
            <a:r>
              <a:rPr kumimoji="1" lang="en-US" altLang="zh-CN" sz="2000">
                <a:effectLst>
                  <a:outerShdw blurRad="38100" dist="38100" dir="2700000" algn="tl">
                    <a:srgbClr val="000000"/>
                  </a:outerShdw>
                </a:effectLst>
                <a:latin typeface="宋体" panose="02010600030101010101" pitchFamily="2" charset="-122"/>
              </a:rPr>
              <a:t>then</a:t>
            </a:r>
            <a:r>
              <a:rPr kumimoji="1" lang="zh-CN" altLang="en-US" sz="2000">
                <a:effectLst>
                  <a:outerShdw blurRad="38100" dist="38100" dir="2700000" algn="tl">
                    <a:srgbClr val="000000"/>
                  </a:outerShdw>
                </a:effectLst>
                <a:latin typeface="宋体" panose="02010600030101010101" pitchFamily="2" charset="-122"/>
              </a:rPr>
              <a:t>以后，可获得布尔表达式真出口，即可用</a:t>
            </a:r>
            <a:r>
              <a:rPr kumimoji="1" lang="en-US" altLang="zh-CN" sz="2000">
                <a:effectLst>
                  <a:outerShdw blurRad="38100" dist="38100" dir="2700000" algn="tl">
                    <a:srgbClr val="000000"/>
                  </a:outerShdw>
                </a:effectLst>
                <a:latin typeface="宋体" panose="02010600030101010101" pitchFamily="2" charset="-122"/>
              </a:rPr>
              <a:t>BACKPATCH  </a:t>
            </a:r>
          </a:p>
          <a:p>
            <a:pPr>
              <a:spcBef>
                <a:spcPct val="50000"/>
              </a:spcBef>
              <a:buFontTx/>
              <a:buNone/>
            </a:pPr>
            <a:r>
              <a:rPr kumimoji="1" lang="en-US" altLang="zh-CN" sz="2000">
                <a:effectLst>
                  <a:outerShdw blurRad="38100" dist="38100" dir="2700000" algn="tl">
                    <a:srgbClr val="000000"/>
                  </a:outerShdw>
                </a:effectLst>
                <a:latin typeface="宋体" panose="02010600030101010101" pitchFamily="2" charset="-122"/>
              </a:rPr>
              <a:t>   </a:t>
            </a:r>
            <a:r>
              <a:rPr kumimoji="1" lang="zh-CN" altLang="en-US" sz="2000">
                <a:effectLst>
                  <a:outerShdw blurRad="38100" dist="38100" dir="2700000" algn="tl">
                    <a:srgbClr val="000000"/>
                  </a:outerShdw>
                </a:effectLst>
                <a:latin typeface="宋体" panose="02010600030101010101" pitchFamily="2" charset="-122"/>
              </a:rPr>
              <a:t>（</a:t>
            </a:r>
            <a:r>
              <a:rPr kumimoji="1" lang="en-US" altLang="zh-CN" sz="2000">
                <a:effectLst>
                  <a:outerShdw blurRad="38100" dist="38100" dir="2700000" algn="tl">
                    <a:srgbClr val="000000"/>
                  </a:outerShdw>
                </a:effectLst>
                <a:latin typeface="宋体" panose="02010600030101010101" pitchFamily="2" charset="-122"/>
              </a:rPr>
              <a:t>E.TC</a:t>
            </a:r>
            <a:r>
              <a:rPr kumimoji="1" lang="zh-CN" altLang="en-US" sz="2000">
                <a:effectLst>
                  <a:outerShdw blurRad="38100" dist="38100" dir="2700000" algn="tl">
                    <a:srgbClr val="000000"/>
                  </a:outerShdw>
                </a:effectLst>
                <a:latin typeface="宋体" panose="02010600030101010101" pitchFamily="2" charset="-122"/>
              </a:rPr>
              <a:t>，</a:t>
            </a:r>
            <a:r>
              <a:rPr kumimoji="1" lang="en-US" altLang="zh-CN" sz="2000">
                <a:effectLst>
                  <a:outerShdw blurRad="38100" dist="38100" dir="2700000" algn="tl">
                    <a:srgbClr val="000000"/>
                  </a:outerShdw>
                </a:effectLst>
                <a:latin typeface="宋体" panose="02010600030101010101" pitchFamily="2" charset="-122"/>
              </a:rPr>
              <a:t>NXQ</a:t>
            </a:r>
            <a:r>
              <a:rPr kumimoji="1" lang="zh-CN" altLang="en-US" sz="2000">
                <a:effectLst>
                  <a:outerShdw blurRad="38100" dist="38100" dir="2700000" algn="tl">
                    <a:srgbClr val="000000"/>
                  </a:outerShdw>
                </a:effectLst>
                <a:latin typeface="宋体" panose="02010600030101010101" pitchFamily="2" charset="-122"/>
              </a:rPr>
              <a:t>）过程来回填，但假出口</a:t>
            </a:r>
            <a:r>
              <a:rPr kumimoji="1" lang="en-US" altLang="zh-CN" sz="2000">
                <a:effectLst>
                  <a:outerShdw blurRad="38100" dist="38100" dir="2700000" algn="tl">
                    <a:srgbClr val="000000"/>
                  </a:outerShdw>
                </a:effectLst>
                <a:latin typeface="宋体" panose="02010600030101010101" pitchFamily="2" charset="-122"/>
              </a:rPr>
              <a:t>E.FC</a:t>
            </a:r>
            <a:r>
              <a:rPr kumimoji="1" lang="zh-CN" altLang="en-US" sz="2000">
                <a:effectLst>
                  <a:outerShdw blurRad="38100" dist="38100" dir="2700000" algn="tl">
                    <a:srgbClr val="000000"/>
                  </a:outerShdw>
                </a:effectLst>
                <a:latin typeface="宋体" panose="02010600030101010101" pitchFamily="2" charset="-122"/>
              </a:rPr>
              <a:t>尚不知道。</a:t>
            </a:r>
          </a:p>
          <a:p>
            <a:pPr>
              <a:spcBef>
                <a:spcPct val="50000"/>
              </a:spcBef>
              <a:buFontTx/>
              <a:buNone/>
            </a:pPr>
            <a:r>
              <a:rPr lang="zh-CN" altLang="en-US" sz="2000">
                <a:solidFill>
                  <a:srgbClr val="00FF00"/>
                </a:solidFill>
                <a:effectLst>
                  <a:outerShdw blurRad="38100" dist="38100" dir="2700000" algn="tl">
                    <a:srgbClr val="000000"/>
                  </a:outerShdw>
                </a:effectLst>
                <a:latin typeface="宋体" panose="02010600030101010101" pitchFamily="2" charset="-122"/>
              </a:rPr>
              <a:t>③ </a:t>
            </a:r>
            <a:r>
              <a:rPr kumimoji="1" lang="zh-CN" altLang="en-US" sz="2000">
                <a:effectLst>
                  <a:outerShdw blurRad="38100" dist="38100" dir="2700000" algn="tl">
                    <a:srgbClr val="000000"/>
                  </a:outerShdw>
                </a:effectLst>
                <a:latin typeface="宋体" panose="02010600030101010101" pitchFamily="2" charset="-122"/>
              </a:rPr>
              <a:t>当遇</a:t>
            </a:r>
            <a:r>
              <a:rPr kumimoji="1" lang="en-US" altLang="zh-CN" sz="2000">
                <a:effectLst>
                  <a:outerShdw blurRad="38100" dist="38100" dir="2700000" algn="tl">
                    <a:srgbClr val="000000"/>
                  </a:outerShdw>
                </a:effectLst>
                <a:latin typeface="宋体" panose="02010600030101010101" pitchFamily="2" charset="-122"/>
              </a:rPr>
              <a:t>else</a:t>
            </a:r>
            <a:r>
              <a:rPr kumimoji="1" lang="zh-CN" altLang="en-US" sz="2000">
                <a:effectLst>
                  <a:outerShdw blurRad="38100" dist="38100" dir="2700000" algn="tl">
                    <a:srgbClr val="000000"/>
                  </a:outerShdw>
                </a:effectLst>
                <a:latin typeface="宋体" panose="02010600030101010101" pitchFamily="2" charset="-122"/>
              </a:rPr>
              <a:t>表示</a:t>
            </a:r>
            <a:r>
              <a:rPr kumimoji="1" lang="en-US" altLang="zh-CN" sz="2000">
                <a:effectLst>
                  <a:outerShdw blurRad="38100" dist="38100" dir="2700000" algn="tl">
                    <a:srgbClr val="000000"/>
                  </a:outerShdw>
                </a:effectLst>
                <a:latin typeface="宋体" panose="02010600030101010101" pitchFamily="2" charset="-122"/>
              </a:rPr>
              <a:t>S</a:t>
            </a:r>
            <a:r>
              <a:rPr kumimoji="1" lang="en-US" altLang="zh-CN" sz="2000" baseline="-25000">
                <a:effectLst>
                  <a:outerShdw blurRad="38100" dist="38100" dir="2700000" algn="tl">
                    <a:srgbClr val="000000"/>
                  </a:outerShdw>
                </a:effectLst>
                <a:latin typeface="宋体" panose="02010600030101010101" pitchFamily="2" charset="-122"/>
              </a:rPr>
              <a:t>1</a:t>
            </a:r>
            <a:r>
              <a:rPr kumimoji="1" lang="zh-CN" altLang="en-US" sz="2000">
                <a:effectLst>
                  <a:outerShdw blurRad="38100" dist="38100" dir="2700000" algn="tl">
                    <a:srgbClr val="000000"/>
                  </a:outerShdw>
                </a:effectLst>
                <a:latin typeface="宋体" panose="02010600030101010101" pitchFamily="2" charset="-122"/>
              </a:rPr>
              <a:t>语句已翻译结束，应生成一条无条件转移四元式</a:t>
            </a:r>
          </a:p>
          <a:p>
            <a:pPr>
              <a:spcBef>
                <a:spcPct val="50000"/>
              </a:spcBef>
              <a:buFontTx/>
              <a:buNone/>
            </a:pPr>
            <a:r>
              <a:rPr kumimoji="1" lang="zh-CN" altLang="en-US" sz="2000">
                <a:effectLst>
                  <a:outerShdw blurRad="38100" dist="38100" dir="2700000" algn="tl">
                    <a:srgbClr val="000000"/>
                  </a:outerShdw>
                </a:effectLst>
                <a:latin typeface="宋体" panose="02010600030101010101" pitchFamily="2" charset="-122"/>
              </a:rPr>
              <a:t>   （</a:t>
            </a:r>
            <a:r>
              <a:rPr kumimoji="1" lang="en-US" altLang="zh-CN" sz="2000">
                <a:effectLst>
                  <a:outerShdw blurRad="38100" dist="38100" dir="2700000" algn="tl">
                    <a:srgbClr val="000000"/>
                  </a:outerShdw>
                </a:effectLst>
                <a:latin typeface="宋体" panose="02010600030101010101" pitchFamily="2" charset="-122"/>
              </a:rPr>
              <a:t>j, , ,0),</a:t>
            </a:r>
            <a:r>
              <a:rPr kumimoji="1" lang="zh-CN" altLang="en-US" sz="2000">
                <a:effectLst>
                  <a:outerShdw blurRad="38100" dist="38100" dir="2700000" algn="tl">
                    <a:srgbClr val="000000"/>
                  </a:outerShdw>
                </a:effectLst>
                <a:latin typeface="宋体" panose="02010600030101010101" pitchFamily="2" charset="-122"/>
              </a:rPr>
              <a:t>转移目标等处理</a:t>
            </a:r>
            <a:r>
              <a:rPr kumimoji="1" lang="en-US" altLang="zh-CN" sz="2000">
                <a:effectLst>
                  <a:outerShdw blurRad="38100" dist="38100" dir="2700000" algn="tl">
                    <a:srgbClr val="000000"/>
                  </a:outerShdw>
                </a:effectLst>
                <a:latin typeface="宋体" panose="02010600030101010101" pitchFamily="2" charset="-122"/>
              </a:rPr>
              <a:t>S</a:t>
            </a:r>
            <a:r>
              <a:rPr kumimoji="1" lang="en-US" altLang="zh-CN" sz="2000" baseline="-25000">
                <a:effectLst>
                  <a:outerShdw blurRad="38100" dist="38100" dir="2700000" algn="tl">
                    <a:srgbClr val="000000"/>
                  </a:outerShdw>
                </a:effectLst>
                <a:latin typeface="宋体" panose="02010600030101010101" pitchFamily="2" charset="-122"/>
              </a:rPr>
              <a:t>2</a:t>
            </a:r>
            <a:r>
              <a:rPr kumimoji="1" lang="zh-CN" altLang="en-US" sz="2000">
                <a:effectLst>
                  <a:outerShdw blurRad="38100" dist="38100" dir="2700000" algn="tl">
                    <a:srgbClr val="000000"/>
                  </a:outerShdw>
                </a:effectLst>
                <a:latin typeface="宋体" panose="02010600030101010101" pitchFamily="2" charset="-122"/>
              </a:rPr>
              <a:t>语句时才可回填。</a:t>
            </a:r>
          </a:p>
          <a:p>
            <a:pPr>
              <a:spcBef>
                <a:spcPct val="50000"/>
              </a:spcBef>
              <a:buFontTx/>
              <a:buNone/>
            </a:pPr>
            <a:r>
              <a:rPr lang="zh-CN" altLang="en-US" sz="2000">
                <a:solidFill>
                  <a:srgbClr val="00FF00"/>
                </a:solidFill>
                <a:effectLst>
                  <a:outerShdw blurRad="38100" dist="38100" dir="2700000" algn="tl">
                    <a:srgbClr val="000000"/>
                  </a:outerShdw>
                </a:effectLst>
                <a:latin typeface="宋体" panose="02010600030101010101" pitchFamily="2" charset="-122"/>
              </a:rPr>
              <a:t>④</a:t>
            </a:r>
            <a:r>
              <a:rPr lang="zh-CN" altLang="en-US" sz="2000">
                <a:effectLst>
                  <a:outerShdw blurRad="38100" dist="38100" dir="2700000" algn="tl">
                    <a:srgbClr val="000000"/>
                  </a:outerShdw>
                </a:effectLst>
                <a:latin typeface="宋体" panose="02010600030101010101" pitchFamily="2" charset="-122"/>
              </a:rPr>
              <a:t> </a:t>
            </a:r>
            <a:r>
              <a:rPr kumimoji="1" lang="zh-CN" altLang="en-US" sz="2000">
                <a:effectLst>
                  <a:outerShdw blurRad="38100" dist="38100" dir="2700000" algn="tl">
                    <a:srgbClr val="000000"/>
                  </a:outerShdw>
                </a:effectLst>
                <a:latin typeface="宋体" panose="02010600030101010101" pitchFamily="2" charset="-122"/>
              </a:rPr>
              <a:t>当开始处理</a:t>
            </a:r>
            <a:r>
              <a:rPr kumimoji="1" lang="en-US" altLang="zh-CN" sz="2000">
                <a:effectLst>
                  <a:outerShdw blurRad="38100" dist="38100" dir="2700000" algn="tl">
                    <a:srgbClr val="000000"/>
                  </a:outerShdw>
                </a:effectLst>
                <a:latin typeface="宋体" panose="02010600030101010101" pitchFamily="2" charset="-122"/>
              </a:rPr>
              <a:t>S</a:t>
            </a:r>
            <a:r>
              <a:rPr kumimoji="1" lang="en-US" altLang="zh-CN" sz="2000" baseline="-25000">
                <a:effectLst>
                  <a:outerShdw blurRad="38100" dist="38100" dir="2700000" algn="tl">
                    <a:srgbClr val="000000"/>
                  </a:outerShdw>
                </a:effectLst>
                <a:latin typeface="宋体" panose="02010600030101010101" pitchFamily="2" charset="-122"/>
              </a:rPr>
              <a:t>2</a:t>
            </a:r>
            <a:r>
              <a:rPr kumimoji="1" lang="zh-CN" altLang="en-US" sz="2000">
                <a:effectLst>
                  <a:outerShdw blurRad="38100" dist="38100" dir="2700000" algn="tl">
                    <a:srgbClr val="000000"/>
                  </a:outerShdw>
                </a:effectLst>
                <a:latin typeface="宋体" panose="02010600030101010101" pitchFamily="2" charset="-122"/>
              </a:rPr>
              <a:t>时，此时可获得假出口，即即可用</a:t>
            </a:r>
            <a:r>
              <a:rPr kumimoji="1" lang="en-US" altLang="zh-CN" sz="2000">
                <a:effectLst>
                  <a:outerShdw blurRad="38100" dist="38100" dir="2700000" algn="tl">
                    <a:srgbClr val="000000"/>
                  </a:outerShdw>
                </a:effectLst>
                <a:latin typeface="宋体" panose="02010600030101010101" pitchFamily="2" charset="-122"/>
              </a:rPr>
              <a:t>BACKPATCH</a:t>
            </a:r>
            <a:r>
              <a:rPr kumimoji="1" lang="zh-CN" altLang="en-US" sz="2000">
                <a:effectLst>
                  <a:outerShdw blurRad="38100" dist="38100" dir="2700000" algn="tl">
                    <a:srgbClr val="000000"/>
                  </a:outerShdw>
                </a:effectLst>
                <a:latin typeface="宋体" panose="02010600030101010101" pitchFamily="2" charset="-122"/>
              </a:rPr>
              <a:t>（</a:t>
            </a:r>
            <a:r>
              <a:rPr kumimoji="1" lang="en-US" altLang="zh-CN" sz="2000">
                <a:effectLst>
                  <a:outerShdw blurRad="38100" dist="38100" dir="2700000" algn="tl">
                    <a:srgbClr val="000000"/>
                  </a:outerShdw>
                </a:effectLst>
                <a:latin typeface="宋体" panose="02010600030101010101" pitchFamily="2" charset="-122"/>
              </a:rPr>
              <a:t>E.FC</a:t>
            </a:r>
            <a:r>
              <a:rPr kumimoji="1" lang="zh-CN" altLang="en-US" sz="2000">
                <a:effectLst>
                  <a:outerShdw blurRad="38100" dist="38100" dir="2700000" algn="tl">
                    <a:srgbClr val="000000"/>
                  </a:outerShdw>
                </a:effectLst>
                <a:latin typeface="宋体" panose="02010600030101010101" pitchFamily="2" charset="-122"/>
              </a:rPr>
              <a:t>，</a:t>
            </a:r>
          </a:p>
          <a:p>
            <a:pPr>
              <a:spcBef>
                <a:spcPct val="50000"/>
              </a:spcBef>
              <a:buFontTx/>
              <a:buNone/>
            </a:pPr>
            <a:r>
              <a:rPr kumimoji="1" lang="zh-CN" altLang="en-US" sz="2000">
                <a:effectLst>
                  <a:outerShdw blurRad="38100" dist="38100" dir="2700000" algn="tl">
                    <a:srgbClr val="000000"/>
                  </a:outerShdw>
                </a:effectLst>
                <a:latin typeface="宋体" panose="02010600030101010101" pitchFamily="2" charset="-122"/>
              </a:rPr>
              <a:t>    </a:t>
            </a:r>
            <a:r>
              <a:rPr kumimoji="1" lang="en-US" altLang="zh-CN" sz="2000">
                <a:effectLst>
                  <a:outerShdw blurRad="38100" dist="38100" dir="2700000" algn="tl">
                    <a:srgbClr val="000000"/>
                  </a:outerShdw>
                </a:effectLst>
                <a:latin typeface="宋体" panose="02010600030101010101" pitchFamily="2" charset="-122"/>
              </a:rPr>
              <a:t>NXQ</a:t>
            </a:r>
            <a:r>
              <a:rPr kumimoji="1" lang="zh-CN" altLang="en-US" sz="2000">
                <a:effectLst>
                  <a:outerShdw blurRad="38100" dist="38100" dir="2700000" algn="tl">
                    <a:srgbClr val="000000"/>
                  </a:outerShdw>
                </a:effectLst>
                <a:latin typeface="宋体" panose="02010600030101010101" pitchFamily="2" charset="-122"/>
              </a:rPr>
              <a:t>）来回填。</a:t>
            </a:r>
          </a:p>
        </p:txBody>
      </p:sp>
    </p:spTree>
    <p:extLst>
      <p:ext uri="{BB962C8B-B14F-4D97-AF65-F5344CB8AC3E}">
        <p14:creationId xmlns:p14="http://schemas.microsoft.com/office/powerpoint/2010/main" val="1120475374"/>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8C0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1508</TotalTime>
  <Words>22188</Words>
  <Application>Microsoft Office PowerPoint</Application>
  <PresentationFormat>宽屏</PresentationFormat>
  <Paragraphs>2534</Paragraphs>
  <Slides>156</Slides>
  <Notes>1</Notes>
  <HiddenSlides>0</HiddenSlides>
  <MMClips>0</MMClips>
  <ScaleCrop>false</ScaleCrop>
  <HeadingPairs>
    <vt:vector size="6" baseType="variant">
      <vt:variant>
        <vt:lpstr>已用的字体</vt:lpstr>
      </vt:variant>
      <vt:variant>
        <vt:i4>14</vt:i4>
      </vt:variant>
      <vt:variant>
        <vt:lpstr>主题</vt:lpstr>
      </vt:variant>
      <vt:variant>
        <vt:i4>3</vt:i4>
      </vt:variant>
      <vt:variant>
        <vt:lpstr>幻灯片标题</vt:lpstr>
      </vt:variant>
      <vt:variant>
        <vt:i4>156</vt:i4>
      </vt:variant>
    </vt:vector>
  </HeadingPairs>
  <TitlesOfParts>
    <vt:vector size="173" baseType="lpstr">
      <vt:lpstr>黑体</vt:lpstr>
      <vt:lpstr>宋体</vt:lpstr>
      <vt:lpstr>宋体-方正超大字符集</vt:lpstr>
      <vt:lpstr>微软雅黑</vt:lpstr>
      <vt:lpstr>Arial</vt:lpstr>
      <vt:lpstr>Calibri</vt:lpstr>
      <vt:lpstr>Calibri Light</vt:lpstr>
      <vt:lpstr>Courier New</vt:lpstr>
      <vt:lpstr>Franklin Gothic Medium</vt:lpstr>
      <vt:lpstr>High Tower Text</vt:lpstr>
      <vt:lpstr>Symbol</vt:lpstr>
      <vt:lpstr>Tahoma</vt:lpstr>
      <vt:lpstr>Times New Roman</vt:lpstr>
      <vt:lpstr>Wingdings</vt:lpstr>
      <vt:lpstr>1_Office 主题</vt:lpstr>
      <vt:lpstr>2_Office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zhanghong</dc:creator>
  <cp:lastModifiedBy>jly</cp:lastModifiedBy>
  <cp:revision>644</cp:revision>
  <dcterms:created xsi:type="dcterms:W3CDTF">2015-10-08T06:42:00Z</dcterms:created>
  <dcterms:modified xsi:type="dcterms:W3CDTF">2021-05-25T14:05:11Z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2052-10.1.0.7643</vt:lpwstr>
  </property>
</Properties>
</file>

<file path=docProps/thumbnail.jpeg>
</file>